
<file path=[Content_Types].xml><?xml version="1.0" encoding="utf-8"?>
<Types xmlns="http://schemas.openxmlformats.org/package/2006/content-types">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2" r:id="rId2"/>
  </p:sldMasterIdLst>
  <p:notesMasterIdLst>
    <p:notesMasterId r:id="rId102"/>
  </p:notesMasterIdLst>
  <p:handoutMasterIdLst>
    <p:handoutMasterId r:id="rId103"/>
  </p:handoutMasterIdLst>
  <p:sldIdLst>
    <p:sldId id="976" r:id="rId3"/>
    <p:sldId id="1184" r:id="rId4"/>
    <p:sldId id="1233" r:id="rId5"/>
    <p:sldId id="1234" r:id="rId6"/>
    <p:sldId id="1235" r:id="rId7"/>
    <p:sldId id="1288" r:id="rId8"/>
    <p:sldId id="1196" r:id="rId9"/>
    <p:sldId id="1230" r:id="rId10"/>
    <p:sldId id="1274" r:id="rId11"/>
    <p:sldId id="1277" r:id="rId12"/>
    <p:sldId id="1199" r:id="rId13"/>
    <p:sldId id="1198" r:id="rId14"/>
    <p:sldId id="1276" r:id="rId15"/>
    <p:sldId id="1232" r:id="rId16"/>
    <p:sldId id="1236" r:id="rId17"/>
    <p:sldId id="1231" r:id="rId18"/>
    <p:sldId id="1192" r:id="rId19"/>
    <p:sldId id="1194" r:id="rId20"/>
    <p:sldId id="1190" r:id="rId21"/>
    <p:sldId id="1193" r:id="rId22"/>
    <p:sldId id="1191" r:id="rId23"/>
    <p:sldId id="1285" r:id="rId24"/>
    <p:sldId id="1286" r:id="rId25"/>
    <p:sldId id="1271" r:id="rId26"/>
    <p:sldId id="1293" r:id="rId27"/>
    <p:sldId id="1202" r:id="rId28"/>
    <p:sldId id="1203" r:id="rId29"/>
    <p:sldId id="1270" r:id="rId30"/>
    <p:sldId id="1287" r:id="rId31"/>
    <p:sldId id="1204" r:id="rId32"/>
    <p:sldId id="1205" r:id="rId33"/>
    <p:sldId id="1207" r:id="rId34"/>
    <p:sldId id="1206" r:id="rId35"/>
    <p:sldId id="1208" r:id="rId36"/>
    <p:sldId id="1210" r:id="rId37"/>
    <p:sldId id="1238" r:id="rId38"/>
    <p:sldId id="1239" r:id="rId39"/>
    <p:sldId id="1243" r:id="rId40"/>
    <p:sldId id="1227" r:id="rId41"/>
    <p:sldId id="1213" r:id="rId42"/>
    <p:sldId id="1211" r:id="rId43"/>
    <p:sldId id="1212" r:id="rId44"/>
    <p:sldId id="1292" r:id="rId45"/>
    <p:sldId id="1291" r:id="rId46"/>
    <p:sldId id="1241" r:id="rId47"/>
    <p:sldId id="1240" r:id="rId48"/>
    <p:sldId id="1242" r:id="rId49"/>
    <p:sldId id="1214" r:id="rId50"/>
    <p:sldId id="1215" r:id="rId51"/>
    <p:sldId id="1216" r:id="rId52"/>
    <p:sldId id="1221" r:id="rId53"/>
    <p:sldId id="1244" r:id="rId54"/>
    <p:sldId id="1220" r:id="rId55"/>
    <p:sldId id="1217" r:id="rId56"/>
    <p:sldId id="1218" r:id="rId57"/>
    <p:sldId id="1223" r:id="rId58"/>
    <p:sldId id="1224" r:id="rId59"/>
    <p:sldId id="1225" r:id="rId60"/>
    <p:sldId id="1279" r:id="rId61"/>
    <p:sldId id="1280" r:id="rId62"/>
    <p:sldId id="1226" r:id="rId63"/>
    <p:sldId id="1281" r:id="rId64"/>
    <p:sldId id="1247" r:id="rId65"/>
    <p:sldId id="1246" r:id="rId66"/>
    <p:sldId id="1282" r:id="rId67"/>
    <p:sldId id="1228" r:id="rId68"/>
    <p:sldId id="1248" r:id="rId69"/>
    <p:sldId id="1249" r:id="rId70"/>
    <p:sldId id="1245" r:id="rId71"/>
    <p:sldId id="1250" r:id="rId72"/>
    <p:sldId id="1251" r:id="rId73"/>
    <p:sldId id="1252" r:id="rId74"/>
    <p:sldId id="1254" r:id="rId75"/>
    <p:sldId id="1290" r:id="rId76"/>
    <p:sldId id="1255" r:id="rId77"/>
    <p:sldId id="1256" r:id="rId78"/>
    <p:sldId id="1264" r:id="rId79"/>
    <p:sldId id="1272" r:id="rId80"/>
    <p:sldId id="1263" r:id="rId81"/>
    <p:sldId id="1289" r:id="rId82"/>
    <p:sldId id="1284" r:id="rId83"/>
    <p:sldId id="1229" r:id="rId84"/>
    <p:sldId id="1262" r:id="rId85"/>
    <p:sldId id="1257" r:id="rId86"/>
    <p:sldId id="1258" r:id="rId87"/>
    <p:sldId id="1259" r:id="rId88"/>
    <p:sldId id="1260" r:id="rId89"/>
    <p:sldId id="1273" r:id="rId90"/>
    <p:sldId id="1261" r:id="rId91"/>
    <p:sldId id="1265" r:id="rId92"/>
    <p:sldId id="1266" r:id="rId93"/>
    <p:sldId id="1267" r:id="rId94"/>
    <p:sldId id="1283" r:id="rId95"/>
    <p:sldId id="1268" r:id="rId96"/>
    <p:sldId id="1269" r:id="rId97"/>
    <p:sldId id="852" r:id="rId98"/>
    <p:sldId id="832" r:id="rId99"/>
    <p:sldId id="988" r:id="rId100"/>
    <p:sldId id="1195" r:id="rId101"/>
  </p:sldIdLst>
  <p:sldSz cx="9144000" cy="6858000" type="screen4x3"/>
  <p:notesSz cx="9388475" cy="7102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ffrey Dach" initials="JD" lastIdx="5" clrIdx="0">
    <p:extLst>
      <p:ext uri="{19B8F6BF-5375-455C-9EA6-DF929625EA0E}">
        <p15:presenceInfo xmlns:p15="http://schemas.microsoft.com/office/powerpoint/2012/main" userId="Jeffrey Dach"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AB"/>
    <a:srgbClr val="FFFFBD"/>
    <a:srgbClr val="4F06BA"/>
    <a:srgbClr val="3C0D9B"/>
    <a:srgbClr val="12096B"/>
    <a:srgbClr val="106F76"/>
    <a:srgbClr val="055785"/>
    <a:srgbClr val="128088"/>
    <a:srgbClr val="0F686F"/>
    <a:srgbClr val="179FA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791" autoAdjust="0"/>
    <p:restoredTop sz="90637" autoAdjust="0"/>
  </p:normalViewPr>
  <p:slideViewPr>
    <p:cSldViewPr>
      <p:cViewPr varScale="1">
        <p:scale>
          <a:sx n="75" d="100"/>
          <a:sy n="75" d="100"/>
        </p:scale>
        <p:origin x="1541" y="106"/>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23" d="100"/>
        <a:sy n="123" d="100"/>
      </p:scale>
      <p:origin x="0" y="0"/>
    </p:cViewPr>
  </p:sorterViewPr>
  <p:notesViewPr>
    <p:cSldViewPr>
      <p:cViewPr>
        <p:scale>
          <a:sx n="200" d="100"/>
          <a:sy n="200" d="100"/>
        </p:scale>
        <p:origin x="115" y="115"/>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07" Type="http://schemas.openxmlformats.org/officeDocument/2006/relationships/theme" Target="theme/theme1.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102" Type="http://schemas.openxmlformats.org/officeDocument/2006/relationships/notesMaster" Target="notesMasters/notesMaster1.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handoutMaster" Target="handoutMasters/handoutMaster1.xml"/><Relationship Id="rId108"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customXml" Target="../customXml/item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viewProps" Target="view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68339" cy="356357"/>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sz="quarter" idx="1"/>
          </p:nvPr>
        </p:nvSpPr>
        <p:spPr>
          <a:xfrm>
            <a:off x="5317963" y="1"/>
            <a:ext cx="4068339" cy="356357"/>
          </a:xfrm>
          <a:prstGeom prst="rect">
            <a:avLst/>
          </a:prstGeom>
        </p:spPr>
        <p:txBody>
          <a:bodyPr vert="horz" lIns="94229" tIns="47114" rIns="94229" bIns="47114" rtlCol="0"/>
          <a:lstStyle>
            <a:lvl1pPr algn="r">
              <a:defRPr sz="1200"/>
            </a:lvl1pPr>
          </a:lstStyle>
          <a:p>
            <a:fld id="{CBA819BE-B003-4C2F-9CFA-82BF22FE6A54}" type="datetimeFigureOut">
              <a:rPr lang="en-US" smtClean="0"/>
              <a:t>7/20/2021</a:t>
            </a:fld>
            <a:endParaRPr lang="en-US"/>
          </a:p>
        </p:txBody>
      </p:sp>
      <p:sp>
        <p:nvSpPr>
          <p:cNvPr id="4" name="Footer Placeholder 3"/>
          <p:cNvSpPr>
            <a:spLocks noGrp="1"/>
          </p:cNvSpPr>
          <p:nvPr>
            <p:ph type="ftr" sz="quarter" idx="2"/>
          </p:nvPr>
        </p:nvSpPr>
        <p:spPr>
          <a:xfrm>
            <a:off x="0" y="6746119"/>
            <a:ext cx="4068339" cy="356356"/>
          </a:xfrm>
          <a:prstGeom prst="rect">
            <a:avLst/>
          </a:prstGeom>
        </p:spPr>
        <p:txBody>
          <a:bodyPr vert="horz" lIns="94229" tIns="47114" rIns="94229" bIns="47114" rtlCol="0" anchor="b"/>
          <a:lstStyle>
            <a:lvl1pPr algn="l">
              <a:defRPr sz="1200"/>
            </a:lvl1pPr>
          </a:lstStyle>
          <a:p>
            <a:endParaRPr lang="en-US"/>
          </a:p>
        </p:txBody>
      </p:sp>
      <p:sp>
        <p:nvSpPr>
          <p:cNvPr id="5" name="Slide Number Placeholder 4"/>
          <p:cNvSpPr>
            <a:spLocks noGrp="1"/>
          </p:cNvSpPr>
          <p:nvPr>
            <p:ph type="sldNum" sz="quarter" idx="3"/>
          </p:nvPr>
        </p:nvSpPr>
        <p:spPr>
          <a:xfrm>
            <a:off x="5317963" y="6746119"/>
            <a:ext cx="4068339" cy="356356"/>
          </a:xfrm>
          <a:prstGeom prst="rect">
            <a:avLst/>
          </a:prstGeom>
        </p:spPr>
        <p:txBody>
          <a:bodyPr vert="horz" lIns="94229" tIns="47114" rIns="94229" bIns="47114" rtlCol="0" anchor="b"/>
          <a:lstStyle>
            <a:lvl1pPr algn="r">
              <a:defRPr sz="1200"/>
            </a:lvl1pPr>
          </a:lstStyle>
          <a:p>
            <a:fld id="{D9B1EA5C-1D11-4C6C-956B-C2FD9C28180C}" type="slidenum">
              <a:rPr lang="en-US" smtClean="0"/>
              <a:t>‹#›</a:t>
            </a:fld>
            <a:endParaRPr lang="en-US"/>
          </a:p>
        </p:txBody>
      </p:sp>
    </p:spTree>
    <p:extLst>
      <p:ext uri="{BB962C8B-B14F-4D97-AF65-F5344CB8AC3E}">
        <p14:creationId xmlns:p14="http://schemas.microsoft.com/office/powerpoint/2010/main" val="39227425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68339" cy="35512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5317963" y="0"/>
            <a:ext cx="4068339" cy="355124"/>
          </a:xfrm>
          <a:prstGeom prst="rect">
            <a:avLst/>
          </a:prstGeom>
        </p:spPr>
        <p:txBody>
          <a:bodyPr vert="horz" lIns="94229" tIns="47114" rIns="94229" bIns="47114" rtlCol="0"/>
          <a:lstStyle>
            <a:lvl1pPr algn="r">
              <a:defRPr sz="1200"/>
            </a:lvl1pPr>
          </a:lstStyle>
          <a:p>
            <a:fld id="{E83B3692-CC9C-4FD0-82C4-2EACAB12BA0B}" type="datetimeFigureOut">
              <a:rPr lang="en-US" smtClean="0"/>
              <a:t>7/20/2021</a:t>
            </a:fld>
            <a:endParaRPr lang="en-US"/>
          </a:p>
        </p:txBody>
      </p:sp>
      <p:sp>
        <p:nvSpPr>
          <p:cNvPr id="4" name="Slide Image Placeholder 3"/>
          <p:cNvSpPr>
            <a:spLocks noGrp="1" noRot="1" noChangeAspect="1"/>
          </p:cNvSpPr>
          <p:nvPr>
            <p:ph type="sldImg" idx="2"/>
          </p:nvPr>
        </p:nvSpPr>
        <p:spPr>
          <a:xfrm>
            <a:off x="2919413" y="533400"/>
            <a:ext cx="3549650" cy="2662238"/>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938848" y="3373676"/>
            <a:ext cx="7510780" cy="3196114"/>
          </a:xfrm>
          <a:prstGeom prst="rect">
            <a:avLst/>
          </a:prstGeom>
        </p:spPr>
        <p:txBody>
          <a:bodyPr vert="horz" lIns="94229" tIns="47114" rIns="94229" bIns="4711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746119"/>
            <a:ext cx="4068339" cy="355124"/>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5317963" y="6746119"/>
            <a:ext cx="4068339" cy="355124"/>
          </a:xfrm>
          <a:prstGeom prst="rect">
            <a:avLst/>
          </a:prstGeom>
        </p:spPr>
        <p:txBody>
          <a:bodyPr vert="horz" lIns="94229" tIns="47114" rIns="94229" bIns="47114" rtlCol="0" anchor="b"/>
          <a:lstStyle>
            <a:lvl1pPr algn="r">
              <a:defRPr sz="1200"/>
            </a:lvl1pPr>
          </a:lstStyle>
          <a:p>
            <a:fld id="{1B3DD95A-0CB7-428C-81F1-0C115374F547}" type="slidenum">
              <a:rPr lang="en-US" smtClean="0"/>
              <a:t>‹#›</a:t>
            </a:fld>
            <a:endParaRPr lang="en-US"/>
          </a:p>
        </p:txBody>
      </p:sp>
    </p:spTree>
    <p:extLst>
      <p:ext uri="{BB962C8B-B14F-4D97-AF65-F5344CB8AC3E}">
        <p14:creationId xmlns:p14="http://schemas.microsoft.com/office/powerpoint/2010/main" val="26813189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Jeffrey Dach MD</a:t>
            </a:r>
            <a:br>
              <a:rPr lang="en-US" dirty="0"/>
            </a:br>
            <a:r>
              <a:rPr lang="en-US" dirty="0"/>
              <a:t>7450 Griffin Road Suite 190</a:t>
            </a:r>
            <a:br>
              <a:rPr lang="en-US" dirty="0"/>
            </a:br>
            <a:r>
              <a:rPr lang="en-US" dirty="0"/>
              <a:t>Davie, FL 33021</a:t>
            </a:r>
            <a:br>
              <a:rPr lang="en-US" dirty="0"/>
            </a:br>
            <a:r>
              <a:rPr lang="en-US" dirty="0"/>
              <a:t>954-792-4663</a:t>
            </a:r>
            <a:br>
              <a:rPr lang="en-US" dirty="0"/>
            </a:br>
            <a:r>
              <a:rPr lang="en-US" dirty="0"/>
              <a:t>www.jeffreydachmd.com</a:t>
            </a:r>
          </a:p>
          <a:p>
            <a:endParaRPr lang="en-US" dirty="0"/>
          </a:p>
        </p:txBody>
      </p:sp>
      <p:sp>
        <p:nvSpPr>
          <p:cNvPr id="4" name="Slide Number Placeholder 3"/>
          <p:cNvSpPr>
            <a:spLocks noGrp="1"/>
          </p:cNvSpPr>
          <p:nvPr>
            <p:ph type="sldNum" sz="quarter" idx="10"/>
          </p:nvPr>
        </p:nvSpPr>
        <p:spPr/>
        <p:txBody>
          <a:bodyPr/>
          <a:lstStyle/>
          <a:p>
            <a:fld id="{1B3DD95A-0CB7-428C-81F1-0C115374F547}" type="slidenum">
              <a:rPr lang="en-US" smtClean="0"/>
              <a:t>1</a:t>
            </a:fld>
            <a:endParaRPr lang="en-US" dirty="0"/>
          </a:p>
        </p:txBody>
      </p:sp>
    </p:spTree>
    <p:extLst>
      <p:ext uri="{BB962C8B-B14F-4D97-AF65-F5344CB8AC3E}">
        <p14:creationId xmlns:p14="http://schemas.microsoft.com/office/powerpoint/2010/main" val="21929549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concept of cancer cell trophoblastic-like </a:t>
            </a:r>
            <a:r>
              <a:rPr lang="en-US" dirty="0" err="1"/>
              <a:t>transdifferentiation</a:t>
            </a:r>
            <a:r>
              <a:rPr lang="en-US" dirty="0"/>
              <a:t> appears to be a rational proposal in an attempt to explain this analogy and provide a consistent insight into how cancer cells are functioning.</a:t>
            </a:r>
          </a:p>
          <a:p>
            <a:endParaRPr lang="en-US" dirty="0"/>
          </a:p>
          <a:p>
            <a:r>
              <a:rPr lang="en-US" dirty="0"/>
              <a:t>it turns out that a physiological condition, involving a singular multifunctional tissue interrelation, is strikingly plagiarized by cancer tissues. It is the implantation of trophoblast, </a:t>
            </a:r>
            <a:r>
              <a:rPr lang="en-US" dirty="0" err="1"/>
              <a:t>ie</a:t>
            </a:r>
            <a:r>
              <a:rPr lang="en-US" dirty="0"/>
              <a:t>, the early placenta,7 in endometrium. </a:t>
            </a:r>
          </a:p>
          <a:p>
            <a:endParaRPr lang="en-US" dirty="0"/>
          </a:p>
          <a:p>
            <a:endParaRPr lang="en-US" dirty="0"/>
          </a:p>
          <a:p>
            <a:r>
              <a:rPr lang="en-US" dirty="0"/>
              <a:t>Aggressiveness of cancer cells correlates with high production of TGF-β, stiff stroma and high </a:t>
            </a:r>
            <a:r>
              <a:rPr lang="en-US" dirty="0" err="1"/>
              <a:t>mechanotransduction</a:t>
            </a:r>
            <a:r>
              <a:rPr lang="en-US" dirty="0"/>
              <a:t> signaling, all of them presenting a positive gradient towards the invasive front of the tumor.40 Increase of TGF-β also strengthens the local immune tolerance, this being true for cancer tissue and trophoblast. Another aspect of malignancy is the </a:t>
            </a:r>
            <a:r>
              <a:rPr lang="en-US" dirty="0" err="1"/>
              <a:t>prometastatic</a:t>
            </a:r>
            <a:r>
              <a:rPr lang="en-US" dirty="0"/>
              <a:t> action of TGF-β through its active promotion of EMT with type switching of cadherins and integrins, a condition conducive to cell migration, just as in the case of the invasive </a:t>
            </a:r>
            <a:r>
              <a:rPr lang="en-US" dirty="0" err="1"/>
              <a:t>extravillous</a:t>
            </a:r>
            <a:r>
              <a:rPr lang="en-US" dirty="0"/>
              <a:t> cytotrophoblast.</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3DD95A-0CB7-428C-81F1-0C115374F54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05727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In order for a pregnancy to proceed, the trophoblast</a:t>
            </a:r>
          </a:p>
          <a:p>
            <a:r>
              <a:rPr lang="en-US" dirty="0"/>
              <a:t>must disable the mother’s immune system.</a:t>
            </a:r>
          </a:p>
          <a:p>
            <a:r>
              <a:rPr lang="en-US" dirty="0"/>
              <a:t>Otherwise, the developing embryo, which</a:t>
            </a:r>
          </a:p>
          <a:p>
            <a:r>
              <a:rPr lang="en-US" dirty="0"/>
              <a:t>is 50% genetically different from the mother,</a:t>
            </a:r>
          </a:p>
          <a:p>
            <a:r>
              <a:rPr lang="en-US" dirty="0"/>
              <a:t>would be rejected, much like a rejected organ</a:t>
            </a:r>
          </a:p>
          <a:p>
            <a:r>
              <a:rPr lang="en-US" dirty="0"/>
              <a:t>transplant. (1–2)</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3DD95A-0CB7-428C-81F1-0C115374F54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573781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concept of cancer cell trophoblastic-like </a:t>
            </a:r>
            <a:r>
              <a:rPr lang="en-US" dirty="0" err="1"/>
              <a:t>transdifferentiation</a:t>
            </a:r>
            <a:r>
              <a:rPr lang="en-US" dirty="0"/>
              <a:t> appears to be a rational proposal in an attempt to explain this analogy and provide a consistent insight into how cancer cells are functioning.</a:t>
            </a:r>
          </a:p>
          <a:p>
            <a:endParaRPr lang="en-US" dirty="0"/>
          </a:p>
          <a:p>
            <a:r>
              <a:rPr lang="en-US" dirty="0"/>
              <a:t>it turns out that a physiological condition, involving a singular multifunctional tissue interrelation, is strikingly plagiarized by cancer tissues. It is the implantation of trophoblast, </a:t>
            </a:r>
            <a:r>
              <a:rPr lang="en-US" dirty="0" err="1"/>
              <a:t>ie</a:t>
            </a:r>
            <a:r>
              <a:rPr lang="en-US" dirty="0"/>
              <a:t>, the early placenta,7 in endometrium. </a:t>
            </a:r>
          </a:p>
          <a:p>
            <a:endParaRPr lang="en-US" dirty="0"/>
          </a:p>
          <a:p>
            <a:endParaRPr lang="en-US" dirty="0"/>
          </a:p>
          <a:p>
            <a:r>
              <a:rPr lang="en-US" dirty="0"/>
              <a:t>Aggressiveness of cancer cells correlates with high production of TGF-β, stiff stroma and high </a:t>
            </a:r>
            <a:r>
              <a:rPr lang="en-US" dirty="0" err="1"/>
              <a:t>mechanotransduction</a:t>
            </a:r>
            <a:r>
              <a:rPr lang="en-US" dirty="0"/>
              <a:t> signaling, all of them presenting a positive gradient towards the invasive front of the tumor.40 Increase of TGF-β also strengthens the local immune tolerance, this being true for cancer tissue and trophoblast. Another aspect of malignancy is the </a:t>
            </a:r>
            <a:r>
              <a:rPr lang="en-US" dirty="0" err="1"/>
              <a:t>prometastatic</a:t>
            </a:r>
            <a:r>
              <a:rPr lang="en-US" dirty="0"/>
              <a:t> action of TGF-β through its active promotion of EMT with type switching of cadherins and integrins, a condition conducive to cell migration, just as in the case of the invasive </a:t>
            </a:r>
            <a:r>
              <a:rPr lang="en-US" dirty="0" err="1"/>
              <a:t>extravillous</a:t>
            </a:r>
            <a:r>
              <a:rPr lang="en-US" dirty="0"/>
              <a:t> cytotrophoblast.</a:t>
            </a:r>
          </a:p>
          <a:p>
            <a:endParaRPr lang="en-US" dirty="0"/>
          </a:p>
          <a:p>
            <a:r>
              <a:rPr lang="en-US" dirty="0"/>
              <a:t>An oocyte is the very beginning of human life - in the simplest of terms, it is an immature egg cell.</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3DD95A-0CB7-428C-81F1-0C115374F54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056514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dirty="0" err="1"/>
              <a:t>Mor</a:t>
            </a:r>
            <a:r>
              <a:rPr lang="en-US" dirty="0"/>
              <a:t>, Gil, et al. "Inflammation and pregnancy: the role of the immune system at the implantation site." Annals of the new York Academy of Sciences 1221.1 (2011): 80.</a:t>
            </a:r>
          </a:p>
          <a:p>
            <a:endParaRPr lang="en-US" dirty="0"/>
          </a:p>
          <a:p>
            <a:r>
              <a:rPr lang="en-US" dirty="0"/>
              <a:t>Implantation, placentation, and the first and early second trimester of pregnancy resemble “an open wound” that requires a strong inflammatory response. During this first stage, the blastocyst has to break through the epithelial lining of the uterus in order to implant; damage the endometrial tissue to invade; followed by the trophoblast replacement of the endothelium and vascular smooth muscle of the maternal blood vessels in order to secure an adequate placental-fetal blood supply [39]. All these activities create a veritable “battleground” of invading cells, dying cells, and repairing cells. An inflammatory environment is required in order to secure the adequate repair of the uterine epithelium and the removal of cellular debris [10, 40]. Meanwhile, the mother’s well-being is clinically affected: she feels sick because her whole body is struggling to adapt to the presence of the fetus (in addition to hormone changes and other factors, this inflammatory response is responsible for “morning sickness”). Thus, the first trimester of pregnancy is a proinflammatory phase [29, 41].</a:t>
            </a:r>
          </a:p>
          <a:p>
            <a:endParaRPr lang="en-US" dirty="0"/>
          </a:p>
          <a:p>
            <a:r>
              <a:rPr lang="en-US" dirty="0"/>
              <a:t>Finally, during the last immunological phase of pregnancy, the fetus has completed its development; all the organs are functional and ready to deal with the external world. Now the mother needs to deliver the baby, and this can only be achieved through renewed inflammation. Parturition is characterized by an influx of immune cells into the myometrium in order to promote recrudescence of an inflammatory process [42, 43]. This proinflammatory environment promotes the contraction of the uterus, expulsion of the baby and rejection of the placenta. In conclusion, pregnancy is a proinflammatory and anti-inflammatory condition, depending upon the stage of gestation [44]–[45].</a:t>
            </a:r>
          </a:p>
          <a:p>
            <a:endParaRPr lang="en-US" dirty="0"/>
          </a:p>
          <a:p>
            <a:endParaRPr lang="en-US" dirty="0"/>
          </a:p>
          <a:p>
            <a:endParaRPr lang="en-US" dirty="0"/>
          </a:p>
          <a:p>
            <a:endParaRPr lang="en-US" dirty="0"/>
          </a:p>
          <a:p>
            <a:endParaRPr lang="en-US" dirty="0"/>
          </a:p>
          <a:p>
            <a:endParaRPr lang="en-US" dirty="0"/>
          </a:p>
          <a:p>
            <a:r>
              <a:rPr lang="en-US" dirty="0"/>
              <a:t>Immunologic phases of pregnancy</a:t>
            </a:r>
          </a:p>
          <a:p>
            <a:endParaRPr lang="en-US" dirty="0"/>
          </a:p>
          <a:p>
            <a:r>
              <a:rPr lang="en-US" dirty="0"/>
              <a:t>Each stage of pregnancy is characterized by a unique inflammatory environment. The first and third trimesters are proinflammatory (TH1), whereas the second trimester represents an anti-inflammatory phase also knowns and TH2 environment.</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3DD95A-0CB7-428C-81F1-0C115374F54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877648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dirty="0" err="1"/>
              <a:t>Mor</a:t>
            </a:r>
            <a:r>
              <a:rPr lang="en-US" dirty="0"/>
              <a:t>, Gil, et al. "Inflammation and pregnancy: the role of the immune system at the implantation site." Annals of the new York Academy of Sciences 1221.1 (2011): 80.</a:t>
            </a:r>
          </a:p>
          <a:p>
            <a:endParaRPr lang="en-US" dirty="0"/>
          </a:p>
          <a:p>
            <a:r>
              <a:rPr lang="en-US" dirty="0"/>
              <a:t>Implantation, placentation, and the first and early second trimester of pregnancy resemble “an open wound” that requires a strong inflammatory response. During this first stage, the blastocyst has to break through the epithelial lining of the uterus in order to implant; damage the endometrial tissue to invade; followed by the trophoblast replacement of the endothelium and vascular smooth muscle of the maternal blood vessels in order to secure an adequate placental-fetal blood supply [39]. All these activities create a veritable “battleground” of invading cells, dying cells, and repairing cells. An inflammatory environment is required in order to secure the adequate repair of the uterine epithelium and the removal of cellular debris [10, 40]. Meanwhile, the mother’s well-being is clinically affected: she feels sick because her whole body is struggling to adapt to the presence of the fetus (in addition to hormone changes and other factors, this inflammatory response is responsible for “morning sickness”). Thus, the first trimester of pregnancy is a proinflammatory phase [29, 41].</a:t>
            </a:r>
          </a:p>
          <a:p>
            <a:endParaRPr lang="en-US" dirty="0"/>
          </a:p>
          <a:p>
            <a:r>
              <a:rPr lang="en-US" dirty="0"/>
              <a:t>Finally, during the last immunological phase of pregnancy, the fetus has completed its development; all the organs are functional and ready to deal with the external world. Now the mother needs to deliver the baby, and this can only be achieved through renewed inflammation. Parturition is characterized by an influx of immune cells into the myometrium in order to promote recrudescence of an inflammatory process [42, 43]. This proinflammatory environment promotes the contraction of the uterus, expulsion of the baby and rejection of the placenta. In conclusion, pregnancy is a proinflammatory and anti-inflammatory condition, depending upon the stage of gestation [44]–[45].</a:t>
            </a:r>
          </a:p>
          <a:p>
            <a:endParaRPr lang="en-US" dirty="0"/>
          </a:p>
          <a:p>
            <a:endParaRPr lang="en-US" dirty="0"/>
          </a:p>
          <a:p>
            <a:endParaRPr lang="en-US" dirty="0"/>
          </a:p>
          <a:p>
            <a:endParaRPr lang="en-US" dirty="0"/>
          </a:p>
          <a:p>
            <a:endParaRPr lang="en-US" dirty="0"/>
          </a:p>
          <a:p>
            <a:endParaRPr lang="en-US" dirty="0"/>
          </a:p>
          <a:p>
            <a:r>
              <a:rPr lang="en-US" dirty="0"/>
              <a:t>Immunologic phases of pregnancy</a:t>
            </a:r>
          </a:p>
          <a:p>
            <a:endParaRPr lang="en-US" dirty="0"/>
          </a:p>
          <a:p>
            <a:r>
              <a:rPr lang="en-US" dirty="0"/>
              <a:t>Each stage of pregnancy is characterized by a unique inflammatory environment. The first and third trimesters are proinflammatory (TH1), whereas the second trimester represents an anti-inflammatory phase also knowns and TH2 environment.</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3DD95A-0CB7-428C-81F1-0C115374F54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848946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endParaRPr lang="en-US" dirty="0"/>
          </a:p>
          <a:p>
            <a:r>
              <a:rPr lang="en-US" dirty="0"/>
              <a:t>Cancer as a Trophoblastic Disease:</a:t>
            </a:r>
          </a:p>
          <a:p>
            <a:r>
              <a:rPr lang="en-US" dirty="0"/>
              <a:t>This is the theory that cancer is a form of “placental cell” or “germ cell” which uses many of the same molecular circuits as trophoblast cells use, to invade locally, induce its own blood supply, and evade the immune system of the host. The trophoblast is the Placental Cell of Pregnancy. Both cancer cells and trophoblast cells secrete HCG (human chorionic gonadotropin) and PIBF (progesterone induced blocking factor). (41)</a:t>
            </a:r>
          </a:p>
          <a:p>
            <a:endParaRPr lang="en-US" dirty="0"/>
          </a:p>
          <a:p>
            <a:endParaRPr lang="en-US" dirty="0"/>
          </a:p>
          <a:p>
            <a:r>
              <a:rPr lang="en-US" dirty="0"/>
              <a:t>Nicholas Gonzalez, MD, a keynote speaker at a medical conference I attended in Denver Colorado (</a:t>
            </a:r>
            <a:r>
              <a:rPr lang="en-US" dirty="0" err="1"/>
              <a:t>Boulderfest</a:t>
            </a:r>
            <a:r>
              <a:rPr lang="en-US" dirty="0"/>
              <a:t> conference July 17-20 2008.)</a:t>
            </a:r>
          </a:p>
          <a:p>
            <a:r>
              <a:rPr lang="en-US" dirty="0"/>
              <a:t>On Saturday, September 4, 2010, the world of nutrition and integrative health lost a giant figure.</a:t>
            </a:r>
          </a:p>
          <a:p>
            <a:r>
              <a:rPr lang="en-US" dirty="0"/>
              <a:t>On that day, Robert </a:t>
            </a:r>
            <a:r>
              <a:rPr lang="en-US" dirty="0" err="1"/>
              <a:t>Crayhon</a:t>
            </a:r>
            <a:r>
              <a:rPr lang="en-US" dirty="0"/>
              <a:t> lost his battle with cancer. He was 49.</a:t>
            </a:r>
          </a:p>
          <a:p>
            <a:endParaRPr lang="en-US" dirty="0"/>
          </a:p>
          <a:p>
            <a:r>
              <a:rPr lang="en-US" dirty="0"/>
              <a:t>On December 3,1890 the Scottish pathologist William Russell reported a “cancer microbe” seen under his microscope inside cancer cells. His report in the Dec 18, 1890 British Medical Journal included detailed drawings describing parasitic spores within cancer cells.(24)  Over the next 120 years, Dr Russell’s hypothesis that cancer is a parasitic disease was picked up and championed by a long list of impressive scientists.(80)  However all were labeled as medical heretics and lived out their careers in obscurity.  Left Image: Microsporidian spore courtesy of </a:t>
            </a:r>
            <a:r>
              <a:rPr lang="en-US" dirty="0" err="1"/>
              <a:t>wikimedia</a:t>
            </a:r>
            <a:r>
              <a:rPr lang="en-US" dirty="0"/>
              <a:t>. This organism is a spore-forming unicellular parasite, once thought to be protozoans, now known to be fungi.</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3DD95A-0CB7-428C-81F1-0C115374F54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485740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3DD95A-0CB7-428C-81F1-0C115374F54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014100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3DD95A-0CB7-428C-81F1-0C115374F54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006120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After conception, the developing ovum sends</a:t>
            </a:r>
          </a:p>
          <a:p>
            <a:r>
              <a:rPr lang="en-US" dirty="0"/>
              <a:t>trophoblast cells as finger-like extensions to</a:t>
            </a:r>
          </a:p>
          <a:p>
            <a:r>
              <a:rPr lang="en-US" dirty="0"/>
              <a:t>invade the endometrium, forming the placenta.</a:t>
            </a:r>
          </a:p>
          <a:p>
            <a:r>
              <a:rPr lang="en-US" dirty="0"/>
              <a:t>This layer of trophoblast cells, now called the</a:t>
            </a:r>
          </a:p>
          <a:p>
            <a:r>
              <a:rPr lang="en-US" dirty="0"/>
              <a:t>placenta, induces the maternal blood vessels to</a:t>
            </a:r>
          </a:p>
          <a:p>
            <a:r>
              <a:rPr lang="en-US" dirty="0"/>
              <a:t>grow into the placenta, providing blood flow to</a:t>
            </a:r>
          </a:p>
          <a:p>
            <a:r>
              <a:rPr lang="en-US" dirty="0"/>
              <a:t>the developing fetus. This invasive, infiltrative</a:t>
            </a:r>
          </a:p>
          <a:p>
            <a:r>
              <a:rPr lang="en-US" dirty="0"/>
              <a:t>behavior is very similar to the way cancer cells</a:t>
            </a:r>
          </a:p>
          <a:p>
            <a:r>
              <a:rPr lang="en-US" dirty="0"/>
              <a:t>infiltrate and invade surrounding tissues.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3DD95A-0CB7-428C-81F1-0C115374F54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382150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37) Warburg O. The Metabolism of Carcinoma Cells. J</a:t>
            </a:r>
          </a:p>
          <a:p>
            <a:r>
              <a:rPr lang="en-US" dirty="0"/>
              <a:t>Cancer Res 1925; 9:148-163.</a:t>
            </a:r>
          </a:p>
          <a:p>
            <a:r>
              <a:rPr lang="en-US" dirty="0"/>
              <a:t>38) Old, Lloyd J. “Cancer is a Somatic Cell Pregnancy.”</a:t>
            </a:r>
          </a:p>
          <a:p>
            <a:r>
              <a:rPr lang="en-US" dirty="0"/>
              <a:t>(2007): 19.</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3DD95A-0CB7-428C-81F1-0C115374F54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622552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a:p>
            <a:r>
              <a:rPr lang="en-US" dirty="0"/>
              <a:t>https://commons.wikimedia.org/wiki/File:Three_in_a_row_-_National_Capitol_Columns.jpg</a:t>
            </a:r>
          </a:p>
          <a:p>
            <a:endParaRPr lang="en-US" dirty="0"/>
          </a:p>
          <a:p>
            <a:r>
              <a:rPr lang="en-US" dirty="0"/>
              <a:t>Of equal importance are fourth and fifth</a:t>
            </a:r>
          </a:p>
          <a:p>
            <a:r>
              <a:rPr lang="en-US" dirty="0"/>
              <a:t>factors, the cancer cell’s escape from immune</a:t>
            </a:r>
          </a:p>
          <a:p>
            <a:r>
              <a:rPr lang="en-US" dirty="0"/>
              <a:t>surveillance, and upregulation of inflammation.</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3DD95A-0CB7-428C-81F1-0C115374F54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319728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endParaRPr lang="en-US" dirty="0"/>
          </a:p>
          <a:p>
            <a:endParaRPr lang="en-US" dirty="0"/>
          </a:p>
          <a:p>
            <a:r>
              <a:rPr lang="en-US" dirty="0"/>
              <a:t>PI3K/Akt/mTOR inhibitors – all</a:t>
            </a:r>
          </a:p>
          <a:p>
            <a:r>
              <a:rPr lang="en-US" dirty="0"/>
              <a:t>activate protective autophagy</a:t>
            </a:r>
          </a:p>
          <a:p>
            <a:r>
              <a:rPr lang="en-US" dirty="0"/>
              <a:t>Boswellia</a:t>
            </a:r>
          </a:p>
          <a:p>
            <a:r>
              <a:rPr lang="en-US" dirty="0"/>
              <a:t>Ivermectin PAK1 Inhibitor-mTOR</a:t>
            </a:r>
          </a:p>
          <a:p>
            <a:r>
              <a:rPr lang="en-US" dirty="0"/>
              <a:t>Itraconazole Also autophagy inhibitor by inhibition</a:t>
            </a:r>
          </a:p>
          <a:p>
            <a:r>
              <a:rPr lang="en-US" dirty="0"/>
              <a:t>of NPC1 (Niemann-Pick C1) a lysosomal membrane</a:t>
            </a:r>
          </a:p>
          <a:p>
            <a:r>
              <a:rPr lang="en-US" dirty="0"/>
              <a:t>protein.</a:t>
            </a:r>
          </a:p>
          <a:p>
            <a:r>
              <a:rPr lang="it-IT" dirty="0"/>
              <a:t>Propranolol</a:t>
            </a:r>
          </a:p>
          <a:p>
            <a:r>
              <a:rPr lang="it-IT" dirty="0"/>
              <a:t>Pterostilbene</a:t>
            </a:r>
          </a:p>
          <a:p>
            <a:r>
              <a:rPr lang="it-IT" dirty="0"/>
              <a:t>Quercetin</a:t>
            </a:r>
          </a:p>
          <a:p>
            <a:r>
              <a:rPr lang="it-IT" dirty="0"/>
              <a:t>Solomon’s seal</a:t>
            </a:r>
            <a:endParaRPr lang="en-US" dirty="0"/>
          </a:p>
          <a:p>
            <a:endParaRPr lang="en-US" dirty="0"/>
          </a:p>
          <a:p>
            <a:r>
              <a:rPr lang="en-US" dirty="0"/>
              <a:t>In 2006, Dr. C. Ferretti et al.</a:t>
            </a:r>
          </a:p>
          <a:p>
            <a:r>
              <a:rPr lang="en-US" dirty="0"/>
              <a:t>wrote that both cancer and trophoblast cells</a:t>
            </a:r>
          </a:p>
          <a:p>
            <a:r>
              <a:rPr lang="en-US" dirty="0"/>
              <a:t>share the same molecular circuitry for their</a:t>
            </a:r>
          </a:p>
          <a:p>
            <a:r>
              <a:rPr lang="en-US" dirty="0"/>
              <a:t>proliferative, invasive, and migratory capacities.</a:t>
            </a:r>
          </a:p>
          <a:p>
            <a:endParaRPr lang="en-US" dirty="0"/>
          </a:p>
          <a:p>
            <a:r>
              <a:rPr lang="en-US" dirty="0"/>
              <a:t>Activation of the phosphatidylinositol</a:t>
            </a:r>
          </a:p>
          <a:p>
            <a:r>
              <a:rPr lang="en-US" dirty="0"/>
              <a:t>3’-kinase PI3K/AKT axis as central feature</a:t>
            </a:r>
          </a:p>
          <a:p>
            <a:r>
              <a:rPr lang="en-US" dirty="0"/>
              <a:t>of signaling pathways for proliferative,</a:t>
            </a:r>
          </a:p>
          <a:p>
            <a:r>
              <a:rPr lang="en-US" dirty="0"/>
              <a:t>migratory and invasive processes.</a:t>
            </a:r>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3DD95A-0CB7-428C-81F1-0C115374F54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977641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endParaRPr lang="en-US" dirty="0"/>
          </a:p>
          <a:p>
            <a:endParaRPr lang="en-US" dirty="0"/>
          </a:p>
          <a:p>
            <a:r>
              <a:rPr lang="en-US" dirty="0"/>
              <a:t>PI3K/Akt/mTOR inhibitors – all</a:t>
            </a:r>
          </a:p>
          <a:p>
            <a:r>
              <a:rPr lang="en-US" dirty="0"/>
              <a:t>activate protective autophagy</a:t>
            </a:r>
          </a:p>
          <a:p>
            <a:r>
              <a:rPr lang="en-US" dirty="0"/>
              <a:t>Boswellia</a:t>
            </a:r>
          </a:p>
          <a:p>
            <a:r>
              <a:rPr lang="en-US" dirty="0"/>
              <a:t>Ivermectin PAK1 Inhibitor-mTOR</a:t>
            </a:r>
          </a:p>
          <a:p>
            <a:r>
              <a:rPr lang="en-US" dirty="0"/>
              <a:t>Itraconazole Also autophagy inhibitor by inhibition</a:t>
            </a:r>
          </a:p>
          <a:p>
            <a:r>
              <a:rPr lang="en-US" dirty="0"/>
              <a:t>of NPC1 (Niemann-Pick C1) a lysosomal membrane</a:t>
            </a:r>
          </a:p>
          <a:p>
            <a:r>
              <a:rPr lang="en-US" dirty="0"/>
              <a:t>protein.</a:t>
            </a:r>
          </a:p>
          <a:p>
            <a:r>
              <a:rPr lang="it-IT" dirty="0"/>
              <a:t>Propranolol</a:t>
            </a:r>
          </a:p>
          <a:p>
            <a:r>
              <a:rPr lang="it-IT" dirty="0"/>
              <a:t>Pterostilbene</a:t>
            </a:r>
          </a:p>
          <a:p>
            <a:r>
              <a:rPr lang="it-IT" dirty="0"/>
              <a:t>Quercetin</a:t>
            </a:r>
          </a:p>
          <a:p>
            <a:r>
              <a:rPr lang="it-IT" dirty="0"/>
              <a:t>Solomon’s seal</a:t>
            </a:r>
            <a:endParaRPr lang="en-US" dirty="0"/>
          </a:p>
          <a:p>
            <a:endParaRPr lang="en-US" dirty="0"/>
          </a:p>
          <a:p>
            <a:r>
              <a:rPr lang="en-US" dirty="0"/>
              <a:t>In 2006, Dr. C. Ferretti et al.</a:t>
            </a:r>
          </a:p>
          <a:p>
            <a:r>
              <a:rPr lang="en-US" dirty="0"/>
              <a:t>wrote that both cancer and trophoblast cells</a:t>
            </a:r>
          </a:p>
          <a:p>
            <a:r>
              <a:rPr lang="en-US" dirty="0"/>
              <a:t>share the same molecular circuitry for their</a:t>
            </a:r>
          </a:p>
          <a:p>
            <a:r>
              <a:rPr lang="en-US" dirty="0"/>
              <a:t>proliferative, invasive, and migratory capacities.</a:t>
            </a:r>
          </a:p>
          <a:p>
            <a:endParaRPr lang="en-US" dirty="0"/>
          </a:p>
          <a:p>
            <a:r>
              <a:rPr lang="en-US" dirty="0"/>
              <a:t>Activation of the phosphatidylinositol</a:t>
            </a:r>
          </a:p>
          <a:p>
            <a:r>
              <a:rPr lang="en-US" dirty="0"/>
              <a:t>3’-kinase PI3K/AKT axis as central feature</a:t>
            </a:r>
          </a:p>
          <a:p>
            <a:r>
              <a:rPr lang="en-US" dirty="0"/>
              <a:t>of signaling pathways for proliferative,</a:t>
            </a:r>
          </a:p>
          <a:p>
            <a:r>
              <a:rPr lang="en-US" dirty="0"/>
              <a:t>migratory and invasive processes.</a:t>
            </a:r>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3DD95A-0CB7-428C-81F1-0C115374F54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288798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endParaRPr lang="en-US" dirty="0"/>
          </a:p>
          <a:p>
            <a:endParaRPr lang="en-US" dirty="0"/>
          </a:p>
          <a:p>
            <a:r>
              <a:rPr lang="en-US" dirty="0"/>
              <a:t>PI3K/Akt/mTOR inhibitors – all</a:t>
            </a:r>
          </a:p>
          <a:p>
            <a:r>
              <a:rPr lang="en-US" dirty="0"/>
              <a:t>activate protective autophagy</a:t>
            </a:r>
          </a:p>
          <a:p>
            <a:r>
              <a:rPr lang="en-US" dirty="0"/>
              <a:t>Boswellia</a:t>
            </a:r>
          </a:p>
          <a:p>
            <a:r>
              <a:rPr lang="en-US" dirty="0"/>
              <a:t>Ivermectin PAK1 Inhibitor-mTOR</a:t>
            </a:r>
          </a:p>
          <a:p>
            <a:r>
              <a:rPr lang="en-US" dirty="0"/>
              <a:t>Itraconazole Also autophagy inhibitor by inhibition</a:t>
            </a:r>
          </a:p>
          <a:p>
            <a:r>
              <a:rPr lang="en-US" dirty="0"/>
              <a:t>of NPC1 (Niemann-Pick C1) a lysosomal membrane</a:t>
            </a:r>
          </a:p>
          <a:p>
            <a:r>
              <a:rPr lang="en-US" dirty="0"/>
              <a:t>protein.</a:t>
            </a:r>
          </a:p>
          <a:p>
            <a:r>
              <a:rPr lang="it-IT" dirty="0"/>
              <a:t>Propranolol</a:t>
            </a:r>
          </a:p>
          <a:p>
            <a:r>
              <a:rPr lang="it-IT" dirty="0"/>
              <a:t>Pterostilbene</a:t>
            </a:r>
          </a:p>
          <a:p>
            <a:r>
              <a:rPr lang="it-IT" dirty="0"/>
              <a:t>Quercetin</a:t>
            </a:r>
          </a:p>
          <a:p>
            <a:r>
              <a:rPr lang="it-IT" dirty="0"/>
              <a:t>Solomon’s seal</a:t>
            </a:r>
            <a:endParaRPr lang="en-US" dirty="0"/>
          </a:p>
          <a:p>
            <a:endParaRPr lang="en-US" dirty="0"/>
          </a:p>
          <a:p>
            <a:r>
              <a:rPr lang="en-US" dirty="0"/>
              <a:t>In 2006, Dr. C. Ferretti et al.</a:t>
            </a:r>
          </a:p>
          <a:p>
            <a:r>
              <a:rPr lang="en-US" dirty="0"/>
              <a:t>wrote that both cancer and trophoblast cells</a:t>
            </a:r>
          </a:p>
          <a:p>
            <a:r>
              <a:rPr lang="en-US" dirty="0"/>
              <a:t>share the same molecular circuitry for their</a:t>
            </a:r>
          </a:p>
          <a:p>
            <a:r>
              <a:rPr lang="en-US" dirty="0"/>
              <a:t>proliferative, invasive, and migratory capacities.</a:t>
            </a:r>
          </a:p>
          <a:p>
            <a:endParaRPr lang="en-US" dirty="0"/>
          </a:p>
          <a:p>
            <a:r>
              <a:rPr lang="en-US" dirty="0"/>
              <a:t>Activation of the phosphatidylinositol</a:t>
            </a:r>
          </a:p>
          <a:p>
            <a:r>
              <a:rPr lang="en-US" dirty="0"/>
              <a:t>3’-kinase PI3K/AKT axis as central feature</a:t>
            </a:r>
          </a:p>
          <a:p>
            <a:r>
              <a:rPr lang="en-US" dirty="0"/>
              <a:t>of signaling pathways for proliferative,</a:t>
            </a:r>
          </a:p>
          <a:p>
            <a:r>
              <a:rPr lang="en-US" dirty="0"/>
              <a:t>migratory and invasive processes.</a:t>
            </a:r>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3DD95A-0CB7-428C-81F1-0C115374F54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151261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In 2006, Dr. C. Ferretti et al.</a:t>
            </a:r>
          </a:p>
          <a:p>
            <a:r>
              <a:rPr lang="en-US" dirty="0"/>
              <a:t>wrote that both cancer and trophoblast cells</a:t>
            </a:r>
          </a:p>
          <a:p>
            <a:r>
              <a:rPr lang="en-US" dirty="0"/>
              <a:t>share the same molecular circuitry for their</a:t>
            </a:r>
          </a:p>
          <a:p>
            <a:r>
              <a:rPr lang="en-US" dirty="0"/>
              <a:t>proliferative, invasive, and migratory capacities.</a:t>
            </a:r>
          </a:p>
          <a:p>
            <a:endParaRPr lang="en-US" dirty="0"/>
          </a:p>
          <a:p>
            <a:r>
              <a:rPr lang="en-US" dirty="0"/>
              <a:t>Activation of the phosphatidylinositol</a:t>
            </a:r>
          </a:p>
          <a:p>
            <a:r>
              <a:rPr lang="en-US" dirty="0"/>
              <a:t>3’-kinase PI3K/AKT axis as central feature</a:t>
            </a:r>
          </a:p>
          <a:p>
            <a:r>
              <a:rPr lang="en-US" dirty="0"/>
              <a:t>of signaling pathways for proliferative,</a:t>
            </a:r>
          </a:p>
          <a:p>
            <a:r>
              <a:rPr lang="en-US" dirty="0"/>
              <a:t>migratory and invasive processes.</a:t>
            </a:r>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3DD95A-0CB7-428C-81F1-0C115374F54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082303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a:t>The primary function of centrosome and the centriole is to assist during the process of cell division by mitosis. They are made from two centrioles. Centrioles are microtubule rings. The main purpose of a centrosome is to organize microtubules and provide structure for the cell, </a:t>
            </a:r>
          </a:p>
          <a:p>
            <a:endParaRPr lang="en-US" dirty="0"/>
          </a:p>
          <a:p>
            <a:r>
              <a:rPr lang="en-US" dirty="0"/>
              <a:t>PIBF was previously identified as a 34 </a:t>
            </a:r>
            <a:r>
              <a:rPr lang="en-US" dirty="0" err="1"/>
              <a:t>kDa</a:t>
            </a:r>
            <a:r>
              <a:rPr lang="en-US" dirty="0"/>
              <a:t> immunomodulatory molecule secreted by pregnancy lymphocytes and is thought to play a crucial role in preventing rejection of the embryo by the maternal immune response. Recent data suggested that PIBF protein was also expressed by the progesterone receptor (PR) positive MCF-7 breast tumor cell line. Therefore our study was designed to analyze the expression of PIBF in malignant cell lines and primary tumors both at the mRNA and protein levels. RNA expression analyses of several human cell lines with different tissue origin and paired human tumor/normal tissues, as well as of several PR+ and PR− breast tumors revealed that PIBF mRNA was overexpressed in highly proliferating cells independent of the presence of PR. In addition to the full-length PIBF mRNA encoding for a 90 </a:t>
            </a:r>
            <a:r>
              <a:rPr lang="en-US" dirty="0" err="1"/>
              <a:t>kDa</a:t>
            </a:r>
            <a:r>
              <a:rPr lang="en-US" dirty="0"/>
              <a:t> protein, several alternatively spliced species were detected, all resulting from perfect exon skipping. The most frequently identified splice variant is predicted to encode for an approximately 35 </a:t>
            </a:r>
            <a:r>
              <a:rPr lang="en-US" dirty="0" err="1"/>
              <a:t>kDa</a:t>
            </a:r>
            <a:r>
              <a:rPr lang="en-US" dirty="0"/>
              <a:t> protein. Immunofluorescence microscopy revealed a </a:t>
            </a:r>
            <a:r>
              <a:rPr lang="en-US" dirty="0" err="1"/>
              <a:t>centrosomal</a:t>
            </a:r>
            <a:r>
              <a:rPr lang="en-US" dirty="0"/>
              <a:t> localization for the full-length PIBF, while the 35 </a:t>
            </a:r>
            <a:r>
              <a:rPr lang="en-US" dirty="0" err="1"/>
              <a:t>kDa</a:t>
            </a:r>
            <a:r>
              <a:rPr lang="en-US" dirty="0"/>
              <a:t> form showed a diffuse cytoplasmic staining. These data, together with the identification of the PIBF gene in the chromosomal region associated with breast cancer susceptibility, reveal a strong parallel with known tumor suppressor proteins, such as BRCA1 and p53 having the same </a:t>
            </a:r>
            <a:r>
              <a:rPr lang="en-US" dirty="0" err="1"/>
              <a:t>centrosomal</a:t>
            </a:r>
            <a:r>
              <a:rPr lang="en-US" dirty="0"/>
              <a:t> localization. Given the notion that a number of proteins shown to be involved in tumorigenesis are associated with the centrosome and disturbed centrosome function causes unequal segregation of chromosomes, studies to evaluate whether or not PIBF that is highly expressed in tumors is directly involved in tumorigenesis are thus warranted</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3DD95A-0CB7-428C-81F1-0C115374F54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129603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PIBF =  Progesterone Induced Blocking Factor</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3DD95A-0CB7-428C-81F1-0C115374F54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684032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3DD95A-0CB7-428C-81F1-0C115374F54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806380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https://commons.wikimedia.org/wiki/File:Mifepristone.svg</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3DD95A-0CB7-428C-81F1-0C115374F54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551505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Liu, </a:t>
            </a:r>
            <a:r>
              <a:rPr lang="en-US" dirty="0" err="1"/>
              <a:t>Chunfang</a:t>
            </a:r>
            <a:r>
              <a:rPr lang="en-US" dirty="0"/>
              <a:t>, et al. "The Foundational Framework of Tumors: Gametogenesis, p53, and Cancer." Seminars in Cancer Biology. Academic Press, 2021.</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3DD95A-0CB7-428C-81F1-0C115374F54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907140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Dr. Jerome Check’s group at the Cooper Institute for Reproductive Hormonal Disorders.</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3DD95A-0CB7-428C-81F1-0C115374F54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28416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https://commons.wikimedia.org/wiki/File:Corinthian_Column_of_the_Temple_of_Zeus_in_Athens.jpg</a:t>
            </a:r>
          </a:p>
          <a:p>
            <a:endParaRPr lang="en-US" dirty="0"/>
          </a:p>
          <a:p>
            <a:r>
              <a:rPr lang="en-US" dirty="0"/>
              <a:t>Of equal importance are fourth and fifth</a:t>
            </a:r>
          </a:p>
          <a:p>
            <a:r>
              <a:rPr lang="en-US" dirty="0"/>
              <a:t>factors, the cancer cell’s escape from immune</a:t>
            </a:r>
          </a:p>
          <a:p>
            <a:r>
              <a:rPr lang="en-US" dirty="0"/>
              <a:t>surveillance, and upregulation of inflammation.</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3DD95A-0CB7-428C-81F1-0C115374F54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174786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Dr. Jerome Check’s group at the Cooper Institute for Reproductive Hormonal Disorders.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3DD95A-0CB7-428C-81F1-0C115374F54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40131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Dr. Jerome Check’s group at the Cooper Institute for Reproductive Hormonal Disorders.</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3DD95A-0CB7-428C-81F1-0C115374F54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277356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Benzimidazoles, including albendazole, fenbendazole, mebendazole, and nocodazole,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3DD95A-0CB7-428C-81F1-0C115374F54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8730505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Benzimidazoles, including albendazole, fenbendazole, mebendazole, and nocodazole,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3DD95A-0CB7-428C-81F1-0C115374F54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5751791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Benzimidazoles, including albendazole, fenbendazole, mebendazole, and nocodazole,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3DD95A-0CB7-428C-81F1-0C115374F54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1523311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JEG-3 Trophoblast Cells Producing Human Chorionic Gonadotropin Promote Conversion of Human CD4+FOXP3− T Cells into CD4+FOXP3+ Regulatory T Cells and Foster T Cell Suppressive Activity1 </a:t>
            </a:r>
          </a:p>
          <a:p>
            <a:endParaRPr lang="en-US" dirty="0"/>
          </a:p>
          <a:p>
            <a:r>
              <a:rPr lang="en-US" dirty="0"/>
              <a:t>Dr. Dutta studied</a:t>
            </a:r>
          </a:p>
          <a:p>
            <a:r>
              <a:rPr lang="en-US" dirty="0"/>
              <a:t>breast cancer stem cells and breast tumor tissues,</a:t>
            </a:r>
          </a:p>
          <a:p>
            <a:r>
              <a:rPr lang="en-US" dirty="0"/>
              <a:t>finding that the breast cancer stem cells</a:t>
            </a:r>
          </a:p>
          <a:p>
            <a:r>
              <a:rPr lang="en-US" dirty="0"/>
              <a:t>actually generated their own immunosuppressive</a:t>
            </a:r>
          </a:p>
          <a:p>
            <a:r>
              <a:rPr lang="en-US" dirty="0"/>
              <a:t>T-reg cells. This was done by secretion of</a:t>
            </a:r>
          </a:p>
          <a:p>
            <a:r>
              <a:rPr lang="en-US" dirty="0"/>
              <a:t>exosomes (small vesicles related to </a:t>
            </a:r>
            <a:r>
              <a:rPr lang="en-US" dirty="0" err="1"/>
              <a:t>macropinocytosis</a:t>
            </a:r>
            <a:r>
              <a:rPr lang="en-US" dirty="0"/>
              <a:t>)</a:t>
            </a:r>
          </a:p>
          <a:p>
            <a:r>
              <a:rPr lang="en-US" dirty="0"/>
              <a:t>into the micro-environment.</a:t>
            </a:r>
          </a:p>
          <a:p>
            <a:endParaRPr lang="en-US" dirty="0"/>
          </a:p>
          <a:p>
            <a:endParaRPr lang="en-US" dirty="0"/>
          </a:p>
          <a:p>
            <a:r>
              <a:rPr lang="en-US" dirty="0"/>
              <a:t>FOXP3 protein, which</a:t>
            </a:r>
          </a:p>
          <a:p>
            <a:r>
              <a:rPr lang="en-US" dirty="0"/>
              <a:t>binds to a receptor on the T cell, which then</a:t>
            </a:r>
          </a:p>
          <a:p>
            <a:r>
              <a:rPr lang="en-US" dirty="0"/>
              <a:t>converts the T cell into an immunosuppressive</a:t>
            </a:r>
          </a:p>
          <a:p>
            <a:r>
              <a:rPr lang="en-US" dirty="0"/>
              <a:t>T-reg cell.</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3DD95A-0CB7-428C-81F1-0C115374F54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2580643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Pregnancy represents an in vivo example where exosomes promote immune tolerance to the “fetal allograft”. During pregnancy, local and systemic immune deviation occurs [38] and the failure to induce this “natural immune modulation” is associated with recurrent spontaneous abortions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3DD95A-0CB7-428C-81F1-0C115374F54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044701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3DD95A-0CB7-428C-81F1-0C115374F54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9280669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3DD95A-0CB7-428C-81F1-0C115374F54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7495918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3DD95A-0CB7-428C-81F1-0C115374F54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179872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https://commons.wikimedia.org/wiki/File:Corinthian_Column_of_the_Temple_of_Zeus_in_Athens.jpg</a:t>
            </a:r>
          </a:p>
          <a:p>
            <a:endParaRPr lang="en-US" dirty="0"/>
          </a:p>
          <a:p>
            <a:r>
              <a:rPr lang="en-US" dirty="0"/>
              <a:t>Of equal importance are fourth and fifth</a:t>
            </a:r>
          </a:p>
          <a:p>
            <a:r>
              <a:rPr lang="en-US" dirty="0"/>
              <a:t>factors, the cancer cell’s escape from immune</a:t>
            </a:r>
          </a:p>
          <a:p>
            <a:r>
              <a:rPr lang="en-US" dirty="0"/>
              <a:t>surveillance, and upregulation of inflammation.</a:t>
            </a:r>
          </a:p>
          <a:p>
            <a:endParaRPr lang="en-US" dirty="0"/>
          </a:p>
          <a:p>
            <a:r>
              <a:rPr lang="en-US" dirty="0"/>
              <a:t>Immunologic phases of pregnancy</a:t>
            </a:r>
          </a:p>
          <a:p>
            <a:endParaRPr lang="en-US" dirty="0"/>
          </a:p>
          <a:p>
            <a:r>
              <a:rPr lang="en-US" dirty="0"/>
              <a:t>Each stage of pregnancy is characterized by a unique inflammatory environment. The first and third trimesters are proinflammatory (TH1), whereas the second trimester represents an anti-inflammatory phase also knowns and TH2 environment.</a:t>
            </a:r>
          </a:p>
          <a:p>
            <a:r>
              <a:rPr lang="en-US" dirty="0" err="1"/>
              <a:t>Mor</a:t>
            </a:r>
            <a:r>
              <a:rPr lang="en-US" dirty="0"/>
              <a:t>, Gil, et al. "Inflammation and pregnancy: the role of the immune system at the implantation site." Annals of the new York Academy of Sciences 1221.1 (2011): 80.</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3DD95A-0CB7-428C-81F1-0C115374F54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4075941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previous 90 cases, revealing the only surviving</a:t>
            </a:r>
          </a:p>
          <a:p>
            <a:r>
              <a:rPr lang="en-US" dirty="0"/>
              <a:t>patient experienced complete tumor regression</a:t>
            </a:r>
          </a:p>
          <a:p>
            <a:r>
              <a:rPr lang="en-US" dirty="0"/>
              <a:t>after contracting erysipelas, a streptococcus</a:t>
            </a:r>
          </a:p>
          <a:p>
            <a:r>
              <a:rPr lang="en-US" dirty="0"/>
              <a:t>infection of the skin.</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3DD95A-0CB7-428C-81F1-0C115374F54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1506148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3DD95A-0CB7-428C-81F1-0C115374F54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3525440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3DD95A-0CB7-428C-81F1-0C115374F54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2712546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 A complete regression of histologically diagnosed Burkitt's lymphoma in an untreated African boy was observed following an attack of measles. The </a:t>
            </a:r>
            <a:r>
              <a:rPr lang="en-US" dirty="0" err="1"/>
              <a:t>tumour</a:t>
            </a:r>
            <a:r>
              <a:rPr lang="en-US" dirty="0"/>
              <a:t>, of 6 months duration, involved the right orbit. Measles developed shortly after the biopsy, and the </a:t>
            </a:r>
            <a:r>
              <a:rPr lang="en-US" dirty="0" err="1"/>
              <a:t>tumour</a:t>
            </a:r>
            <a:r>
              <a:rPr lang="en-US" dirty="0"/>
              <a:t> was noted to be regressing on the first day of the exanthem. It disappeared within 2 weeks and showed no sign of recurrence 4 months later. Skin testing with a variety of antigens gave negative results on 2 occasions. Dinitrochlorobenzene sensitization proved unsuccessful.</a:t>
            </a:r>
          </a:p>
          <a:p>
            <a:r>
              <a:rPr lang="en-US" dirty="0"/>
              <a:t>Measles is known to suppress reactivity to tuberculin, and might therefore be expected to have an adverse rather than a beneficial effect on the course of a lymphoma. There have however been reports of regression in acute lymphoblastic lymphoma following measles. Some possible immunological mechanisms are discussed. D. S. Ridley.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3DD95A-0CB7-428C-81F1-0C115374F54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1900890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File:Mouse in a cage.jpg</a:t>
            </a:r>
          </a:p>
          <a:p>
            <a:endParaRPr lang="en-US" dirty="0"/>
          </a:p>
          <a:p>
            <a:r>
              <a:rPr lang="en-US" dirty="0"/>
              <a:t>Mouse sarcoma S180-induced ascites represents one of the most aggressive transplantable cancers in experimental mouse models.</a:t>
            </a:r>
          </a:p>
          <a:p>
            <a:endParaRPr lang="en-US" dirty="0"/>
          </a:p>
          <a:p>
            <a:r>
              <a:rPr lang="en-US" dirty="0"/>
              <a:t>https://commons.wikimedia.org/wiki/File:Mouse_in_a_cage.jpg</a:t>
            </a:r>
          </a:p>
          <a:p>
            <a:endParaRPr lang="en-US" dirty="0"/>
          </a:p>
        </p:txBody>
      </p:sp>
      <p:sp>
        <p:nvSpPr>
          <p:cNvPr id="4" name="Slide Number Placeholder 3"/>
          <p:cNvSpPr>
            <a:spLocks noGrp="1"/>
          </p:cNvSpPr>
          <p:nvPr>
            <p:ph type="sldNum" sz="quarter" idx="5"/>
          </p:nvPr>
        </p:nvSpPr>
        <p:spPr/>
        <p:txBody>
          <a:bodyPr/>
          <a:lstStyle/>
          <a:p>
            <a:fld id="{1B3DD95A-0CB7-428C-81F1-0C115374F547}" type="slidenum">
              <a:rPr lang="en-US" smtClean="0"/>
              <a:t>45</a:t>
            </a:fld>
            <a:endParaRPr lang="en-US"/>
          </a:p>
        </p:txBody>
      </p:sp>
    </p:spTree>
    <p:extLst>
      <p:ext uri="{BB962C8B-B14F-4D97-AF65-F5344CB8AC3E}">
        <p14:creationId xmlns:p14="http://schemas.microsoft.com/office/powerpoint/2010/main" val="42633270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a:t>https://commons.wikimedia.org/wiki/File:White_lab_mouse_in_hand_BW.jpg</a:t>
            </a:r>
          </a:p>
          <a:p>
            <a:endParaRPr lang="en-US" dirty="0"/>
          </a:p>
          <a:p>
            <a:r>
              <a:rPr lang="en-US" dirty="0"/>
              <a:t>Mouse sarcoma S180-induced ascites represents one of the most aggressive transplantable cancers in experimental mouse models.</a:t>
            </a:r>
          </a:p>
          <a:p>
            <a:endParaRPr lang="en-US" dirty="0"/>
          </a:p>
          <a:p>
            <a:r>
              <a:rPr lang="en-US" dirty="0"/>
              <a:t>Spontaneous regression/complete resistance</a:t>
            </a:r>
          </a:p>
          <a:p>
            <a:endParaRPr lang="en-US" dirty="0"/>
          </a:p>
          <a:p>
            <a:r>
              <a:rPr lang="en-US" dirty="0"/>
              <a:t>Over the next 3 years, studies showed this</a:t>
            </a:r>
          </a:p>
          <a:p>
            <a:r>
              <a:rPr lang="en-US" dirty="0"/>
              <a:t>strain of mice had an innate immunity to cancer,</a:t>
            </a:r>
          </a:p>
          <a:p>
            <a:r>
              <a:rPr lang="en-US" dirty="0"/>
              <a:t>a genetic trait passed on to the offspring.</a:t>
            </a:r>
          </a:p>
          <a:p>
            <a:r>
              <a:rPr lang="en-US" dirty="0"/>
              <a:t>Their T lymphocytes (T Cells), recognized and</a:t>
            </a:r>
          </a:p>
          <a:p>
            <a:r>
              <a:rPr lang="en-US" dirty="0"/>
              <a:t>killed the cancer cells, just as if cancer were</a:t>
            </a:r>
          </a:p>
          <a:p>
            <a:r>
              <a:rPr lang="en-US" dirty="0"/>
              <a:t>an invading microorganism. These mice were</a:t>
            </a:r>
          </a:p>
          <a:p>
            <a:r>
              <a:rPr lang="en-US" dirty="0"/>
              <a:t>called SR/CR mice, which stands for spontaneous</a:t>
            </a:r>
          </a:p>
          <a:p>
            <a:r>
              <a:rPr lang="en-US" dirty="0"/>
              <a:t>regression/complete resistance to cancer.</a:t>
            </a:r>
          </a:p>
          <a:p>
            <a:r>
              <a:rPr lang="en-US" dirty="0"/>
              <a:t>(2)</a:t>
            </a:r>
          </a:p>
          <a:p>
            <a:endParaRPr lang="en-US" dirty="0"/>
          </a:p>
          <a:p>
            <a:r>
              <a:rPr lang="en-US" dirty="0"/>
              <a:t>protection from</a:t>
            </a:r>
          </a:p>
          <a:p>
            <a:r>
              <a:rPr lang="en-US" dirty="0"/>
              <a:t>the injected cancer cells could be transferred to</a:t>
            </a:r>
          </a:p>
          <a:p>
            <a:r>
              <a:rPr lang="en-US" dirty="0"/>
              <a:t>plain mice after transfusion with T cells from</a:t>
            </a:r>
          </a:p>
          <a:p>
            <a:r>
              <a:rPr lang="en-US" dirty="0"/>
              <a:t>SR/CR mice.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3DD95A-0CB7-428C-81F1-0C115374F54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6116751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Over the next 3 years, studies showed this</a:t>
            </a:r>
          </a:p>
          <a:p>
            <a:r>
              <a:rPr lang="en-US" dirty="0"/>
              <a:t>strain of mice had an innate immunity to cancer,</a:t>
            </a:r>
          </a:p>
          <a:p>
            <a:r>
              <a:rPr lang="en-US" dirty="0"/>
              <a:t>a genetic trait passed on to the offspring.</a:t>
            </a:r>
          </a:p>
          <a:p>
            <a:r>
              <a:rPr lang="en-US" dirty="0"/>
              <a:t>Their T lymphocytes (T Cells), recognized and</a:t>
            </a:r>
          </a:p>
          <a:p>
            <a:r>
              <a:rPr lang="en-US" dirty="0"/>
              <a:t>killed the cancer cells, just as if cancer were</a:t>
            </a:r>
          </a:p>
          <a:p>
            <a:r>
              <a:rPr lang="en-US" dirty="0"/>
              <a:t>an invading microorganism. These mice were</a:t>
            </a:r>
          </a:p>
          <a:p>
            <a:r>
              <a:rPr lang="en-US" dirty="0"/>
              <a:t>called SR/CR mice, which stands for spontaneous</a:t>
            </a:r>
          </a:p>
          <a:p>
            <a:r>
              <a:rPr lang="en-US" dirty="0"/>
              <a:t>regression/complete resistance to cancer.</a:t>
            </a:r>
          </a:p>
          <a:p>
            <a:r>
              <a:rPr lang="en-US" dirty="0"/>
              <a:t>(2)</a:t>
            </a:r>
          </a:p>
          <a:p>
            <a:endParaRPr lang="en-US" dirty="0"/>
          </a:p>
          <a:p>
            <a:r>
              <a:rPr lang="en-US" dirty="0"/>
              <a:t>protection from</a:t>
            </a:r>
          </a:p>
          <a:p>
            <a:r>
              <a:rPr lang="en-US" dirty="0"/>
              <a:t>the injected cancer cells could be transferred to</a:t>
            </a:r>
          </a:p>
          <a:p>
            <a:r>
              <a:rPr lang="en-US" dirty="0"/>
              <a:t>plain mice after transfusion with T cells from</a:t>
            </a:r>
          </a:p>
          <a:p>
            <a:r>
              <a:rPr lang="en-US" dirty="0"/>
              <a:t>SR/CR mice.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3DD95A-0CB7-428C-81F1-0C115374F54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9952459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a:t>Ten years after its introduction, it had achieved sales of one billion dollars and had become the world's number one prescription drug.</a:t>
            </a:r>
          </a:p>
          <a:p>
            <a:endParaRPr lang="en-US" dirty="0"/>
          </a:p>
          <a:p>
            <a:r>
              <a:rPr lang="en-US" dirty="0"/>
              <a:t>FDA-approved in 1979 as histamine receptor</a:t>
            </a:r>
          </a:p>
          <a:p>
            <a:r>
              <a:rPr lang="en-US" dirty="0"/>
              <a:t>blocker (H2 receptor), cimetidine (Tagamet®)</a:t>
            </a:r>
          </a:p>
          <a:p>
            <a:r>
              <a:rPr lang="en-US" dirty="0"/>
              <a:t>was originally marketed as an antacid drug for</a:t>
            </a:r>
          </a:p>
          <a:p>
            <a:r>
              <a:rPr lang="en-US" dirty="0"/>
              <a:t>treatment of gastric hyperacidity, gastritis, and</a:t>
            </a:r>
          </a:p>
          <a:p>
            <a:r>
              <a:rPr lang="en-US" dirty="0"/>
              <a:t>ulcer. Cimetidine inhibits gastric acid secretion</a:t>
            </a:r>
          </a:p>
          <a:p>
            <a:r>
              <a:rPr lang="en-US" dirty="0"/>
              <a:t>by binding to the H2 receptors in parietal cells</a:t>
            </a:r>
          </a:p>
          <a:p>
            <a:r>
              <a:rPr lang="en-US" dirty="0"/>
              <a:t>in the gastric wall. In its day, cimetidine was</a:t>
            </a:r>
          </a:p>
          <a:p>
            <a:r>
              <a:rPr lang="en-US" dirty="0"/>
              <a:t>a top-selling drug and today is still available</a:t>
            </a:r>
          </a:p>
          <a:p>
            <a:r>
              <a:rPr lang="en-US" dirty="0"/>
              <a:t>over the counter. For the most part, cimetidine</a:t>
            </a:r>
          </a:p>
          <a:p>
            <a:r>
              <a:rPr lang="en-US" dirty="0"/>
              <a:t>has been replaced by the newer proton pump</a:t>
            </a:r>
          </a:p>
          <a:p>
            <a:r>
              <a:rPr lang="en-US" dirty="0"/>
              <a:t>inhibitor antacids (PPI drugs). Doctors using</a:t>
            </a:r>
          </a:p>
          <a:p>
            <a:r>
              <a:rPr lang="en-US" dirty="0"/>
              <a:t>cimetidine observed remarkable cancer regressions</a:t>
            </a:r>
          </a:p>
          <a:p>
            <a:r>
              <a:rPr lang="en-US" dirty="0"/>
              <a:t>that seemingly involved the drug’s ability</a:t>
            </a:r>
          </a:p>
          <a:p>
            <a:r>
              <a:rPr lang="en-US" dirty="0"/>
              <a:t>to stimulate host immune cell expansion and</a:t>
            </a:r>
          </a:p>
          <a:p>
            <a:r>
              <a:rPr lang="en-US" dirty="0"/>
              <a:t>reverse immune tumor evasion</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3DD95A-0CB7-428C-81F1-0C115374F54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0864604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3DD95A-0CB7-428C-81F1-0C115374F54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6618552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endParaRPr lang="en-US" dirty="0"/>
          </a:p>
          <a:p>
            <a:r>
              <a:rPr lang="en-US" dirty="0"/>
              <a:t>Cimetidine (CIM) is a histamine H2-receptor antagonist (H2RA), in the same class as ranitidine, famotidine, and nizatidine</a:t>
            </a:r>
          </a:p>
          <a:p>
            <a:endParaRPr lang="en-US" dirty="0"/>
          </a:p>
          <a:p>
            <a:r>
              <a:rPr lang="en-US" dirty="0"/>
              <a:t>Antiproliferative: Oral cimetidine blocks</a:t>
            </a:r>
          </a:p>
          <a:p>
            <a:r>
              <a:rPr lang="en-US" dirty="0"/>
              <a:t>histamine stimulated growth of colon cancer</a:t>
            </a:r>
          </a:p>
          <a:p>
            <a:r>
              <a:rPr lang="en-US" dirty="0"/>
              <a:t>cells in a mouse model.</a:t>
            </a:r>
          </a:p>
          <a:p>
            <a:endParaRPr lang="en-US" dirty="0"/>
          </a:p>
          <a:p>
            <a:endParaRPr lang="en-US" dirty="0"/>
          </a:p>
          <a:p>
            <a:r>
              <a:rPr lang="en-US" dirty="0"/>
              <a:t>Histamine is associated with an immunosuppressive</a:t>
            </a:r>
          </a:p>
          <a:p>
            <a:r>
              <a:rPr lang="en-US" dirty="0" err="1"/>
              <a:t>tumour</a:t>
            </a:r>
            <a:r>
              <a:rPr lang="en-US" dirty="0"/>
              <a:t> micro-environment</a:t>
            </a:r>
          </a:p>
          <a:p>
            <a:r>
              <a:rPr lang="en-US" dirty="0"/>
              <a:t>[TME], including increased regulatory T</a:t>
            </a:r>
          </a:p>
          <a:p>
            <a:r>
              <a:rPr lang="en-US" dirty="0"/>
              <a:t>cell [T-reg] activity, reduced antigen-presenting</a:t>
            </a:r>
          </a:p>
          <a:p>
            <a:r>
              <a:rPr lang="en-US" dirty="0"/>
              <a:t>activity of dendritic cells [DC],</a:t>
            </a:r>
          </a:p>
          <a:p>
            <a:r>
              <a:rPr lang="en-US" dirty="0"/>
              <a:t>reduced NK-cell activity and increased</a:t>
            </a:r>
          </a:p>
          <a:p>
            <a:r>
              <a:rPr lang="en-US" dirty="0"/>
              <a:t>myeloid-derived suppressor cell [MDSC]</a:t>
            </a:r>
          </a:p>
          <a:p>
            <a:r>
              <a:rPr lang="en-US" dirty="0"/>
              <a:t>activity…. histamine binding to the H2</a:t>
            </a:r>
          </a:p>
          <a:p>
            <a:r>
              <a:rPr lang="en-US" dirty="0"/>
              <a:t>receptor is associated with suppression</a:t>
            </a:r>
          </a:p>
          <a:p>
            <a:r>
              <a:rPr lang="en-US" dirty="0"/>
              <a:t>of IL-12 and stimulation of IL-10 secretion</a:t>
            </a:r>
          </a:p>
          <a:p>
            <a:r>
              <a:rPr lang="en-US" dirty="0"/>
              <a:t>and is implicated with a shift in Th1/Th2</a:t>
            </a:r>
          </a:p>
          <a:p>
            <a:r>
              <a:rPr lang="en-US" dirty="0"/>
              <a:t>balance toward Th2-dominance of the</a:t>
            </a:r>
          </a:p>
          <a:p>
            <a:r>
              <a:rPr lang="en-US" dirty="0"/>
              <a:t>immune response. This effect was reversed</a:t>
            </a:r>
          </a:p>
          <a:p>
            <a:r>
              <a:rPr lang="en-US" dirty="0"/>
              <a:t>by CIM [Cimetidine] in human PBMC</a:t>
            </a:r>
          </a:p>
          <a:p>
            <a:r>
              <a:rPr lang="en-US" dirty="0"/>
              <a:t>[peripheral blood monocytes]</a:t>
            </a:r>
          </a:p>
          <a:p>
            <a:endParaRPr lang="en-US" dirty="0"/>
          </a:p>
          <a:p>
            <a:r>
              <a:rPr lang="en-US" dirty="0"/>
              <a:t>MDSCs</a:t>
            </a:r>
          </a:p>
          <a:p>
            <a:r>
              <a:rPr lang="en-US" dirty="0"/>
              <a:t>[myeloid-derived suppressor cells] express</a:t>
            </a:r>
          </a:p>
          <a:p>
            <a:r>
              <a:rPr lang="en-US" dirty="0"/>
              <a:t>H1–H3 receptors, and there is in vitro and</a:t>
            </a:r>
          </a:p>
          <a:p>
            <a:r>
              <a:rPr lang="en-US" dirty="0"/>
              <a:t>in vivo evidence that blockade of H1 [using</a:t>
            </a:r>
          </a:p>
          <a:p>
            <a:r>
              <a:rPr lang="en-US" dirty="0"/>
              <a:t>the H1RA cetirizine] or H2 [using CIM], can</a:t>
            </a:r>
          </a:p>
          <a:p>
            <a:r>
              <a:rPr lang="en-US" dirty="0"/>
              <a:t>reverse the immunosuppressive action of</a:t>
            </a:r>
          </a:p>
          <a:p>
            <a:r>
              <a:rPr lang="en-US" dirty="0"/>
              <a:t>these cells … An increase in NK activity</a:t>
            </a:r>
          </a:p>
          <a:p>
            <a:r>
              <a:rPr lang="en-US" dirty="0"/>
              <a:t>compared to non-CIM-treated controls has</a:t>
            </a:r>
          </a:p>
          <a:p>
            <a:r>
              <a:rPr lang="en-US" dirty="0"/>
              <a:t>also been noted in cardiopulmonary bypass</a:t>
            </a:r>
          </a:p>
          <a:p>
            <a:r>
              <a:rPr lang="en-US" dirty="0"/>
              <a:t>surgery. (24)</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3DD95A-0CB7-428C-81F1-0C115374F54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26362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a:p>
            <a:r>
              <a:rPr lang="en-US" dirty="0"/>
              <a:t>File:Pregnancy ultrasound 110302114249 1145551.jpg</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Healing is Voltage: The Handbook, 3rd Edition Paperback – June 21, 2010 by Jerry L. Tennant (Author)</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3DD95A-0CB7-428C-81F1-0C115374F54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1193905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3DD95A-0CB7-428C-81F1-0C115374F54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1488249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endParaRPr lang="en-US" dirty="0"/>
          </a:p>
          <a:p>
            <a:endParaRPr lang="en-US" dirty="0"/>
          </a:p>
          <a:p>
            <a:r>
              <a:rPr lang="en-US" dirty="0"/>
              <a:t>The Hoosier Oncology Group evaluated cimetidine in 42 patients with metastatic renal cell carcinoma. There were two complete remissions that lasted for 26 and 33+ months in 38 evaluable patients. There were no partial remissions. Toxicity was minimal. Patients with renal cell carcinoma can occasionally respond to cimetidine with long-term remission. </a:t>
            </a:r>
          </a:p>
          <a:p>
            <a:endParaRPr lang="en-US" dirty="0"/>
          </a:p>
          <a:p>
            <a:r>
              <a:rPr lang="en-US" dirty="0"/>
              <a:t>FDA-approved in 1979 as histamine receptor</a:t>
            </a:r>
          </a:p>
          <a:p>
            <a:r>
              <a:rPr lang="en-US" dirty="0"/>
              <a:t>blocker (H2 receptor), cimetidine (Tagamet®)</a:t>
            </a:r>
          </a:p>
          <a:p>
            <a:r>
              <a:rPr lang="en-US" dirty="0"/>
              <a:t>was originally marketed as an antacid drug for</a:t>
            </a:r>
          </a:p>
          <a:p>
            <a:r>
              <a:rPr lang="en-US" dirty="0"/>
              <a:t>treatment of gastric hyperacidity, gastritis, and</a:t>
            </a:r>
          </a:p>
          <a:p>
            <a:r>
              <a:rPr lang="en-US" dirty="0"/>
              <a:t>ulcer. Cimetidine inhibits gastric acid secretion</a:t>
            </a:r>
          </a:p>
          <a:p>
            <a:r>
              <a:rPr lang="en-US" dirty="0"/>
              <a:t>by binding to the H2 receptors in parietal cells</a:t>
            </a:r>
          </a:p>
          <a:p>
            <a:r>
              <a:rPr lang="en-US" dirty="0"/>
              <a:t>in the gastric wall. In its day, cimetidine was</a:t>
            </a:r>
          </a:p>
          <a:p>
            <a:r>
              <a:rPr lang="en-US" dirty="0"/>
              <a:t>a top-selling drug and today is still available</a:t>
            </a:r>
          </a:p>
          <a:p>
            <a:r>
              <a:rPr lang="en-US" dirty="0"/>
              <a:t>over the counter. For the most part, cimetidine</a:t>
            </a:r>
          </a:p>
          <a:p>
            <a:r>
              <a:rPr lang="en-US" dirty="0"/>
              <a:t>has been replaced by the newer proton pump</a:t>
            </a:r>
          </a:p>
          <a:p>
            <a:r>
              <a:rPr lang="en-US" dirty="0"/>
              <a:t>inhibitor antacids (PPI drugs). Doctors using</a:t>
            </a:r>
          </a:p>
          <a:p>
            <a:r>
              <a:rPr lang="en-US" dirty="0"/>
              <a:t>cimetidine observed remarkable cancer regressions</a:t>
            </a:r>
          </a:p>
          <a:p>
            <a:r>
              <a:rPr lang="en-US" dirty="0"/>
              <a:t>that seemingly involved the drug’s ability</a:t>
            </a:r>
          </a:p>
          <a:p>
            <a:r>
              <a:rPr lang="en-US" dirty="0"/>
              <a:t>to stimulate host immune cell expansion and</a:t>
            </a:r>
          </a:p>
          <a:p>
            <a:r>
              <a:rPr lang="en-US" dirty="0"/>
              <a:t>reverse immune tumor evasion</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3DD95A-0CB7-428C-81F1-0C115374F54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2724998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Cimetidine for Cutaneous Warts (HPV)— Enhancing Cell-Mediated Immunity</a:t>
            </a:r>
          </a:p>
        </p:txBody>
      </p:sp>
      <p:sp>
        <p:nvSpPr>
          <p:cNvPr id="4" name="Slide Number Placeholder 3"/>
          <p:cNvSpPr>
            <a:spLocks noGrp="1"/>
          </p:cNvSpPr>
          <p:nvPr>
            <p:ph type="sldNum" sz="quarter" idx="5"/>
          </p:nvPr>
        </p:nvSpPr>
        <p:spPr/>
        <p:txBody>
          <a:bodyPr/>
          <a:lstStyle/>
          <a:p>
            <a:fld id="{1B3DD95A-0CB7-428C-81F1-0C115374F547}" type="slidenum">
              <a:rPr lang="en-US" smtClean="0"/>
              <a:t>53</a:t>
            </a:fld>
            <a:endParaRPr lang="en-US"/>
          </a:p>
        </p:txBody>
      </p:sp>
    </p:spTree>
    <p:extLst>
      <p:ext uri="{BB962C8B-B14F-4D97-AF65-F5344CB8AC3E}">
        <p14:creationId xmlns:p14="http://schemas.microsoft.com/office/powerpoint/2010/main" val="306566513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Cimetidine for Cutaneous Warts (HPV)—Enhancing Cell-Mediated Immunity</a:t>
            </a:r>
          </a:p>
          <a:p>
            <a:endParaRPr lang="en-US" dirty="0"/>
          </a:p>
          <a:p>
            <a:r>
              <a:rPr lang="en-US" dirty="0"/>
              <a:t>Cimetidine is postulated to act as an immunomodulatory agent at high doses by inhibiting suppressor T-cell function [15]. The paradigm between T helper (Th) 2 cells, and Th1 cells predominance is reflected in the level of cytokines that are released. Cimetidine activates Th1 cells to produce interleukin (IL)-2, IL-12, tumor necrosis factor (TNF)-α, and interferon (IFN)-γ and their expression correlates with improvement in cellular immunity and wart remission [16,17]. Patients who received cimetidine were shown to exhibit enhanced cell-mediated immunity,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3DD95A-0CB7-428C-81F1-0C115374F54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8589525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Cimetidine for Cutaneous Warts (HPV)—</a:t>
            </a:r>
          </a:p>
          <a:p>
            <a:r>
              <a:rPr lang="en-US" dirty="0"/>
              <a:t>Enhancing Cell-Mediated Immunity</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3DD95A-0CB7-428C-81F1-0C115374F54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4637434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CIM has low toxicity, with the most common</a:t>
            </a:r>
          </a:p>
          <a:p>
            <a:r>
              <a:rPr lang="en-US" dirty="0"/>
              <a:t>side effects being headache, dizziness,</a:t>
            </a:r>
          </a:p>
          <a:p>
            <a:r>
              <a:rPr lang="en-US" dirty="0"/>
              <a:t>diarrhea, and rash. Rare side effects include</a:t>
            </a:r>
          </a:p>
          <a:p>
            <a:r>
              <a:rPr lang="en-US" dirty="0"/>
              <a:t>gynecomastia, reversible impotence</a:t>
            </a:r>
          </a:p>
          <a:p>
            <a:r>
              <a:rPr lang="en-US" dirty="0"/>
              <a:t>(particularly reported in patients receiving</a:t>
            </a:r>
          </a:p>
          <a:p>
            <a:r>
              <a:rPr lang="en-US" dirty="0"/>
              <a:t>very high doses) … Rarely, CIM has also</a:t>
            </a:r>
          </a:p>
          <a:p>
            <a:r>
              <a:rPr lang="en-US" dirty="0"/>
              <a:t>been associated with reversible leukopenia</a:t>
            </a:r>
          </a:p>
          <a:p>
            <a:r>
              <a:rPr lang="en-US" dirty="0"/>
              <a:t>and thrombocytopenia, effects that may</a:t>
            </a:r>
          </a:p>
          <a:p>
            <a:r>
              <a:rPr lang="en-US" dirty="0"/>
              <a:t>be particularly important to watch for in</a:t>
            </a:r>
          </a:p>
          <a:p>
            <a:r>
              <a:rPr lang="en-US" dirty="0"/>
              <a:t>cancer patients who may be undergoing</a:t>
            </a:r>
          </a:p>
          <a:p>
            <a:r>
              <a:rPr lang="en-US" dirty="0"/>
              <a:t>chemotherapy…. CIM is an inhibitor of</a:t>
            </a:r>
          </a:p>
          <a:p>
            <a:r>
              <a:rPr lang="en-US" dirty="0"/>
              <a:t>cytochrome P450, through multiple [CYP]</a:t>
            </a:r>
          </a:p>
          <a:p>
            <a:r>
              <a:rPr lang="en-US" dirty="0"/>
              <a:t>enzymes.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3DD95A-0CB7-428C-81F1-0C115374F54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2160827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3DD95A-0CB7-428C-81F1-0C115374F54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943510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dirty="0"/>
              <a:t>dietary beta glucans, a group of plant polysaccharides</a:t>
            </a:r>
          </a:p>
          <a:p>
            <a:r>
              <a:rPr lang="en-US" dirty="0"/>
              <a:t>(sugars) found in edible mushrooms,</a:t>
            </a:r>
          </a:p>
          <a:p>
            <a:r>
              <a:rPr lang="en-US" dirty="0"/>
              <a:t>baker’s yeast, and cereals in the diet since</a:t>
            </a:r>
          </a:p>
          <a:p>
            <a:r>
              <a:rPr lang="en-US" dirty="0"/>
              <a:t>ancient times. Mushrooms used for beta glucan</a:t>
            </a:r>
          </a:p>
          <a:p>
            <a:r>
              <a:rPr lang="en-US" dirty="0"/>
              <a:t>extraction include </a:t>
            </a:r>
            <a:r>
              <a:rPr lang="en-US" dirty="0" err="1"/>
              <a:t>reishi</a:t>
            </a:r>
            <a:r>
              <a:rPr lang="en-US" dirty="0"/>
              <a:t>, maitake, and shiitake.</a:t>
            </a:r>
          </a:p>
          <a:p>
            <a:endParaRPr lang="en-US" dirty="0"/>
          </a:p>
          <a:p>
            <a:r>
              <a:rPr lang="en-US" dirty="0"/>
              <a:t>(PAMPs). These are molecules in</a:t>
            </a:r>
          </a:p>
          <a:p>
            <a:r>
              <a:rPr lang="en-US" dirty="0"/>
              <a:t>the cell wall of pathogenic yeasts and bacteria</a:t>
            </a:r>
          </a:p>
          <a:p>
            <a:r>
              <a:rPr lang="en-US" dirty="0"/>
              <a:t>that “strongly contribute to microorganism</a:t>
            </a:r>
          </a:p>
          <a:p>
            <a:r>
              <a:rPr lang="en-US" dirty="0"/>
              <a:t>recognition and clearance.” In other words, the</a:t>
            </a:r>
          </a:p>
          <a:p>
            <a:r>
              <a:rPr lang="en-US" dirty="0"/>
              <a:t>beta glucans have molecular structures that</a:t>
            </a:r>
          </a:p>
          <a:p>
            <a:r>
              <a:rPr lang="en-US" dirty="0"/>
              <a:t>“mimic” pathogenic organisms recognized by</a:t>
            </a:r>
          </a:p>
          <a:p>
            <a:r>
              <a:rPr lang="en-US" dirty="0"/>
              <a:t>our immune system, which then stimulate an</a:t>
            </a:r>
          </a:p>
          <a:p>
            <a:r>
              <a:rPr lang="en-US" dirty="0"/>
              <a:t>immune response.</a:t>
            </a:r>
          </a:p>
          <a:p>
            <a:endParaRPr lang="en-US" dirty="0"/>
          </a:p>
          <a:p>
            <a:r>
              <a:rPr lang="en-US" dirty="0"/>
              <a:t>In vitro studies have shown that Beta-</a:t>
            </a:r>
          </a:p>
          <a:p>
            <a:r>
              <a:rPr lang="en-US" dirty="0"/>
              <a:t>Glucans from yeasts, mushrooms or cereals</a:t>
            </a:r>
          </a:p>
          <a:p>
            <a:r>
              <a:rPr lang="en-US" dirty="0"/>
              <a:t>are able to enhance the responsiveness or</a:t>
            </a:r>
          </a:p>
          <a:p>
            <a:r>
              <a:rPr lang="en-US" dirty="0"/>
              <a:t>function of human primary immune cells,</a:t>
            </a:r>
          </a:p>
          <a:p>
            <a:r>
              <a:rPr lang="en-US" dirty="0"/>
              <a:t>eliciting potent immune responses … the</a:t>
            </a:r>
          </a:p>
          <a:p>
            <a:r>
              <a:rPr lang="en-US" dirty="0"/>
              <a:t>immune stimulating effects of Beta Glucans</a:t>
            </a:r>
          </a:p>
          <a:p>
            <a:r>
              <a:rPr lang="en-US" dirty="0"/>
              <a:t>can be elicited in a wide variety of species,</a:t>
            </a:r>
          </a:p>
          <a:p>
            <a:r>
              <a:rPr lang="en-US" dirty="0"/>
              <a:t>including earthworms, insects, shrimp,</a:t>
            </a:r>
          </a:p>
          <a:p>
            <a:r>
              <a:rPr lang="en-US" dirty="0"/>
              <a:t>birds, mammals and humans. (19–24)</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3DD95A-0CB7-428C-81F1-0C115374F54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758623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Mushrooms containing β-(1→3)-glucans with β-(1→6) branching).</a:t>
            </a:r>
          </a:p>
          <a:p>
            <a:r>
              <a:rPr lang="en-US" dirty="0"/>
              <a:t>https://commons.wikimedia.org/wiki/Category:Beta-glucans#/media/File:Mushrooms-containing--13-glucans-with--16-branching.jpg</a:t>
            </a:r>
          </a:p>
          <a:p>
            <a:endParaRPr lang="en-US" dirty="0"/>
          </a:p>
          <a:p>
            <a:r>
              <a:rPr lang="en-US" dirty="0"/>
              <a:t>Mendel Friedman - Mendel Friedman. "Mushroom Polysaccharides: Chemistry and </a:t>
            </a:r>
            <a:r>
              <a:rPr lang="en-US" dirty="0" err="1"/>
              <a:t>Antiobesity</a:t>
            </a:r>
            <a:r>
              <a:rPr lang="en-US" dirty="0"/>
              <a:t>, </a:t>
            </a:r>
            <a:r>
              <a:rPr lang="en-US" dirty="0" err="1"/>
              <a:t>Antidiabetes</a:t>
            </a:r>
            <a:r>
              <a:rPr lang="en-US" dirty="0"/>
              <a:t>, Anticancer, and Antibiotic Properties in Cells, Rodents, and Humans ," Foods doi:10.3390/foods5040080</a:t>
            </a:r>
          </a:p>
        </p:txBody>
      </p:sp>
      <p:sp>
        <p:nvSpPr>
          <p:cNvPr id="4" name="Slide Number Placeholder 3"/>
          <p:cNvSpPr>
            <a:spLocks noGrp="1"/>
          </p:cNvSpPr>
          <p:nvPr>
            <p:ph type="sldNum" sz="quarter" idx="5"/>
          </p:nvPr>
        </p:nvSpPr>
        <p:spPr/>
        <p:txBody>
          <a:bodyPr/>
          <a:lstStyle/>
          <a:p>
            <a:fld id="{1B3DD95A-0CB7-428C-81F1-0C115374F547}" type="slidenum">
              <a:rPr lang="en-US" smtClean="0"/>
              <a:t>59</a:t>
            </a:fld>
            <a:endParaRPr lang="en-US"/>
          </a:p>
        </p:txBody>
      </p:sp>
    </p:spTree>
    <p:extLst>
      <p:ext uri="{BB962C8B-B14F-4D97-AF65-F5344CB8AC3E}">
        <p14:creationId xmlns:p14="http://schemas.microsoft.com/office/powerpoint/2010/main" val="176275386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Reference showing different glycosidic bonds of a beta-glucan.</a:t>
            </a:r>
          </a:p>
          <a:p>
            <a:r>
              <a:rPr lang="en-US" dirty="0"/>
              <a:t>https://commons.wikimedia.org/wiki/Category:Beta-glucans#/media/File:BetaGlucanGuide.jpg</a:t>
            </a:r>
          </a:p>
          <a:p>
            <a:endParaRPr lang="en-US" dirty="0"/>
          </a:p>
        </p:txBody>
      </p:sp>
      <p:sp>
        <p:nvSpPr>
          <p:cNvPr id="4" name="Slide Number Placeholder 3"/>
          <p:cNvSpPr>
            <a:spLocks noGrp="1"/>
          </p:cNvSpPr>
          <p:nvPr>
            <p:ph type="sldNum" sz="quarter" idx="5"/>
          </p:nvPr>
        </p:nvSpPr>
        <p:spPr/>
        <p:txBody>
          <a:bodyPr/>
          <a:lstStyle/>
          <a:p>
            <a:fld id="{1B3DD95A-0CB7-428C-81F1-0C115374F547}" type="slidenum">
              <a:rPr lang="en-US" smtClean="0"/>
              <a:t>60</a:t>
            </a:fld>
            <a:endParaRPr lang="en-US"/>
          </a:p>
        </p:txBody>
      </p:sp>
    </p:spTree>
    <p:extLst>
      <p:ext uri="{BB962C8B-B14F-4D97-AF65-F5344CB8AC3E}">
        <p14:creationId xmlns:p14="http://schemas.microsoft.com/office/powerpoint/2010/main" val="10018855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Description 	Section through ovum imbedded in the uterine decidua. </a:t>
            </a:r>
            <a:r>
              <a:rPr lang="en-US" dirty="0" err="1"/>
              <a:t>Semidiagrammatic</a:t>
            </a:r>
            <a:r>
              <a:rPr lang="en-US" dirty="0"/>
              <a:t>. (After Peters.) am. Amniotic cavity. </a:t>
            </a:r>
            <a:r>
              <a:rPr lang="en-US" dirty="0" err="1"/>
              <a:t>b.c.</a:t>
            </a:r>
            <a:r>
              <a:rPr lang="en-US" dirty="0"/>
              <a:t> Blood-clot. </a:t>
            </a:r>
            <a:r>
              <a:rPr lang="en-US" dirty="0" err="1"/>
              <a:t>b.s.</a:t>
            </a:r>
            <a:r>
              <a:rPr lang="en-US" dirty="0"/>
              <a:t> Body-stalk. </a:t>
            </a:r>
            <a:r>
              <a:rPr lang="en-US" dirty="0" err="1"/>
              <a:t>ect</a:t>
            </a:r>
            <a:r>
              <a:rPr lang="en-US" dirty="0"/>
              <a:t>. Embryonic ectoderm. </a:t>
            </a:r>
            <a:r>
              <a:rPr lang="en-US" dirty="0" err="1"/>
              <a:t>ent</a:t>
            </a:r>
            <a:r>
              <a:rPr lang="en-US" dirty="0"/>
              <a:t>. Entoderm. </a:t>
            </a:r>
            <a:r>
              <a:rPr lang="en-US" dirty="0" err="1"/>
              <a:t>mes</a:t>
            </a:r>
            <a:r>
              <a:rPr lang="en-US" dirty="0"/>
              <a:t>. Mesoderm. </a:t>
            </a:r>
            <a:r>
              <a:rPr lang="en-US" dirty="0" err="1"/>
              <a:t>m.v</a:t>
            </a:r>
            <a:r>
              <a:rPr lang="en-US" dirty="0"/>
              <a:t>. Maternal vessels. tr. Trophoblast. </a:t>
            </a:r>
            <a:r>
              <a:rPr lang="en-US" dirty="0" err="1"/>
              <a:t>u.e.</a:t>
            </a:r>
            <a:r>
              <a:rPr lang="en-US" dirty="0"/>
              <a:t> Uterine epithelium. </a:t>
            </a:r>
            <a:r>
              <a:rPr lang="en-US" dirty="0" err="1"/>
              <a:t>u.g</a:t>
            </a:r>
            <a:r>
              <a:rPr lang="en-US" dirty="0"/>
              <a:t>. Uterine glands. </a:t>
            </a:r>
            <a:r>
              <a:rPr lang="en-US" dirty="0" err="1"/>
              <a:t>y.s</a:t>
            </a:r>
            <a:r>
              <a:rPr lang="en-US" dirty="0"/>
              <a:t>. Yolk-sac.</a:t>
            </a:r>
          </a:p>
          <a:p>
            <a:r>
              <a:rPr lang="en-US" dirty="0"/>
              <a:t>Plate	32</a:t>
            </a:r>
          </a:p>
          <a:p>
            <a:r>
              <a:rPr lang="en-US" dirty="0"/>
              <a:t>Date 	before 1858</a:t>
            </a:r>
          </a:p>
          <a:p>
            <a:r>
              <a:rPr lang="en-US" dirty="0"/>
              <a:t>Source      Henry Gray (1918) Anatomy of the Human Body (See "Book" section below)</a:t>
            </a:r>
          </a:p>
          <a:p>
            <a:r>
              <a:rPr lang="en-US" dirty="0"/>
              <a:t>    Bartleby.com: Gray's Anatomy, Plate 32</a:t>
            </a:r>
          </a:p>
          <a:p>
            <a:endParaRPr lang="en-US" dirty="0"/>
          </a:p>
          <a:p>
            <a:r>
              <a:rPr lang="en-US" dirty="0"/>
              <a:t>Author 	 Henry Vandyke Carter  (1831–1897) Blue </a:t>
            </a:r>
            <a:r>
              <a:rPr lang="en-US" dirty="0" err="1"/>
              <a:t>pencil.svg</a:t>
            </a:r>
            <a:r>
              <a:rPr lang="en-US" dirty="0"/>
              <a:t> wikidata:Q955620 s:en:Author:Henry Vandyke Carter</a:t>
            </a:r>
          </a:p>
        </p:txBody>
      </p:sp>
      <p:sp>
        <p:nvSpPr>
          <p:cNvPr id="4" name="Slide Number Placeholder 3"/>
          <p:cNvSpPr>
            <a:spLocks noGrp="1"/>
          </p:cNvSpPr>
          <p:nvPr>
            <p:ph type="sldNum" sz="quarter" idx="5"/>
          </p:nvPr>
        </p:nvSpPr>
        <p:spPr/>
        <p:txBody>
          <a:bodyPr/>
          <a:lstStyle/>
          <a:p>
            <a:fld id="{1B3DD95A-0CB7-428C-81F1-0C115374F547}" type="slidenum">
              <a:rPr lang="en-US" smtClean="0"/>
              <a:t>7</a:t>
            </a:fld>
            <a:endParaRPr lang="en-US"/>
          </a:p>
        </p:txBody>
      </p:sp>
    </p:spTree>
    <p:extLst>
      <p:ext uri="{BB962C8B-B14F-4D97-AF65-F5344CB8AC3E}">
        <p14:creationId xmlns:p14="http://schemas.microsoft.com/office/powerpoint/2010/main" val="175670303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3DD95A-0CB7-428C-81F1-0C115374F54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0041525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https://commons.wikimedia.org/wiki/File:Corinthian_Column_of_the_Temple_of_Zeus_in_Athens.jpg</a:t>
            </a:r>
          </a:p>
          <a:p>
            <a:endParaRPr lang="en-US" dirty="0"/>
          </a:p>
          <a:p>
            <a:r>
              <a:rPr lang="en-US" dirty="0"/>
              <a:t>Of equal importance are fourth and fifth</a:t>
            </a:r>
          </a:p>
          <a:p>
            <a:r>
              <a:rPr lang="en-US" dirty="0"/>
              <a:t>factors, the cancer cell’s escape from immune</a:t>
            </a:r>
          </a:p>
          <a:p>
            <a:r>
              <a:rPr lang="en-US" dirty="0"/>
              <a:t>surveillance, and upregulation of inflammation.</a:t>
            </a:r>
          </a:p>
          <a:p>
            <a:endParaRPr lang="en-US" dirty="0"/>
          </a:p>
          <a:p>
            <a:r>
              <a:rPr lang="en-US" dirty="0"/>
              <a:t>Immunologic phases of pregnancy</a:t>
            </a:r>
          </a:p>
          <a:p>
            <a:endParaRPr lang="en-US" dirty="0"/>
          </a:p>
          <a:p>
            <a:r>
              <a:rPr lang="en-US" dirty="0"/>
              <a:t>Each stage of pregnancy is characterized by a unique inflammatory environment. The first and third trimesters are proinflammatory (TH1), whereas the second trimester represents an anti-inflammatory phase also knowns and TH2 environment.</a:t>
            </a:r>
          </a:p>
          <a:p>
            <a:r>
              <a:rPr lang="en-US" dirty="0" err="1"/>
              <a:t>Mor</a:t>
            </a:r>
            <a:r>
              <a:rPr lang="en-US" dirty="0"/>
              <a:t>, Gil, et al. "Inflammation and pregnancy: the role of the immune system at the implantation site." Annals of the new York Academy of Sciences 1221.1 (2011): 80.</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3DD95A-0CB7-428C-81F1-0C115374F54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2064828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Reprinted from the Quick Refence Guide Cracking Cancer Toolkit</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3DD95A-0CB7-428C-81F1-0C115374F54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9172251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Aspirin Irreversible Inhibitor of COX-1 and COX-2</a:t>
            </a:r>
          </a:p>
          <a:p>
            <a:r>
              <a:rPr lang="en-US" dirty="0"/>
              <a:t>Celecoxib COX-2 Inhibitor</a:t>
            </a:r>
          </a:p>
          <a:p>
            <a:r>
              <a:rPr lang="en-US" dirty="0"/>
              <a:t>Diclofenac Nonspecific COX Inhibitor</a:t>
            </a:r>
          </a:p>
          <a:p>
            <a:r>
              <a:rPr lang="en-US" dirty="0"/>
              <a:t>Dipyridamole</a:t>
            </a:r>
          </a:p>
          <a:p>
            <a:r>
              <a:rPr lang="en-US" dirty="0"/>
              <a:t>Sulindac Nonspecific COX inhibitor, suppresses</a:t>
            </a:r>
          </a:p>
          <a:p>
            <a:r>
              <a:rPr lang="en-US" dirty="0"/>
              <a:t>5-LOX.</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3DD95A-0CB7-428C-81F1-0C115374F54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9792212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3DD95A-0CB7-428C-81F1-0C115374F54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1411498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3DD95A-0CB7-428C-81F1-0C115374F54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0348833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mitogen-activated extracellular signal-regulated kinase (MEK) pathway is one of the best-characterized kinase cascades in cancer cell biology. It is triggered by either growth factors or activating mutations of major oncogenic proteins in this pathway, the most common being Ras and Raf.</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3DD95A-0CB7-428C-81F1-0C115374F54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7064080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3DD95A-0CB7-428C-81F1-0C115374F54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863638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3DD95A-0CB7-428C-81F1-0C115374F54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2454183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3DD95A-0CB7-428C-81F1-0C115374F54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934484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dirty="0"/>
              <a:t>The century-old embryonal/gametogenesis theory of</a:t>
            </a:r>
          </a:p>
          <a:p>
            <a:r>
              <a:rPr lang="en-US" dirty="0"/>
              <a:t>tumors proposed that tumors arise from germ cells and</a:t>
            </a:r>
          </a:p>
          <a:p>
            <a:r>
              <a:rPr lang="en-US" dirty="0"/>
              <a:t>thus are in some way similar to the formation of gametes</a:t>
            </a:r>
          </a:p>
          <a:p>
            <a:r>
              <a:rPr lang="en-US" dirty="0"/>
              <a:t>and fertilization</a:t>
            </a:r>
          </a:p>
          <a:p>
            <a:endParaRPr lang="en-US" dirty="0"/>
          </a:p>
          <a:p>
            <a:r>
              <a:rPr lang="en-US" dirty="0"/>
              <a:t>Old extended the hypothesis </a:t>
            </a:r>
            <a:r>
              <a:rPr lang="en-US" dirty="0" err="1"/>
              <a:t>postu</a:t>
            </a:r>
            <a:r>
              <a:rPr lang="en-US" dirty="0"/>
              <a:t>-</a:t>
            </a:r>
          </a:p>
          <a:p>
            <a:r>
              <a:rPr lang="en-US" dirty="0" err="1"/>
              <a:t>lating</a:t>
            </a:r>
            <a:r>
              <a:rPr lang="en-US" dirty="0"/>
              <a:t> that the silenced gametogenic program is </a:t>
            </a:r>
            <a:r>
              <a:rPr lang="en-US" dirty="0" err="1"/>
              <a:t>reacti</a:t>
            </a:r>
            <a:r>
              <a:rPr lang="en-US" dirty="0"/>
              <a:t>-</a:t>
            </a:r>
          </a:p>
          <a:p>
            <a:r>
              <a:rPr lang="en-US" dirty="0" err="1"/>
              <a:t>vated</a:t>
            </a:r>
            <a:r>
              <a:rPr lang="en-US" dirty="0"/>
              <a:t> in tumors and serves as one of the driving forces for</a:t>
            </a:r>
          </a:p>
          <a:p>
            <a:r>
              <a:rPr lang="en-US" dirty="0"/>
              <a:t>tumorigenesis2,3</a:t>
            </a:r>
          </a:p>
          <a:p>
            <a:endParaRPr lang="en-US" dirty="0"/>
          </a:p>
          <a:p>
            <a:endParaRPr lang="en-US" dirty="0"/>
          </a:p>
          <a:p>
            <a:endParaRPr lang="en-US" dirty="0"/>
          </a:p>
          <a:p>
            <a:r>
              <a:rPr lang="en-US" dirty="0"/>
              <a:t>placenta-specific protein 1 (PLAC1) in human colorectal cancer</a:t>
            </a:r>
          </a:p>
          <a:p>
            <a:endParaRPr lang="en-US" dirty="0"/>
          </a:p>
          <a:p>
            <a:r>
              <a:rPr lang="en-US" dirty="0"/>
              <a:t>The activation of PI3K/Akt/NF-</a:t>
            </a:r>
            <a:r>
              <a:rPr lang="en-US" dirty="0" err="1"/>
              <a:t>κB</a:t>
            </a:r>
            <a:r>
              <a:rPr lang="en-US" dirty="0"/>
              <a:t> signaling by PLAC1 may be critical for the metastasis of</a:t>
            </a:r>
          </a:p>
          <a:p>
            <a:r>
              <a:rPr lang="en-US" dirty="0"/>
              <a:t>colorectal cancer cells. According to our results, we suggest that modification of PLAC1 function might</a:t>
            </a:r>
          </a:p>
          <a:p>
            <a:r>
              <a:rPr lang="en-US" dirty="0"/>
              <a:t>be a promising new therapeutic approach to inhibit the aggressive spread of colorectal cancer.</a:t>
            </a:r>
          </a:p>
          <a:p>
            <a:r>
              <a:rPr lang="en-US" dirty="0"/>
              <a:t>Many genes normally expressed in</a:t>
            </a:r>
          </a:p>
          <a:p>
            <a:r>
              <a:rPr lang="en-US" dirty="0"/>
              <a:t>the embryo become reactivated in cancer cells, and PLAC1 was the first such cancer/testis gene that</a:t>
            </a:r>
          </a:p>
          <a:p>
            <a:r>
              <a:rPr lang="en-US" dirty="0"/>
              <a:t>related placentation to cancer. Silva, et al. first reported that PLAC1 RNA was expressed in human</a:t>
            </a:r>
          </a:p>
          <a:p>
            <a:r>
              <a:rPr lang="en-US" dirty="0"/>
              <a:t>cancer cell lines covering 17 different malignancies, including colorectal cancer. </a:t>
            </a:r>
          </a:p>
          <a:p>
            <a:endParaRPr lang="en-US" dirty="0"/>
          </a:p>
          <a:p>
            <a:r>
              <a:rPr lang="en-US" dirty="0"/>
              <a:t>CT antigens are a unique set of antigens expressed in germ cells of</a:t>
            </a:r>
          </a:p>
          <a:p>
            <a:r>
              <a:rPr lang="en-US" dirty="0"/>
              <a:t>the testis and various malignancies of different histological origin</a:t>
            </a:r>
          </a:p>
          <a:p>
            <a:r>
              <a:rPr lang="en-US" dirty="0"/>
              <a:t>but not in healthy somatic tissues</a:t>
            </a:r>
          </a:p>
          <a:p>
            <a:endParaRPr lang="en-US" dirty="0"/>
          </a:p>
          <a:p>
            <a:r>
              <a:rPr lang="en-US" dirty="0"/>
              <a:t>Cancer/testis antigens (CTA) are expressed by a wide range of tumors, but are minimally expressed on normal tissues, and could serve as a universal target for immunotherapy</a:t>
            </a:r>
          </a:p>
          <a:p>
            <a:endParaRPr lang="en-US" dirty="0"/>
          </a:p>
          <a:p>
            <a:r>
              <a:rPr lang="en-US" dirty="0"/>
              <a:t>Cancer-testis antigens (CTA) are tumor antigens, present in the germ cells of testes, ovaries and trophoblasts, which undergo deregulated expression in the tumor and malignant cells.</a:t>
            </a:r>
          </a:p>
          <a:p>
            <a:endParaRPr lang="en-US" dirty="0"/>
          </a:p>
          <a:p>
            <a:r>
              <a:rPr lang="en-US" dirty="0"/>
              <a:t>CT Antigens Discovered</a:t>
            </a:r>
          </a:p>
          <a:p>
            <a:endParaRPr lang="en-US" dirty="0"/>
          </a:p>
          <a:p>
            <a:r>
              <a:rPr lang="en-US" dirty="0"/>
              <a:t>Another twist to the story is the recent discovery of a new class of human tumor antigens called CT (cancer/testis) antigens.(49-52)  About 90 genes have been found having messenger RNA expression in both germ cells (testis) and cancer cells, and no expression in otherwise normal cells.  This is further evidence linking the trophoblast cells, which are, in fact, germ cells (also called stem cells), with cancer cells.  These recent advances in molecular biology have shown that John Beard was quite correct to point out the similarity between placental trophoblast cells and malignant cancer cells.  Beard's forgotten predictions in the early 1900's seem to have an uncanny way of resurfacing 100 years later.</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3DD95A-0CB7-428C-81F1-0C115374F54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3891036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3DD95A-0CB7-428C-81F1-0C115374F54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3621919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3DD95A-0CB7-428C-81F1-0C115374F54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8891615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3DD95A-0CB7-428C-81F1-0C115374F54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9859480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3DD95A-0CB7-428C-81F1-0C115374F54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0596259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a:p>
            <a:endParaRPr lang="en-US" dirty="0"/>
          </a:p>
          <a:p>
            <a:r>
              <a:rPr lang="en-US" dirty="0"/>
              <a:t>Drs. Lisa Pang et al. report (2016) that</a:t>
            </a:r>
          </a:p>
          <a:p>
            <a:r>
              <a:rPr lang="en-US" dirty="0"/>
              <a:t>COX-2 plays an important role in CSC survival</a:t>
            </a:r>
          </a:p>
          <a:p>
            <a:r>
              <a:rPr lang="en-US" dirty="0"/>
              <a:t>and repopulation of CSCs after chemotherapy.</a:t>
            </a:r>
          </a:p>
          <a:p>
            <a:r>
              <a:rPr lang="en-US" dirty="0"/>
              <a:t>Inhibition of COX-2 prevents this chemotherapy</a:t>
            </a:r>
          </a:p>
          <a:p>
            <a:r>
              <a:rPr lang="en-US" dirty="0"/>
              <a:t>induced cancer stem cell survival and</a:t>
            </a:r>
          </a:p>
          <a:p>
            <a:r>
              <a:rPr lang="en-US" dirty="0"/>
              <a:t>repopulation, potentially leading to “curative</a:t>
            </a:r>
          </a:p>
          <a:p>
            <a:r>
              <a:rPr lang="en-US" dirty="0"/>
              <a:t>efficacy”. (55A)</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3DD95A-0CB7-428C-81F1-0C115374F54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4483006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Drs. Lisa Pang et al. report (2016) that</a:t>
            </a:r>
          </a:p>
          <a:p>
            <a:r>
              <a:rPr lang="en-US" dirty="0"/>
              <a:t>COX-2 plays an important role in CSC survival</a:t>
            </a:r>
          </a:p>
          <a:p>
            <a:r>
              <a:rPr lang="en-US" dirty="0"/>
              <a:t>and repopulation of CSCs after chemotherapy.</a:t>
            </a:r>
          </a:p>
          <a:p>
            <a:r>
              <a:rPr lang="en-US" dirty="0"/>
              <a:t>Inhibition of COX-2 prevents this chemotherapy</a:t>
            </a:r>
          </a:p>
          <a:p>
            <a:r>
              <a:rPr lang="en-US" dirty="0"/>
              <a:t>induced cancer stem cell survival and</a:t>
            </a:r>
          </a:p>
          <a:p>
            <a:r>
              <a:rPr lang="en-US" dirty="0"/>
              <a:t>repopulation, potentially leading to “curative</a:t>
            </a:r>
          </a:p>
          <a:p>
            <a:r>
              <a:rPr lang="en-US" dirty="0"/>
              <a:t>efficacy”. (55A)</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3DD95A-0CB7-428C-81F1-0C115374F54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6537788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Platelets by budding off from megakaryocytes.jpg</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3DD95A-0CB7-428C-81F1-0C115374F54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3858256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10) </a:t>
            </a:r>
            <a:r>
              <a:rPr lang="en-US" dirty="0" err="1"/>
              <a:t>Haemmerle</a:t>
            </a:r>
            <a:r>
              <a:rPr lang="en-US" dirty="0"/>
              <a:t>, Monika, et al. “The platelet lifeline</a:t>
            </a:r>
          </a:p>
          <a:p>
            <a:r>
              <a:rPr lang="en-US" dirty="0"/>
              <a:t>to cancer: challenges and opportunities.” Cancer Cell</a:t>
            </a:r>
          </a:p>
          <a:p>
            <a:r>
              <a:rPr lang="en-US" dirty="0"/>
              <a:t>33.6 (2018): 965-983.</a:t>
            </a:r>
          </a:p>
          <a:p>
            <a:endParaRPr lang="en-US" dirty="0"/>
          </a:p>
          <a:p>
            <a:r>
              <a:rPr lang="en-US" dirty="0"/>
              <a:t>exhibit elevated</a:t>
            </a:r>
          </a:p>
          <a:p>
            <a:r>
              <a:rPr lang="en-US" dirty="0"/>
              <a:t>platelet counts—over 400,000 on the</a:t>
            </a:r>
          </a:p>
          <a:p>
            <a:r>
              <a:rPr lang="en-US" dirty="0"/>
              <a:t>automated blood count test (CBC). This condition,</a:t>
            </a:r>
          </a:p>
          <a:p>
            <a:r>
              <a:rPr lang="en-US" dirty="0"/>
              <a:t>called thrombocytosis, is associated with</a:t>
            </a:r>
          </a:p>
          <a:p>
            <a:r>
              <a:rPr lang="en-US" dirty="0"/>
              <a:t>poor prognosis and reduced survival. About</a:t>
            </a:r>
          </a:p>
          <a:p>
            <a:r>
              <a:rPr lang="en-US" dirty="0"/>
              <a:t>40% of patients screened for thrombocytosis</a:t>
            </a:r>
          </a:p>
          <a:p>
            <a:r>
              <a:rPr lang="en-US" dirty="0"/>
              <a:t>will harbor underlying malignancy. (8–9)</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3DD95A-0CB7-428C-81F1-0C115374F54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4559050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Clopidogrel Plavix</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3DD95A-0CB7-428C-81F1-0C115374F54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2529279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3DD95A-0CB7-428C-81F1-0C115374F54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553145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concept of cancer cell trophoblastic-like </a:t>
            </a:r>
            <a:r>
              <a:rPr lang="en-US" dirty="0" err="1"/>
              <a:t>transdifferentiation</a:t>
            </a:r>
            <a:r>
              <a:rPr lang="en-US" dirty="0"/>
              <a:t> appears to be a rational proposal in an attempt to explain this analogy and provide a consistent insight into how cancer cells are functioning.</a:t>
            </a:r>
          </a:p>
          <a:p>
            <a:endParaRPr lang="en-US" dirty="0"/>
          </a:p>
          <a:p>
            <a:r>
              <a:rPr lang="en-US" dirty="0"/>
              <a:t>it turns out that a physiological condition, involving a singular multifunctional tissue interrelation, is strikingly plagiarized by cancer tissues. It is the implantation of trophoblast, </a:t>
            </a:r>
            <a:r>
              <a:rPr lang="en-US" dirty="0" err="1"/>
              <a:t>ie</a:t>
            </a:r>
            <a:r>
              <a:rPr lang="en-US" dirty="0"/>
              <a:t>, the early placenta,7 in endometrium. </a:t>
            </a:r>
          </a:p>
          <a:p>
            <a:endParaRPr lang="en-US" dirty="0"/>
          </a:p>
          <a:p>
            <a:endParaRPr lang="en-US" dirty="0"/>
          </a:p>
          <a:p>
            <a:r>
              <a:rPr lang="en-US" dirty="0"/>
              <a:t>Aggressiveness of cancer cells correlates with high production of TGF-β, stiff stroma and high </a:t>
            </a:r>
            <a:r>
              <a:rPr lang="en-US" dirty="0" err="1"/>
              <a:t>mechanotransduction</a:t>
            </a:r>
            <a:r>
              <a:rPr lang="en-US" dirty="0"/>
              <a:t> signaling, all of them presenting a positive gradient towards the invasive front of the tumor.40 Increase of TGF-β also strengthens the local immune tolerance, this being true for cancer tissue and trophoblast. Another aspect of malignancy is the </a:t>
            </a:r>
            <a:r>
              <a:rPr lang="en-US" dirty="0" err="1"/>
              <a:t>prometastatic</a:t>
            </a:r>
            <a:r>
              <a:rPr lang="en-US" dirty="0"/>
              <a:t> action of TGF-β through its active promotion of EMT with type switching of cadherins and integrins, a condition conducive to cell migration, just as in the case of the invasive </a:t>
            </a:r>
            <a:r>
              <a:rPr lang="en-US" dirty="0" err="1"/>
              <a:t>extravillous</a:t>
            </a:r>
            <a:r>
              <a:rPr lang="en-US" dirty="0"/>
              <a:t> cytotrophoblast.</a:t>
            </a:r>
          </a:p>
          <a:p>
            <a:endParaRPr lang="en-US" dirty="0"/>
          </a:p>
          <a:p>
            <a:r>
              <a:rPr lang="en-US" dirty="0"/>
              <a:t>An oocyte is the very beginning of human life - in the simplest of terms, it is an immature egg cell.</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3DD95A-0CB7-428C-81F1-0C115374F54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2893015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3DD95A-0CB7-428C-81F1-0C115374F54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4326907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3DD95A-0CB7-428C-81F1-0C115374F54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6593549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3DD95A-0CB7-428C-81F1-0C115374F54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60205511"/>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In 2017, Dr. Omar </a:t>
            </a:r>
            <a:r>
              <a:rPr lang="en-US" dirty="0" err="1"/>
              <a:t>Elaskalani</a:t>
            </a:r>
            <a:r>
              <a:rPr lang="en-US" dirty="0"/>
              <a:t> et al. write:</a:t>
            </a:r>
          </a:p>
          <a:p>
            <a:r>
              <a:rPr lang="en-US" dirty="0"/>
              <a:t>Platelets are the major storage site </a:t>
            </a:r>
            <a:r>
              <a:rPr lang="en-US" dirty="0" err="1"/>
              <a:t>forTGF</a:t>
            </a:r>
            <a:r>
              <a:rPr lang="el-GR" dirty="0"/>
              <a:t>β1 [</a:t>
            </a:r>
            <a:r>
              <a:rPr lang="en-US" dirty="0"/>
              <a:t>transforming growth factor beta1] within the blood circulation, which </a:t>
            </a:r>
            <a:r>
              <a:rPr lang="en-US" dirty="0" err="1"/>
              <a:t>isreleased</a:t>
            </a:r>
            <a:r>
              <a:rPr lang="en-US" dirty="0"/>
              <a:t> from </a:t>
            </a:r>
            <a:r>
              <a:rPr lang="el-GR" dirty="0"/>
              <a:t>α-</a:t>
            </a:r>
            <a:r>
              <a:rPr lang="en-US" dirty="0"/>
              <a:t>granules [platelet-derived granules] upon activation…. platelet-derived TGF</a:t>
            </a:r>
            <a:r>
              <a:rPr lang="el-GR" dirty="0"/>
              <a:t>β1 … </a:t>
            </a:r>
            <a:r>
              <a:rPr lang="en-US" dirty="0"/>
              <a:t>induce(s) a phenotypic</a:t>
            </a:r>
          </a:p>
          <a:p>
            <a:r>
              <a:rPr lang="en-US" dirty="0"/>
              <a:t>conversion in cancer cells, from epithelial to mesenchymal-like cells [EMT], capable of invading extracellular matrices, migrating</a:t>
            </a:r>
          </a:p>
          <a:p>
            <a:r>
              <a:rPr lang="en-US" dirty="0"/>
              <a:t>and surviving in the blood circulation … Soluble platelet-derived factors [mainly TGF</a:t>
            </a:r>
            <a:r>
              <a:rPr lang="el-GR" dirty="0"/>
              <a:t>β1] </a:t>
            </a:r>
            <a:r>
              <a:rPr lang="en-US" dirty="0"/>
              <a:t>and direct physical contact with</a:t>
            </a:r>
          </a:p>
          <a:p>
            <a:r>
              <a:rPr lang="en-US" dirty="0" err="1"/>
              <a:t>tumour</a:t>
            </a:r>
            <a:r>
              <a:rPr lang="en-US" dirty="0"/>
              <a:t> cells activating NF-</a:t>
            </a:r>
            <a:r>
              <a:rPr lang="el-GR" dirty="0"/>
              <a:t>κ</a:t>
            </a:r>
            <a:r>
              <a:rPr lang="en-US" dirty="0"/>
              <a:t>B pathway work synergistically to induce EMT and subsequent migration and metastasis. (2)</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3DD95A-0CB7-428C-81F1-0C115374F54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5392022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Platelet-Derived TGF-Beta Is an Immune Modulator </a:t>
            </a:r>
          </a:p>
          <a:p>
            <a:endParaRPr lang="en-US" dirty="0"/>
          </a:p>
          <a:p>
            <a:r>
              <a:rPr lang="en-US" dirty="0"/>
              <a:t>In 2018, Dr. Min Soon Cho et al. studied a</a:t>
            </a:r>
          </a:p>
          <a:p>
            <a:r>
              <a:rPr lang="en-US" dirty="0"/>
              <a:t>murine model of ovarian cancer, finding that platelet inhibition restores anti-tumor immune</a:t>
            </a:r>
          </a:p>
          <a:p>
            <a:r>
              <a:rPr lang="en-US" dirty="0"/>
              <a:t>response and could be used as adjunct to checkpoint inhibitors and other immunotherapies.</a:t>
            </a:r>
          </a:p>
          <a:p>
            <a:r>
              <a:rPr lang="en-US" dirty="0"/>
              <a:t>(36)</a:t>
            </a:r>
          </a:p>
          <a:p>
            <a:endParaRPr lang="en-US" dirty="0"/>
          </a:p>
          <a:p>
            <a:r>
              <a:rPr lang="en-US" dirty="0"/>
              <a:t>Activated platelets release TGFβ to the tumor microenvironment (TME) that enhances cancer cell proliferation in a TGFβ dose-dependent manner. Platelet TGFβ also functions as an immune modulator by enhancing differentiation of T cells toward T-reg. Platelets not only increase cancer cell proliferation but also alter the immune response to cancer by suppressing the function of tumor-infiltrating T cells. The presence of tumor-infiltrating lymphocytes (TIL) is associated with a significant improvement in the progression-free survival (PFS) and the overall survival (OS) of patients with ovarian cancer.</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3DD95A-0CB7-428C-81F1-0C115374F54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9181754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a:t>Latifi</a:t>
            </a:r>
            <a:r>
              <a:rPr lang="en-US" dirty="0"/>
              <a:t>, Zeinab, et al. "Dual role of TGF-β in early pregnancy: clues from tumor progression." Biology of Reproduction 100.6 (2019): 1417-1430.</a:t>
            </a:r>
          </a:p>
          <a:p>
            <a:endParaRPr lang="en-US" dirty="0"/>
          </a:p>
          <a:p>
            <a:r>
              <a:rPr lang="en-US" dirty="0"/>
              <a:t>TGF-β signaling in the endometrium is active during the implantation period and has a pivotal role in regulating endometrial receptivity and embryo implantation. During embryo implantation, both apoptosis and proliferation of endometrial cells happen at the same time and it seems TGF-β is the factor that controls both of these processes. As shown in cancer cells, in special conditions this cytokine can have a dual effect and switch the action from apoptosis to proliferation. Owing to the similarity between embryo implantation and cancer development and also unusual pattern of proliferation and remodeling in the uterus, in this review we suggest the existence of such a switching in endometrium during the early pregnancy. Moreover, we address some potential mechanisms that could regulate the switching. A better understanding of the molecular mechanisms regulating TGF-β action and signaling during the implantation period could pave the way for introducing novel therapeutic strategies in order to solve implantation-associated issues such as repeated implantation failure.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3DD95A-0CB7-428C-81F1-0C115374F54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3901296"/>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a:t>Latifi</a:t>
            </a:r>
            <a:r>
              <a:rPr lang="en-US" dirty="0"/>
              <a:t>, Zeinab, et al. "Dual role of TGF-β in early pregnancy: clues from tumor progression." Biology of Reproduction 100.6 (2019): 1417-1430.</a:t>
            </a:r>
          </a:p>
          <a:p>
            <a:endParaRPr lang="en-US" dirty="0"/>
          </a:p>
          <a:p>
            <a:r>
              <a:rPr lang="en-US" dirty="0"/>
              <a:t>TGF-β signaling in the endometrium is active during the implantation period and has a pivotal role in regulating endometrial receptivity and embryo implantation. During embryo implantation, both apoptosis and proliferation of endometrial cells happen at the same time and it seems TGF-β is the factor that controls both of these processes. As shown in cancer cells, in special conditions this cytokine can have a dual effect and switch the action from apoptosis to proliferation. Owing to the similarity between embryo implantation and cancer development and also unusual pattern of proliferation and remodeling in the uterus, in this review we suggest the existence of such a switching in endometrium during the early pregnancy. Moreover, we address some potential mechanisms that could regulate the switching. A better understanding of the molecular mechanisms regulating TGF-β action and signaling during the implantation period could pave the way for introducing novel therapeutic strategies in order to solve implantation-associated issues such as repeated implantation failure.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3DD95A-0CB7-428C-81F1-0C115374F54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96445394"/>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3DD95A-0CB7-428C-81F1-0C115374F54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5912471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(1985) in Lancet by Dr. E. L. Rhodes et al., who treated thirty melanoma</a:t>
            </a:r>
          </a:p>
          <a:p>
            <a:r>
              <a:rPr lang="en-US" dirty="0"/>
              <a:t>patients over 11 years with DP, 300 mg a day. Of the thirty patients, 26 had distant metastatic</a:t>
            </a:r>
          </a:p>
          <a:p>
            <a:r>
              <a:rPr lang="en-US" dirty="0"/>
              <a:t>disease at the beginning of treatment. This group enjoyed a 77%, 5-year survival on dipyridamole</a:t>
            </a:r>
          </a:p>
          <a:p>
            <a:r>
              <a:rPr lang="en-US" dirty="0"/>
              <a:t>compared to the more dismal 20–30% survival for others not taking the drug. (14)</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3DD95A-0CB7-428C-81F1-0C115374F54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0697041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3DD95A-0CB7-428C-81F1-0C115374F54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80088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Original diagram from Jeffrey Ling and Thomas N. </a:t>
            </a:r>
            <a:r>
              <a:rPr lang="en-US" dirty="0" err="1"/>
              <a:t>Seyfried</a:t>
            </a:r>
            <a:r>
              <a:rPr lang="en-US" dirty="0"/>
              <a:t>, with permission. </a:t>
            </a:r>
          </a:p>
        </p:txBody>
      </p:sp>
      <p:sp>
        <p:nvSpPr>
          <p:cNvPr id="4" name="Slide Number Placeholder 3"/>
          <p:cNvSpPr>
            <a:spLocks noGrp="1"/>
          </p:cNvSpPr>
          <p:nvPr>
            <p:ph type="sldNum" sz="quarter" idx="5"/>
          </p:nvPr>
        </p:nvSpPr>
        <p:spPr/>
        <p:txBody>
          <a:bodyPr/>
          <a:lstStyle/>
          <a:p>
            <a:fld id="{1B3DD95A-0CB7-428C-81F1-0C115374F547}" type="slidenum">
              <a:rPr lang="en-US" smtClean="0"/>
              <a:t>10</a:t>
            </a:fld>
            <a:endParaRPr lang="en-US"/>
          </a:p>
        </p:txBody>
      </p:sp>
    </p:spTree>
    <p:extLst>
      <p:ext uri="{BB962C8B-B14F-4D97-AF65-F5344CB8AC3E}">
        <p14:creationId xmlns:p14="http://schemas.microsoft.com/office/powerpoint/2010/main" val="188413038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a:t>MAPK (mitogen-activated protein kinases, originally called ERK, extracellular signal-regulated kinases)</a:t>
            </a:r>
          </a:p>
          <a:p>
            <a:r>
              <a:rPr lang="en-US" dirty="0"/>
              <a:t>TAMS tumor-associated macrophages and</a:t>
            </a:r>
          </a:p>
          <a:p>
            <a:r>
              <a:rPr lang="en-US" dirty="0"/>
              <a:t>MDSC myeloid-derived suppressor cells</a:t>
            </a:r>
          </a:p>
          <a:p>
            <a:endParaRPr lang="en-US" dirty="0"/>
          </a:p>
          <a:p>
            <a:endParaRPr lang="en-US" dirty="0"/>
          </a:p>
          <a:p>
            <a:r>
              <a:rPr lang="en-US" dirty="0"/>
              <a:t> In many cancers (e.g. melanoma), a defect in the MAP/ERK pathway leads to that uncontrolled growth. Many compounds can inhibit steps in the MAP/ERK pathway, and therefore are potential drugs for treating cancer,</a:t>
            </a:r>
          </a:p>
          <a:p>
            <a:endParaRPr lang="en-US" dirty="0"/>
          </a:p>
          <a:p>
            <a:r>
              <a:rPr lang="en-US" dirty="0"/>
              <a:t>What is The MAPK-ERK Signaling Pathway?</a:t>
            </a:r>
          </a:p>
          <a:p>
            <a:endParaRPr lang="en-US" dirty="0"/>
          </a:p>
          <a:p>
            <a:r>
              <a:rPr lang="en-US" dirty="0"/>
              <a:t>MAPK/ERK pathway (also known as the Ras-Raf-MEK-ERK pathway) is a chain of proteins in the cell that communicates a signal from a receptor on the surface of the cell to the DNA in the nucleus of the cell. </a:t>
            </a:r>
          </a:p>
          <a:p>
            <a:endParaRPr lang="en-US" dirty="0"/>
          </a:p>
          <a:p>
            <a:endParaRPr lang="en-US" dirty="0"/>
          </a:p>
          <a:p>
            <a:r>
              <a:rPr lang="en-US" dirty="0"/>
              <a:t>MAPKs signaling pathway is a highly conserved signaling pathway, which exists in lower prokaryotic cells and higher mammalian cells. The signaling pathway can transduce extracellular stimulation signals into cells and their nucleus, and ultimately cause a series of biological reactions such as cell proliferation, differentiation, transformation and apoptosis.</a:t>
            </a:r>
          </a:p>
          <a:p>
            <a:endParaRPr lang="en-US" dirty="0"/>
          </a:p>
          <a:p>
            <a:r>
              <a:rPr lang="en-US" dirty="0"/>
              <a:t>MAPK-ERK signaling pathways also called Raf/MEK/ERK pathway, which is the main signal pathway of MAPK signal pathway. The major functions of this signaling pathway involve the regulation of cell proliferation, transformation, differentiation and apoptosis. This signaling pathway is activated by a variety of hormones, growth and differentiation factors, </a:t>
            </a:r>
            <a:r>
              <a:rPr lang="en-US" dirty="0" err="1"/>
              <a:t>tumour</a:t>
            </a:r>
            <a:r>
              <a:rPr lang="en-US" dirty="0"/>
              <a:t>-promoting substances.</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3DD95A-0CB7-428C-81F1-0C115374F54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09956385"/>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a:t>Dipyridamole Mechanism of Action</a:t>
            </a:r>
          </a:p>
          <a:p>
            <a:endParaRPr lang="en-US" dirty="0"/>
          </a:p>
          <a:p>
            <a:r>
              <a:rPr lang="en-US" dirty="0"/>
              <a:t>Dipyridamole (DP) inhibits cellular uptake</a:t>
            </a:r>
          </a:p>
          <a:p>
            <a:r>
              <a:rPr lang="en-US" dirty="0"/>
              <a:t>of adenosine and inhibits the phosphodiesterase</a:t>
            </a:r>
          </a:p>
          <a:p>
            <a:r>
              <a:rPr lang="en-US" dirty="0"/>
              <a:t>enzymes (PDE) that normally break down cAMP, thus increasing cellular cAMP levels,</a:t>
            </a:r>
          </a:p>
          <a:p>
            <a:r>
              <a:rPr lang="en-US" dirty="0"/>
              <a:t>which prevents platelet activation. Other effects</a:t>
            </a:r>
          </a:p>
          <a:p>
            <a:r>
              <a:rPr lang="en-US" dirty="0"/>
              <a:t>include inhibition of smooth muscle proliferation</a:t>
            </a:r>
          </a:p>
          <a:p>
            <a:r>
              <a:rPr lang="en-US" dirty="0"/>
              <a:t>and lowering of pressure in pulmonary</a:t>
            </a:r>
          </a:p>
          <a:p>
            <a:r>
              <a:rPr lang="en-US" dirty="0"/>
              <a:t>hypertension. </a:t>
            </a:r>
          </a:p>
          <a:p>
            <a:endParaRPr lang="en-US" dirty="0"/>
          </a:p>
          <a:p>
            <a:r>
              <a:rPr lang="en-US" dirty="0"/>
              <a:t>Upon platelet activation, granules containing</a:t>
            </a:r>
          </a:p>
          <a:p>
            <a:r>
              <a:rPr lang="en-US" dirty="0"/>
              <a:t>growth factors such as VEGF, PDRF</a:t>
            </a:r>
          </a:p>
          <a:p>
            <a:r>
              <a:rPr lang="en-US" dirty="0"/>
              <a:t>and TGF (transforming growth factor beta 1)</a:t>
            </a:r>
          </a:p>
          <a:p>
            <a:r>
              <a:rPr lang="en-US" dirty="0"/>
              <a:t>are released into the tumor micro-environment,</a:t>
            </a:r>
          </a:p>
          <a:p>
            <a:r>
              <a:rPr lang="en-US" dirty="0"/>
              <a:t>feeding and stimulating cancer cells.</a:t>
            </a:r>
          </a:p>
          <a:p>
            <a:r>
              <a:rPr lang="en-US" dirty="0"/>
              <a:t>Dipyridamole blocks platelet activation by</a:t>
            </a:r>
          </a:p>
          <a:p>
            <a:r>
              <a:rPr lang="en-US" dirty="0"/>
              <a:t>increasing cAMP (cyclic AMP) inside platelets,</a:t>
            </a:r>
          </a:p>
          <a:p>
            <a:r>
              <a:rPr lang="en-US" dirty="0"/>
              <a:t>thus blocking release of growth factors. (2)(34)</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3DD95A-0CB7-428C-81F1-0C115374F54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01717023"/>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3DD95A-0CB7-428C-81F1-0C115374F54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29485432"/>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3DD95A-0CB7-428C-81F1-0C115374F54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77976500"/>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a:t>Dipyridamole Mechanism of Action</a:t>
            </a:r>
          </a:p>
          <a:p>
            <a:endParaRPr lang="en-US" dirty="0"/>
          </a:p>
          <a:p>
            <a:r>
              <a:rPr lang="en-US" dirty="0"/>
              <a:t>Dipyridamole (DP) inhibits cellular uptake</a:t>
            </a:r>
          </a:p>
          <a:p>
            <a:r>
              <a:rPr lang="en-US" dirty="0"/>
              <a:t>of adenosine and inhibits the phosphodiesterase</a:t>
            </a:r>
          </a:p>
          <a:p>
            <a:r>
              <a:rPr lang="en-US" dirty="0"/>
              <a:t>enzymes (PDE) that normally break down cAMP, thus increasing cellular cAMP levels,</a:t>
            </a:r>
          </a:p>
          <a:p>
            <a:r>
              <a:rPr lang="en-US" dirty="0"/>
              <a:t>which prevents platelet activation. Other effects</a:t>
            </a:r>
          </a:p>
          <a:p>
            <a:r>
              <a:rPr lang="en-US" dirty="0"/>
              <a:t>include inhibition of smooth muscle proliferation</a:t>
            </a:r>
          </a:p>
          <a:p>
            <a:r>
              <a:rPr lang="en-US" dirty="0"/>
              <a:t>and lowering of pressure in pulmonary</a:t>
            </a:r>
          </a:p>
          <a:p>
            <a:r>
              <a:rPr lang="en-US" dirty="0"/>
              <a:t>hypertension. </a:t>
            </a:r>
          </a:p>
          <a:p>
            <a:endParaRPr lang="en-US" dirty="0"/>
          </a:p>
          <a:p>
            <a:r>
              <a:rPr lang="en-US" dirty="0"/>
              <a:t>Upon platelet activation, granules containing</a:t>
            </a:r>
          </a:p>
          <a:p>
            <a:r>
              <a:rPr lang="en-US" dirty="0"/>
              <a:t>growth factors such as VEGF, PDRF</a:t>
            </a:r>
          </a:p>
          <a:p>
            <a:r>
              <a:rPr lang="en-US" dirty="0"/>
              <a:t>and TGF (transforming growth factor beta 1)</a:t>
            </a:r>
          </a:p>
          <a:p>
            <a:r>
              <a:rPr lang="en-US" dirty="0"/>
              <a:t>are released into the tumor micro-environment,</a:t>
            </a:r>
          </a:p>
          <a:p>
            <a:r>
              <a:rPr lang="en-US" dirty="0"/>
              <a:t>feeding and stimulating cancer cells.</a:t>
            </a:r>
          </a:p>
          <a:p>
            <a:r>
              <a:rPr lang="en-US" dirty="0"/>
              <a:t>Dipyridamole blocks platelet activation by</a:t>
            </a:r>
          </a:p>
          <a:p>
            <a:r>
              <a:rPr lang="en-US" dirty="0"/>
              <a:t>increasing cAMP (cyclic AMP) inside platelets,</a:t>
            </a:r>
          </a:p>
          <a:p>
            <a:r>
              <a:rPr lang="en-US" dirty="0"/>
              <a:t>thus blocking release of growth factors. (2)(34)</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3DD95A-0CB7-428C-81F1-0C115374F54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517917"/>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3DD95A-0CB7-428C-81F1-0C115374F54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24136285"/>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Cancer as a Trophoblastic Disease</a:t>
            </a:r>
          </a:p>
          <a:p>
            <a:r>
              <a:rPr lang="en-US" dirty="0"/>
              <a:t>This is the theory that cancer is a form of “placental</a:t>
            </a:r>
          </a:p>
          <a:p>
            <a:r>
              <a:rPr lang="en-US" dirty="0"/>
              <a:t>cell” or “germ cell” which uses many of the</a:t>
            </a:r>
          </a:p>
          <a:p>
            <a:r>
              <a:rPr lang="en-US" dirty="0"/>
              <a:t>same molecular circuits as trophoblast cells use,</a:t>
            </a:r>
          </a:p>
          <a:p>
            <a:r>
              <a:rPr lang="en-US" dirty="0"/>
              <a:t>to invade locally, induce its own blood supply,</a:t>
            </a:r>
          </a:p>
          <a:p>
            <a:r>
              <a:rPr lang="en-US" dirty="0"/>
              <a:t>and evade the immune system of the host. The</a:t>
            </a:r>
          </a:p>
          <a:p>
            <a:r>
              <a:rPr lang="en-US" dirty="0"/>
              <a:t>trophoblast is the Placental Cell of Pregnancy.</a:t>
            </a:r>
          </a:p>
          <a:p>
            <a:r>
              <a:rPr lang="en-US" dirty="0"/>
              <a:t>Both cancer cells and trophoblast cells secrete</a:t>
            </a:r>
          </a:p>
          <a:p>
            <a:r>
              <a:rPr lang="en-US" dirty="0"/>
              <a:t>HCG (human chorionic gonadotropin) and PIBF</a:t>
            </a:r>
          </a:p>
          <a:p>
            <a:r>
              <a:rPr lang="en-US" dirty="0"/>
              <a:t>(progesterone induced blocking factor). (41)</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3DD95A-0CB7-428C-81F1-0C115374F54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299814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_1">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2"/>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a:t>Click to edit Master subtitle style</a:t>
            </a: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a:t>click to…</a:t>
            </a: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a:t>click to…</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3C0D9B"/>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a:t>Click to edit Master title style</a:t>
            </a:r>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1" tx1="lt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61" r:id="rId10"/>
  </p:sldLayoutIdLst>
  <p:transition>
    <p:fade/>
  </p:transition>
  <p:hf hdr="0" dt="0"/>
  <p:txStyles>
    <p:titleStyle>
      <a:lvl1pPr algn="ctr" defTabSz="914363" rtl="0" eaLnBrk="1" latinLnBrk="0" hangingPunct="1">
        <a:lnSpc>
          <a:spcPct val="90000"/>
        </a:lnSpc>
        <a:spcBef>
          <a:spcPct val="0"/>
        </a:spcBef>
        <a:buNone/>
        <a:defRPr lang="en-US" sz="4800" b="0" kern="1200" cap="none" spc="-150" dirty="0" smtClean="0">
          <a:ln w="3175">
            <a:noFill/>
          </a:ln>
          <a:solidFill>
            <a:srgbClr val="FFFFBD"/>
          </a:soli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2"/>
        </a:buBlip>
        <a:defRPr sz="3200" kern="1200">
          <a:solidFill>
            <a:schemeClr val="tx2"/>
          </a:solidFill>
          <a:latin typeface="+mn-lt"/>
          <a:ea typeface="+mn-ea"/>
          <a:cs typeface="+mn-cs"/>
        </a:defRPr>
      </a:lvl1pPr>
      <a:lvl2pPr marL="914400" indent="-396875" algn="l" defTabSz="914363" rtl="0" eaLnBrk="1" latinLnBrk="0" hangingPunct="1">
        <a:lnSpc>
          <a:spcPct val="90000"/>
        </a:lnSpc>
        <a:spcBef>
          <a:spcPct val="20000"/>
        </a:spcBef>
        <a:buFontTx/>
        <a:buBlip>
          <a:blip r:embed="rId13"/>
        </a:buBlip>
        <a:defRPr sz="2800" kern="1200">
          <a:solidFill>
            <a:schemeClr val="tx2"/>
          </a:solidFill>
          <a:latin typeface="+mn-lt"/>
          <a:ea typeface="+mn-ea"/>
          <a:cs typeface="+mn-cs"/>
        </a:defRPr>
      </a:lvl2pPr>
      <a:lvl3pPr marL="1258888" indent="-344488" algn="l" defTabSz="914363" rtl="0" eaLnBrk="1" latinLnBrk="0" hangingPunct="1">
        <a:lnSpc>
          <a:spcPct val="90000"/>
        </a:lnSpc>
        <a:spcBef>
          <a:spcPct val="20000"/>
        </a:spcBef>
        <a:buFontTx/>
        <a:buBlip>
          <a:blip r:embed="rId13"/>
        </a:buBlip>
        <a:defRPr sz="2400" kern="1200">
          <a:solidFill>
            <a:schemeClr val="tx2"/>
          </a:solidFill>
          <a:latin typeface="+mn-lt"/>
          <a:ea typeface="+mn-ea"/>
          <a:cs typeface="+mn-cs"/>
        </a:defRPr>
      </a:lvl3pPr>
      <a:lvl4pPr marL="1604963" indent="-346075" algn="l" defTabSz="914363" rtl="0" eaLnBrk="1" latinLnBrk="0" hangingPunct="1">
        <a:lnSpc>
          <a:spcPct val="90000"/>
        </a:lnSpc>
        <a:spcBef>
          <a:spcPct val="20000"/>
        </a:spcBef>
        <a:buFontTx/>
        <a:buBlip>
          <a:blip r:embed="rId13"/>
        </a:buBlip>
        <a:defRPr sz="2400" kern="1200">
          <a:solidFill>
            <a:schemeClr val="tx2"/>
          </a:solidFill>
          <a:latin typeface="+mn-lt"/>
          <a:ea typeface="+mn-ea"/>
          <a:cs typeface="+mn-cs"/>
        </a:defRPr>
      </a:lvl4pPr>
      <a:lvl5pPr marL="1941513" indent="-336550" algn="l" defTabSz="914363" rtl="0" eaLnBrk="1" latinLnBrk="0" hangingPunct="1">
        <a:lnSpc>
          <a:spcPct val="90000"/>
        </a:lnSpc>
        <a:spcBef>
          <a:spcPct val="20000"/>
        </a:spcBef>
        <a:buFontTx/>
        <a:buBlip>
          <a:blip r:embed="rId13"/>
        </a:buBlip>
        <a:defRPr sz="2400" kern="1200">
          <a:solidFill>
            <a:schemeClr val="tx2"/>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5.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2.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8.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9.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2.xml"/><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6.xml"/><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5.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9.xml"/><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5.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2.xml"/><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5.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5.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5.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5.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5.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5.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5.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5.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5.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5.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5.xml"/></Relationships>
</file>

<file path=ppt/slides/_rels/slide96.xml.rels><?xml version="1.0" encoding="UTF-8" standalone="yes"?>
<Relationships xmlns="http://schemas.openxmlformats.org/package/2006/relationships"><Relationship Id="rId3" Type="http://schemas.openxmlformats.org/officeDocument/2006/relationships/hyperlink" Target="http://www.jeffreydachmd.com/" TargetMode="External"/><Relationship Id="rId2" Type="http://schemas.openxmlformats.org/officeDocument/2006/relationships/image" Target="../media/image27.jpg"/><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hyperlink" Target="http://jeffreydachmd.com/" TargetMode="External"/></Relationships>
</file>

<file path=ppt/slides/_rels/slide97.xml.rels><?xml version="1.0" encoding="UTF-8" standalone="yes"?>
<Relationships xmlns="http://schemas.openxmlformats.org/package/2006/relationships"><Relationship Id="rId3" Type="http://schemas.openxmlformats.org/officeDocument/2006/relationships/hyperlink" Target="http://www.jeffreydachmd.com/" TargetMode="External"/><Relationship Id="rId2" Type="http://schemas.openxmlformats.org/officeDocument/2006/relationships/notesSlide" Target="../notesSlides/notesSlide95.xml"/><Relationship Id="rId1" Type="http://schemas.openxmlformats.org/officeDocument/2006/relationships/slideLayout" Target="../slideLayouts/slideLayout5.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7177" y="205266"/>
            <a:ext cx="8382000" cy="1495794"/>
          </a:xfrm>
          <a:ln w="38100">
            <a:solidFill>
              <a:srgbClr val="FFFFAB"/>
            </a:solidFill>
          </a:ln>
        </p:spPr>
        <p:style>
          <a:lnRef idx="0">
            <a:scrgbClr r="0" g="0" b="0"/>
          </a:lnRef>
          <a:fillRef idx="1001">
            <a:schemeClr val="dk2"/>
          </a:fillRef>
          <a:effectRef idx="0">
            <a:scrgbClr r="0" g="0" b="0"/>
          </a:effectRef>
          <a:fontRef idx="major"/>
        </p:style>
        <p:txBody>
          <a:bodyPr/>
          <a:lstStyle/>
          <a:p>
            <a:r>
              <a:rPr lang="en-US" sz="3600" dirty="0"/>
              <a:t>CANCER THERAPIES:</a:t>
            </a:r>
            <a:br>
              <a:rPr lang="en-US" sz="3600" dirty="0"/>
            </a:br>
            <a:r>
              <a:rPr lang="en-US" sz="3600" dirty="0"/>
              <a:t>REPURPOSED DRUGS &amp; NATURAL SUBSTANCES</a:t>
            </a:r>
            <a:br>
              <a:rPr lang="en-US" sz="3600" dirty="0"/>
            </a:br>
            <a:r>
              <a:rPr lang="en-US" sz="3600" dirty="0"/>
              <a:t>Aug 14, 2021                                              PART Three</a:t>
            </a:r>
          </a:p>
        </p:txBody>
      </p:sp>
      <p:sp>
        <p:nvSpPr>
          <p:cNvPr id="8" name="TextBox 7"/>
          <p:cNvSpPr txBox="1"/>
          <p:nvPr/>
        </p:nvSpPr>
        <p:spPr>
          <a:xfrm>
            <a:off x="3886200" y="5410200"/>
            <a:ext cx="184731" cy="369332"/>
          </a:xfrm>
          <a:prstGeom prst="rect">
            <a:avLst/>
          </a:prstGeom>
          <a:noFill/>
        </p:spPr>
        <p:txBody>
          <a:bodyPr wrap="none" rtlCol="0">
            <a:spAutoFit/>
          </a:bodyPr>
          <a:lstStyle/>
          <a:p>
            <a:endParaRPr lang="en-US" dirty="0"/>
          </a:p>
        </p:txBody>
      </p:sp>
      <p:sp>
        <p:nvSpPr>
          <p:cNvPr id="9" name="Text Placeholder 2">
            <a:extLst>
              <a:ext uri="{FF2B5EF4-FFF2-40B4-BE49-F238E27FC236}">
                <a16:creationId xmlns:a16="http://schemas.microsoft.com/office/drawing/2014/main" id="{9290060B-B904-4BA3-9328-DD0CCBDD359D}"/>
              </a:ext>
            </a:extLst>
          </p:cNvPr>
          <p:cNvSpPr>
            <a:spLocks noGrp="1"/>
          </p:cNvSpPr>
          <p:nvPr>
            <p:ph type="body" sz="quarter" idx="10"/>
          </p:nvPr>
        </p:nvSpPr>
        <p:spPr>
          <a:xfrm>
            <a:off x="4035801" y="1924083"/>
            <a:ext cx="4709224" cy="1551194"/>
          </a:xfrm>
          <a:ln w="28575">
            <a:solidFill>
              <a:srgbClr val="FFFFAB"/>
            </a:solidFill>
          </a:ln>
        </p:spPr>
        <p:txBody>
          <a:bodyPr/>
          <a:lstStyle/>
          <a:p>
            <a:pPr marL="517525" lvl="1" indent="0">
              <a:buNone/>
            </a:pPr>
            <a:r>
              <a:rPr lang="en-US" dirty="0"/>
              <a:t>Jeffrey Dach MD</a:t>
            </a:r>
            <a:br>
              <a:rPr lang="en-US" dirty="0"/>
            </a:br>
            <a:r>
              <a:rPr lang="en-US" dirty="0"/>
              <a:t>7450 Griffin Road Suite 190</a:t>
            </a:r>
            <a:br>
              <a:rPr lang="en-US" dirty="0"/>
            </a:br>
            <a:r>
              <a:rPr lang="en-US" dirty="0"/>
              <a:t>Davie, FL 33021</a:t>
            </a:r>
            <a:br>
              <a:rPr lang="en-US" dirty="0"/>
            </a:br>
            <a:r>
              <a:rPr lang="en-US" dirty="0"/>
              <a:t>954-792-4663</a:t>
            </a:r>
          </a:p>
        </p:txBody>
      </p:sp>
      <p:pic>
        <p:nvPicPr>
          <p:cNvPr id="7" name="Audio 6">
            <a:hlinkClick r:id="" action="ppaction://media"/>
            <a:extLst>
              <a:ext uri="{FF2B5EF4-FFF2-40B4-BE49-F238E27FC236}">
                <a16:creationId xmlns:a16="http://schemas.microsoft.com/office/drawing/2014/main" id="{BDA7C422-EA25-4D51-B40C-716C913A11E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04238" y="6218238"/>
            <a:ext cx="487362" cy="487362"/>
          </a:xfrm>
          <a:prstGeom prst="rect">
            <a:avLst/>
          </a:prstGeom>
        </p:spPr>
      </p:pic>
      <p:sp>
        <p:nvSpPr>
          <p:cNvPr id="11" name="TextBox 10">
            <a:extLst>
              <a:ext uri="{FF2B5EF4-FFF2-40B4-BE49-F238E27FC236}">
                <a16:creationId xmlns:a16="http://schemas.microsoft.com/office/drawing/2014/main" id="{D7C798FE-B568-4559-85CB-89110D1AFE5F}"/>
              </a:ext>
            </a:extLst>
          </p:cNvPr>
          <p:cNvSpPr txBox="1"/>
          <p:nvPr/>
        </p:nvSpPr>
        <p:spPr>
          <a:xfrm>
            <a:off x="4920203" y="6240712"/>
            <a:ext cx="3505200" cy="369332"/>
          </a:xfrm>
          <a:prstGeom prst="rect">
            <a:avLst/>
          </a:prstGeom>
          <a:noFill/>
        </p:spPr>
        <p:txBody>
          <a:bodyPr wrap="square">
            <a:spAutoFit/>
          </a:bodyPr>
          <a:lstStyle/>
          <a:p>
            <a:r>
              <a:rPr lang="en-US" dirty="0"/>
              <a:t>Copyright 2021 © Jeffrey Dach MD </a:t>
            </a:r>
          </a:p>
        </p:txBody>
      </p:sp>
      <p:pic>
        <p:nvPicPr>
          <p:cNvPr id="5" name="Picture 4">
            <a:extLst>
              <a:ext uri="{FF2B5EF4-FFF2-40B4-BE49-F238E27FC236}">
                <a16:creationId xmlns:a16="http://schemas.microsoft.com/office/drawing/2014/main" id="{327B0BC6-98F8-468C-A634-BF03FAB41A6C}"/>
              </a:ext>
            </a:extLst>
          </p:cNvPr>
          <p:cNvPicPr>
            <a:picLocks noChangeAspect="1"/>
          </p:cNvPicPr>
          <p:nvPr/>
        </p:nvPicPr>
        <p:blipFill>
          <a:blip r:embed="rId6"/>
          <a:stretch>
            <a:fillRect/>
          </a:stretch>
        </p:blipFill>
        <p:spPr>
          <a:xfrm>
            <a:off x="168565" y="1932227"/>
            <a:ext cx="3810000" cy="1543050"/>
          </a:xfrm>
          <a:prstGeom prst="rect">
            <a:avLst/>
          </a:prstGeom>
        </p:spPr>
      </p:pic>
      <p:pic>
        <p:nvPicPr>
          <p:cNvPr id="6" name="Picture 5">
            <a:extLst>
              <a:ext uri="{FF2B5EF4-FFF2-40B4-BE49-F238E27FC236}">
                <a16:creationId xmlns:a16="http://schemas.microsoft.com/office/drawing/2014/main" id="{1901D587-8E17-43FF-AF7B-33AF454E8048}"/>
              </a:ext>
            </a:extLst>
          </p:cNvPr>
          <p:cNvPicPr>
            <a:picLocks noChangeAspect="1"/>
          </p:cNvPicPr>
          <p:nvPr/>
        </p:nvPicPr>
        <p:blipFill>
          <a:blip r:embed="rId7"/>
          <a:stretch>
            <a:fillRect/>
          </a:stretch>
        </p:blipFill>
        <p:spPr>
          <a:xfrm>
            <a:off x="168565" y="3592604"/>
            <a:ext cx="8703955" cy="3134767"/>
          </a:xfrm>
          <a:prstGeom prst="rect">
            <a:avLst/>
          </a:prstGeom>
        </p:spPr>
      </p:pic>
    </p:spTree>
    <p:extLst>
      <p:ext uri="{BB962C8B-B14F-4D97-AF65-F5344CB8AC3E}">
        <p14:creationId xmlns:p14="http://schemas.microsoft.com/office/powerpoint/2010/main" val="2220517232"/>
      </p:ext>
    </p:extLst>
  </p:cSld>
  <p:clrMapOvr>
    <a:masterClrMapping/>
  </p:clrMapOvr>
  <p:transition advTm="34647">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extLst>
    <p:ext uri="{3A86A75C-4F4B-4683-9AE1-C65F6400EC91}">
      <p14:laserTraceLst xmlns:p14="http://schemas.microsoft.com/office/powerpoint/2010/main">
        <p14:tracePtLst>
          <p14:tracePt t="335" x="5619750" y="4991100"/>
          <p14:tracePt t="594" x="5626100" y="4991100"/>
          <p14:tracePt t="666" x="5632450" y="4991100"/>
          <p14:tracePt t="698" x="5638800" y="4991100"/>
          <p14:tracePt t="713" x="5638800" y="5010150"/>
          <p14:tracePt t="721" x="5638800" y="5016500"/>
          <p14:tracePt t="729" x="5638800" y="5035550"/>
          <p14:tracePt t="739" x="5638800" y="5048250"/>
          <p14:tracePt t="756" x="5638800" y="5067300"/>
          <p14:tracePt t="773" x="5638800" y="5099050"/>
          <p14:tracePt t="789" x="5638800" y="5143500"/>
          <p14:tracePt t="807" x="5638800" y="5168900"/>
          <p14:tracePt t="865" x="5638800" y="5181600"/>
          <p14:tracePt t="872" x="5657850" y="5226050"/>
          <p14:tracePt t="880" x="5702300" y="5245100"/>
          <p14:tracePt t="889" x="5746750" y="5283200"/>
          <p14:tracePt t="906" x="5829300" y="5334000"/>
          <p14:tracePt t="922" x="5873750" y="5340350"/>
          <p14:tracePt t="939" x="5899150" y="5340350"/>
          <p14:tracePt t="956" x="5918200" y="5340350"/>
          <p14:tracePt t="972" x="5930900" y="5327650"/>
          <p14:tracePt t="989" x="5949950" y="5321300"/>
          <p14:tracePt t="1006" x="5975350" y="5302250"/>
          <p14:tracePt t="1080" x="5975350" y="5295900"/>
          <p14:tracePt t="1088" x="5969000" y="5295900"/>
          <p14:tracePt t="1121" x="5962650" y="5283200"/>
          <p14:tracePt t="1128" x="5962650" y="5276850"/>
          <p14:tracePt t="1139" x="5962650" y="5245100"/>
          <p14:tracePt t="1156" x="5962650" y="5168900"/>
          <p14:tracePt t="1172" x="5962650" y="5111750"/>
          <p14:tracePt t="1189" x="5975350" y="5080000"/>
          <p14:tracePt t="1264" x="5969000" y="5080000"/>
          <p14:tracePt t="1272" x="5956300" y="5086350"/>
          <p14:tracePt t="1288" x="5956300" y="5092700"/>
          <p14:tracePt t="1296" x="5949950" y="5092700"/>
          <p14:tracePt t="1306" x="5949950" y="5099050"/>
          <p14:tracePt t="1322" x="5943600" y="5105400"/>
          <p14:tracePt t="1392" x="5943600" y="5111750"/>
          <p14:tracePt t="1400" x="5943600" y="5124450"/>
          <p14:tracePt t="1408" x="5937250" y="5124450"/>
          <p14:tracePt t="1422" x="5930900" y="5130800"/>
          <p14:tracePt t="1439" x="5911850" y="5137150"/>
          <p14:tracePt t="1456" x="5873750" y="5143500"/>
          <p14:tracePt t="1472" x="5861050" y="5143500"/>
          <p14:tracePt t="1489" x="5842000" y="5149850"/>
          <p14:tracePt t="1506" x="5829300" y="5149850"/>
          <p14:tracePt t="1522" x="5822950" y="5156200"/>
          <p14:tracePt t="1556" x="5816600" y="5162550"/>
          <p14:tracePt t="1572" x="5810250" y="5162550"/>
          <p14:tracePt t="1589" x="5803900" y="5168900"/>
          <p14:tracePt t="1606" x="5797550" y="5168900"/>
          <p14:tracePt t="1632" x="5791200" y="5175250"/>
          <p14:tracePt t="1640" x="5784850" y="5181600"/>
          <p14:tracePt t="1656" x="5778500" y="5181600"/>
          <p14:tracePt t="1672" x="5765800" y="5187950"/>
          <p14:tracePt t="1689" x="5759450" y="5194300"/>
          <p14:tracePt t="1706" x="5753100" y="5207000"/>
          <p14:tracePt t="1722" x="5746750" y="5213350"/>
          <p14:tracePt t="1739" x="5740400" y="5219700"/>
          <p14:tracePt t="1756" x="5727700" y="5226050"/>
          <p14:tracePt t="1772" x="5715000" y="5232400"/>
          <p14:tracePt t="1789" x="5708650" y="5232400"/>
          <p14:tracePt t="1806" x="5689600" y="5232400"/>
          <p14:tracePt t="1822" x="5683250" y="5232400"/>
          <p14:tracePt t="1839" x="5670550" y="5245100"/>
          <p14:tracePt t="1857" x="5664200" y="5251450"/>
          <p14:tracePt t="1872" x="5657850" y="5251450"/>
          <p14:tracePt t="1920" x="5651500" y="5257800"/>
          <p14:tracePt t="3489" x="5670550" y="5264150"/>
          <p14:tracePt t="3496" x="5683250" y="5270500"/>
          <p14:tracePt t="3507" x="5702300" y="5276850"/>
          <p14:tracePt t="3523" x="5765800" y="5302250"/>
          <p14:tracePt t="3539" x="5778500" y="5308600"/>
          <p14:tracePt t="3556" x="5784850" y="5314950"/>
          <p14:tracePt t="5440" x="5791200" y="5308600"/>
          <p14:tracePt t="7699" x="5784850" y="5308600"/>
          <p14:tracePt t="7707" x="5765800" y="5302250"/>
          <p14:tracePt t="7714" x="5753100" y="5302250"/>
          <p14:tracePt t="7723" x="5727700" y="5295900"/>
          <p14:tracePt t="7740" x="5670550" y="5295900"/>
          <p14:tracePt t="7756" x="5600700" y="5283200"/>
          <p14:tracePt t="7773" x="5543550" y="5276850"/>
          <p14:tracePt t="7790" x="5511800" y="5264150"/>
          <p14:tracePt t="7807" x="5473700" y="5232400"/>
          <p14:tracePt t="7823" x="5441950" y="5200650"/>
          <p14:tracePt t="7874" x="5441950" y="5194300"/>
          <p14:tracePt t="7897" x="5441950" y="5181600"/>
          <p14:tracePt t="7922" x="5448300" y="5175250"/>
          <p14:tracePt t="7937" x="5454650" y="5175250"/>
          <p14:tracePt t="7945" x="5461000" y="5175250"/>
          <p14:tracePt t="7956" x="5467350" y="5175250"/>
          <p14:tracePt t="7973" x="5473700" y="5175250"/>
          <p14:tracePt t="7990" x="5486400" y="5168900"/>
          <p14:tracePt t="8007" x="5492750" y="5168900"/>
          <p14:tracePt t="8023" x="5505450" y="5168900"/>
          <p14:tracePt t="8041" x="5524500" y="5181600"/>
          <p14:tracePt t="8066" x="5556250" y="5194300"/>
          <p14:tracePt t="8081" x="5562600" y="5200650"/>
          <p14:tracePt t="8436" x="5556250" y="5200650"/>
          <p14:tracePt t="8442" x="5556250" y="5194300"/>
          <p14:tracePt t="8456" x="5549900" y="5181600"/>
          <p14:tracePt t="8474" x="5556250" y="5168900"/>
          <p14:tracePt t="8489" x="5575300" y="5162550"/>
          <p14:tracePt t="8506" x="5613400" y="5137150"/>
          <p14:tracePt t="8523" x="5626100" y="5130800"/>
          <p14:tracePt t="8539" x="5632450" y="5111750"/>
          <p14:tracePt t="8556" x="5632450" y="5086350"/>
          <p14:tracePt t="8572" x="5632450" y="5067300"/>
          <p14:tracePt t="8589" x="5651500" y="5041900"/>
          <p14:tracePt t="8607" x="5676900" y="5010150"/>
          <p14:tracePt t="8624" x="5689600" y="5003800"/>
          <p14:tracePt t="8673" x="5695950" y="5003800"/>
          <p14:tracePt t="8681" x="5689600" y="4997450"/>
          <p14:tracePt t="8689" x="5683250" y="4997450"/>
          <p14:tracePt t="8706" x="5676900" y="4997450"/>
          <p14:tracePt t="8761" x="5670550" y="4997450"/>
          <p14:tracePt t="8769" x="5664200" y="4997450"/>
          <p14:tracePt t="8777" x="5651500" y="4997450"/>
          <p14:tracePt t="8790" x="5638800" y="4997450"/>
          <p14:tracePt t="8807" x="5619750" y="4997450"/>
          <p14:tracePt t="8825" x="5568950" y="4997450"/>
          <p14:tracePt t="8842" x="5524500" y="4997450"/>
          <p14:tracePt t="8856" x="5499100" y="4997450"/>
          <p14:tracePt t="8872" x="5448300" y="4997450"/>
          <p14:tracePt t="8889" x="5435600" y="4997450"/>
          <p14:tracePt t="9064" x="5429250" y="4997450"/>
          <p14:tracePt t="9313" x="5422900" y="4991100"/>
          <p14:tracePt t="9321" x="5422900" y="4984750"/>
          <p14:tracePt t="9393" x="5422900" y="4978400"/>
          <p14:tracePt t="9402" x="5422900" y="4965700"/>
          <p14:tracePt t="9419" x="5429250" y="4959350"/>
          <p14:tracePt t="9426" x="5429250" y="4953000"/>
          <p14:tracePt t="9439" x="5448300" y="4940300"/>
          <p14:tracePt t="9456" x="5467350" y="4914900"/>
          <p14:tracePt t="9473" x="5480050" y="4902200"/>
          <p14:tracePt t="9513" x="5492750" y="4895850"/>
          <p14:tracePt t="9529" x="5499100" y="4895850"/>
          <p14:tracePt t="9968" x="5499100" y="4902200"/>
          <p14:tracePt t="10576" x="5505450" y="4902200"/>
          <p14:tracePt t="10624" x="5511800" y="4902200"/>
          <p14:tracePt t="10648" x="5518150" y="4902200"/>
          <p14:tracePt t="10776" x="5524500" y="4902200"/>
          <p14:tracePt t="10936" x="5524500" y="4895850"/>
          <p14:tracePt t="11048" x="5530850" y="4883150"/>
          <p14:tracePt t="11056" x="5537200" y="4876800"/>
          <p14:tracePt t="11072" x="5543550" y="4876800"/>
          <p14:tracePt t="11113" x="5556250" y="4870450"/>
          <p14:tracePt t="11121" x="5562600" y="4870450"/>
          <p14:tracePt t="11192" x="5568950" y="4870450"/>
          <p14:tracePt t="11264" x="5575300" y="4870450"/>
          <p14:tracePt t="11280" x="5581650" y="4864100"/>
          <p14:tracePt t="11344" x="5581650" y="4857750"/>
          <p14:tracePt t="11512" x="5588000" y="4857750"/>
          <p14:tracePt t="11520" x="5588000" y="4851400"/>
          <p14:tracePt t="11528" x="5588000" y="4832350"/>
          <p14:tracePt t="11539" x="5588000" y="4813300"/>
          <p14:tracePt t="11556" x="5588000" y="4762500"/>
          <p14:tracePt t="11572" x="5575300" y="4641850"/>
          <p14:tracePt t="11589" x="5543550" y="4438650"/>
          <p14:tracePt t="11606" x="5422900" y="4025900"/>
          <p14:tracePt t="11623" x="5143500" y="3441700"/>
          <p14:tracePt t="11642" x="4578350" y="2584450"/>
          <p14:tracePt t="11657" x="4356100" y="2273300"/>
          <p14:tracePt t="11673" x="4210050" y="2108200"/>
          <p14:tracePt t="11690" x="4152900" y="2044700"/>
          <p14:tracePt t="11707" x="4140200" y="2032000"/>
          <p14:tracePt t="11722" x="4114800" y="2025650"/>
          <p14:tracePt t="11740" x="4057650" y="2019300"/>
          <p14:tracePt t="11756" x="3949700" y="2019300"/>
          <p14:tracePt t="11772" x="3822700" y="2019300"/>
          <p14:tracePt t="11789" x="3721100" y="2019300"/>
          <p14:tracePt t="11807" x="3651250" y="2019300"/>
          <p14:tracePt t="11825" x="3613150" y="2019300"/>
          <p14:tracePt t="11842" x="3562350" y="2019300"/>
          <p14:tracePt t="11858" x="3492500" y="2025650"/>
          <p14:tracePt t="11873" x="3454400" y="2032000"/>
          <p14:tracePt t="11890" x="3435350" y="2032000"/>
          <p14:tracePt t="12059" x="3429000" y="2032000"/>
          <p14:tracePt t="12066" x="3409950" y="2063750"/>
          <p14:tracePt t="12076" x="3390900" y="2139950"/>
          <p14:tracePt t="12090" x="3321050" y="2311400"/>
          <p14:tracePt t="12106" x="3244850" y="2520950"/>
          <p14:tracePt t="12123" x="3206750" y="2749550"/>
          <p14:tracePt t="12139" x="3244850" y="3003550"/>
          <p14:tracePt t="12156" x="3409950" y="3206750"/>
          <p14:tracePt t="12173" x="3619500" y="3270250"/>
          <p14:tracePt t="12189" x="3829050" y="3270250"/>
          <p14:tracePt t="12206" x="4083050" y="3130550"/>
          <p14:tracePt t="12223" x="4222750" y="2990850"/>
          <p14:tracePt t="12240" x="4267200" y="2832100"/>
          <p14:tracePt t="12257" x="4235450" y="2508250"/>
          <p14:tracePt t="12273" x="4133850" y="2330450"/>
          <p14:tracePt t="12290" x="3987800" y="2159000"/>
          <p14:tracePt t="12306" x="3822700" y="2063750"/>
          <p14:tracePt t="12323" x="3670300" y="2044700"/>
          <p14:tracePt t="12339" x="3543300" y="2063750"/>
          <p14:tracePt t="12356" x="3409950" y="2197100"/>
          <p14:tracePt t="12373" x="3289300" y="2432050"/>
          <p14:tracePt t="12389" x="3219450" y="2679700"/>
          <p14:tracePt t="12407" x="3213100" y="2838450"/>
          <p14:tracePt t="12425" x="3384550" y="2971800"/>
          <p14:tracePt t="12442" x="3613150" y="2978150"/>
          <p14:tracePt t="12457" x="3790950" y="2978150"/>
          <p14:tracePt t="12473" x="4400550" y="2736850"/>
          <p14:tracePt t="12490" x="4559300" y="2622550"/>
          <p14:tracePt t="12506" x="4565650" y="2597150"/>
          <p14:tracePt t="12539" x="4502150" y="2597150"/>
          <p14:tracePt t="12556" x="4413250" y="2628900"/>
          <p14:tracePt t="12572" x="4298950" y="2755900"/>
          <p14:tracePt t="12589" x="4222750" y="2933700"/>
          <p14:tracePt t="12607" x="4222750" y="3028950"/>
          <p14:tracePt t="12624" x="4648200" y="3098800"/>
          <p14:tracePt t="12640" x="5016500" y="3098800"/>
          <p14:tracePt t="12656" x="5245100" y="3073400"/>
          <p14:tracePt t="12673" x="5378450" y="3048000"/>
          <p14:tracePt t="12706" x="5384800" y="3041650"/>
          <p14:tracePt t="12723" x="5384800" y="3009900"/>
          <p14:tracePt t="12740" x="5384800" y="2870200"/>
          <p14:tracePt t="12756" x="5365750" y="2654300"/>
          <p14:tracePt t="12772" x="5308600" y="2463800"/>
          <p14:tracePt t="12790" x="5270500" y="2298700"/>
          <p14:tracePt t="12808" x="5238750" y="2184400"/>
          <p14:tracePt t="12824" x="5226050" y="2146300"/>
          <p14:tracePt t="12874" x="5226050" y="2133600"/>
          <p14:tracePt t="12898" x="5226050" y="2127250"/>
          <p14:tracePt t="13008" x="5226050" y="2120900"/>
          <p14:tracePt t="13016" x="5226050" y="2095500"/>
          <p14:tracePt t="13024" x="5238750" y="2070100"/>
          <p14:tracePt t="13039" x="5257800" y="2012950"/>
          <p14:tracePt t="13056" x="5295900" y="1924050"/>
          <p14:tracePt t="13072" x="5321300" y="1866900"/>
          <p14:tracePt t="13089" x="5334000" y="1835150"/>
          <p14:tracePt t="13106" x="5340350" y="1828800"/>
          <p14:tracePt t="13123" x="5346700" y="1822450"/>
          <p14:tracePt t="15307" x="5346700" y="1835150"/>
          <p14:tracePt t="15314" x="5346700" y="1847850"/>
          <p14:tracePt t="15323" x="5346700" y="1854200"/>
          <p14:tracePt t="15340" x="5353050" y="1885950"/>
          <p14:tracePt t="15356" x="5359400" y="1905000"/>
          <p14:tracePt t="15373" x="5365750" y="1905000"/>
          <p14:tracePt t="15458" x="5365750" y="1911350"/>
          <p14:tracePt t="15465" x="5365750" y="1924050"/>
          <p14:tracePt t="19248" x="5359400" y="1924050"/>
          <p14:tracePt t="19650" x="5353050" y="1930400"/>
          <p14:tracePt t="19730" x="5353050" y="1936750"/>
          <p14:tracePt t="19779" x="5353050" y="1943100"/>
          <p14:tracePt t="19802" x="5353050" y="1949450"/>
          <p14:tracePt t="25040" x="5353050" y="1943100"/>
          <p14:tracePt t="25056" x="5359400" y="1943100"/>
          <p14:tracePt t="25128" x="5359400" y="1936750"/>
          <p14:tracePt t="26552" x="5353050" y="1936750"/>
          <p14:tracePt t="26560" x="5346700" y="1949450"/>
          <p14:tracePt t="26592" x="5340350" y="1949450"/>
          <p14:tracePt t="26616" x="5334000" y="1949450"/>
          <p14:tracePt t="27048" x="5327650" y="1949450"/>
          <p14:tracePt t="27122" x="5334000" y="1936750"/>
          <p14:tracePt t="27137" x="5334000" y="1930400"/>
          <p14:tracePt t="27225" x="5340350" y="1924050"/>
          <p14:tracePt t="27498" x="5340350" y="1917700"/>
          <p14:tracePt t="27513" x="5353050" y="1911350"/>
          <p14:tracePt t="27537" x="5365750" y="1905000"/>
          <p14:tracePt t="27594" x="5365750" y="1898650"/>
          <p14:tracePt t="27608" x="5378450" y="1892300"/>
          <p14:tracePt t="27616" x="5384800" y="1885950"/>
          <p14:tracePt t="27633" x="5391150" y="1879600"/>
          <p14:tracePt t="27648" x="5391150" y="1873250"/>
          <p14:tracePt t="27657" x="5391150" y="1866900"/>
          <p14:tracePt t="27672" x="5391150" y="1847850"/>
          <p14:tracePt t="27690" x="5391150" y="1822450"/>
          <p14:tracePt t="27706" x="5391150" y="1809750"/>
          <p14:tracePt t="27722" x="5391150" y="1803400"/>
          <p14:tracePt t="27889" x="5391150" y="1809750"/>
          <p14:tracePt t="27922" x="5391150" y="1822450"/>
          <p14:tracePt t="28844" x="5391150" y="1828800"/>
          <p14:tracePt t="28913" x="5384800" y="1835150"/>
          <p14:tracePt t="33150" x="5200650" y="1828800"/>
          <p14:tracePt t="33157" x="5257800" y="1828800"/>
          <p14:tracePt t="33166" x="5321300" y="1841500"/>
          <p14:tracePt t="33176" x="5378450" y="1873250"/>
          <p14:tracePt t="33193" x="5384800" y="1873250"/>
          <p14:tracePt t="33262" x="5391150" y="1879600"/>
          <p14:tracePt t="33781" x="5397500" y="1879600"/>
          <p14:tracePt t="33790" x="5397500" y="1873250"/>
          <p14:tracePt t="33798" x="5403850" y="1873250"/>
          <p14:tracePt t="33814" x="5410200" y="1866900"/>
          <p14:tracePt t="33838" x="5410200" y="1860550"/>
          <p14:tracePt t="33854" x="5416550" y="1854200"/>
          <p14:tracePt t="33862" x="5429250" y="1841500"/>
          <p14:tracePt t="33886" x="5435600" y="1828800"/>
          <p14:tracePt t="33894" x="5441950" y="1822450"/>
          <p14:tracePt t="33910" x="5448300" y="1822450"/>
          <p14:tracePt t="33927" x="5448300" y="1816100"/>
          <p14:tracePt t="33943" x="5448300" y="1809750"/>
          <p14:tracePt t="33960" x="5454650" y="1803400"/>
          <p14:tracePt t="33976" x="5461000" y="1797050"/>
          <p14:tracePt t="33998" x="5467350" y="1784350"/>
          <p14:tracePt t="34046" x="5473700" y="1778000"/>
          <p14:tracePt t="34053" x="5480050" y="1771650"/>
          <p14:tracePt t="34070" x="5486400" y="1765300"/>
        </p14:tracePtLst>
      </p14:laserTrace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0AC904-1E0C-4A66-89C7-56B74620938C}"/>
              </a:ext>
            </a:extLst>
          </p:cNvPr>
          <p:cNvSpPr>
            <a:spLocks noGrp="1"/>
          </p:cNvSpPr>
          <p:nvPr>
            <p:ph type="title"/>
          </p:nvPr>
        </p:nvSpPr>
        <p:spPr>
          <a:xfrm>
            <a:off x="381000" y="230188"/>
            <a:ext cx="8382000" cy="609398"/>
          </a:xfrm>
          <a:ln w="28575">
            <a:solidFill>
              <a:srgbClr val="FFFFAB"/>
            </a:solidFill>
          </a:ln>
        </p:spPr>
        <p:txBody>
          <a:bodyPr/>
          <a:lstStyle/>
          <a:p>
            <a:r>
              <a:rPr lang="en-US" sz="4400" dirty="0">
                <a:solidFill>
                  <a:srgbClr val="FFFFAB"/>
                </a:solidFill>
              </a:rPr>
              <a:t>Clone a Normal Nucleus into Tumor Cell</a:t>
            </a:r>
          </a:p>
        </p:txBody>
      </p:sp>
      <p:sp>
        <p:nvSpPr>
          <p:cNvPr id="7" name="TextBox 6">
            <a:extLst>
              <a:ext uri="{FF2B5EF4-FFF2-40B4-BE49-F238E27FC236}">
                <a16:creationId xmlns:a16="http://schemas.microsoft.com/office/drawing/2014/main" id="{F2B43A39-8F28-4616-8443-71F64E0E1E8C}"/>
              </a:ext>
            </a:extLst>
          </p:cNvPr>
          <p:cNvSpPr txBox="1"/>
          <p:nvPr/>
        </p:nvSpPr>
        <p:spPr>
          <a:xfrm>
            <a:off x="199640" y="6125470"/>
            <a:ext cx="8744719" cy="369332"/>
          </a:xfrm>
          <a:prstGeom prst="rect">
            <a:avLst/>
          </a:prstGeom>
          <a:noFill/>
          <a:ln>
            <a:solidFill>
              <a:srgbClr val="FFFFBD"/>
            </a:solidFill>
          </a:ln>
        </p:spPr>
        <p:txBody>
          <a:bodyPr wrap="square">
            <a:spAutoFit/>
          </a:bodyPr>
          <a:lstStyle/>
          <a:p>
            <a:r>
              <a:rPr lang="en-US" dirty="0" err="1"/>
              <a:t>Seyfried</a:t>
            </a:r>
            <a:r>
              <a:rPr lang="en-US" dirty="0"/>
              <a:t>, Thomas N. "Cancer as a metabolic disease: " Carcinogenesis (2014):</a:t>
            </a:r>
          </a:p>
        </p:txBody>
      </p:sp>
      <p:sp>
        <p:nvSpPr>
          <p:cNvPr id="8" name="Plaque 7">
            <a:extLst>
              <a:ext uri="{FF2B5EF4-FFF2-40B4-BE49-F238E27FC236}">
                <a16:creationId xmlns:a16="http://schemas.microsoft.com/office/drawing/2014/main" id="{F9E67C95-4D24-467E-B675-F33EFF530194}"/>
              </a:ext>
            </a:extLst>
          </p:cNvPr>
          <p:cNvSpPr/>
          <p:nvPr/>
        </p:nvSpPr>
        <p:spPr bwMode="auto">
          <a:xfrm>
            <a:off x="5593483" y="1529349"/>
            <a:ext cx="1264517" cy="1390984"/>
          </a:xfrm>
          <a:prstGeom prst="plaque">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pic>
        <p:nvPicPr>
          <p:cNvPr id="9" name="Picture 8">
            <a:extLst>
              <a:ext uri="{FF2B5EF4-FFF2-40B4-BE49-F238E27FC236}">
                <a16:creationId xmlns:a16="http://schemas.microsoft.com/office/drawing/2014/main" id="{234FBE5C-EB18-491B-8610-717ED9CEECFC}"/>
              </a:ext>
            </a:extLst>
          </p:cNvPr>
          <p:cNvPicPr>
            <a:picLocks noChangeAspect="1"/>
          </p:cNvPicPr>
          <p:nvPr/>
        </p:nvPicPr>
        <p:blipFill>
          <a:blip r:embed="rId3"/>
          <a:stretch>
            <a:fillRect/>
          </a:stretch>
        </p:blipFill>
        <p:spPr>
          <a:xfrm>
            <a:off x="4619071" y="4066542"/>
            <a:ext cx="1457070" cy="1562886"/>
          </a:xfrm>
          <a:prstGeom prst="rect">
            <a:avLst/>
          </a:prstGeom>
        </p:spPr>
      </p:pic>
      <p:pic>
        <p:nvPicPr>
          <p:cNvPr id="10" name="Picture 9">
            <a:extLst>
              <a:ext uri="{FF2B5EF4-FFF2-40B4-BE49-F238E27FC236}">
                <a16:creationId xmlns:a16="http://schemas.microsoft.com/office/drawing/2014/main" id="{37151ACF-5BF3-4660-A873-304A8493627C}"/>
              </a:ext>
            </a:extLst>
          </p:cNvPr>
          <p:cNvPicPr>
            <a:picLocks noChangeAspect="1"/>
          </p:cNvPicPr>
          <p:nvPr/>
        </p:nvPicPr>
        <p:blipFill>
          <a:blip r:embed="rId3"/>
          <a:stretch>
            <a:fillRect/>
          </a:stretch>
        </p:blipFill>
        <p:spPr>
          <a:xfrm>
            <a:off x="6874329" y="4066542"/>
            <a:ext cx="1457070" cy="1584143"/>
          </a:xfrm>
          <a:prstGeom prst="rect">
            <a:avLst/>
          </a:prstGeom>
        </p:spPr>
      </p:pic>
      <p:sp>
        <p:nvSpPr>
          <p:cNvPr id="12" name="Arrow: Right 11">
            <a:extLst>
              <a:ext uri="{FF2B5EF4-FFF2-40B4-BE49-F238E27FC236}">
                <a16:creationId xmlns:a16="http://schemas.microsoft.com/office/drawing/2014/main" id="{BC455769-1FB7-4932-AA27-AAADFBB72AEA}"/>
              </a:ext>
            </a:extLst>
          </p:cNvPr>
          <p:cNvSpPr/>
          <p:nvPr/>
        </p:nvSpPr>
        <p:spPr bwMode="auto">
          <a:xfrm rot="3391319">
            <a:off x="6497066" y="3211933"/>
            <a:ext cx="1150966" cy="573900"/>
          </a:xfrm>
          <a:prstGeom prst="rightArrow">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pic>
        <p:nvPicPr>
          <p:cNvPr id="13" name="Picture 12">
            <a:extLst>
              <a:ext uri="{FF2B5EF4-FFF2-40B4-BE49-F238E27FC236}">
                <a16:creationId xmlns:a16="http://schemas.microsoft.com/office/drawing/2014/main" id="{326CF286-41D5-4743-9806-74214C57B67D}"/>
              </a:ext>
            </a:extLst>
          </p:cNvPr>
          <p:cNvPicPr>
            <a:picLocks noChangeAspect="1"/>
          </p:cNvPicPr>
          <p:nvPr/>
        </p:nvPicPr>
        <p:blipFill>
          <a:blip r:embed="rId4"/>
          <a:stretch>
            <a:fillRect/>
          </a:stretch>
        </p:blipFill>
        <p:spPr>
          <a:xfrm rot="3654936">
            <a:off x="5138612" y="2868739"/>
            <a:ext cx="1041685" cy="1196009"/>
          </a:xfrm>
          <a:prstGeom prst="rect">
            <a:avLst/>
          </a:prstGeom>
        </p:spPr>
      </p:pic>
      <p:sp>
        <p:nvSpPr>
          <p:cNvPr id="14" name="Oval 13">
            <a:extLst>
              <a:ext uri="{FF2B5EF4-FFF2-40B4-BE49-F238E27FC236}">
                <a16:creationId xmlns:a16="http://schemas.microsoft.com/office/drawing/2014/main" id="{F257AB81-25F6-4554-BE8F-3566C369F36F}"/>
              </a:ext>
            </a:extLst>
          </p:cNvPr>
          <p:cNvSpPr/>
          <p:nvPr/>
        </p:nvSpPr>
        <p:spPr bwMode="auto">
          <a:xfrm>
            <a:off x="5791598" y="2169130"/>
            <a:ext cx="558736" cy="532039"/>
          </a:xfrm>
          <a:prstGeom prst="ellips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17" name="Rectangle 16">
            <a:extLst>
              <a:ext uri="{FF2B5EF4-FFF2-40B4-BE49-F238E27FC236}">
                <a16:creationId xmlns:a16="http://schemas.microsoft.com/office/drawing/2014/main" id="{B02E3693-DBE4-408C-B4A2-7840C72CAEBE}"/>
              </a:ext>
            </a:extLst>
          </p:cNvPr>
          <p:cNvSpPr/>
          <p:nvPr/>
        </p:nvSpPr>
        <p:spPr bwMode="auto">
          <a:xfrm>
            <a:off x="1418875" y="1459848"/>
            <a:ext cx="1143000" cy="13716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pic>
        <p:nvPicPr>
          <p:cNvPr id="18" name="Picture 17">
            <a:extLst>
              <a:ext uri="{FF2B5EF4-FFF2-40B4-BE49-F238E27FC236}">
                <a16:creationId xmlns:a16="http://schemas.microsoft.com/office/drawing/2014/main" id="{7E98CAC7-39A7-4FA3-8469-3411B192885F}"/>
              </a:ext>
            </a:extLst>
          </p:cNvPr>
          <p:cNvPicPr>
            <a:picLocks noChangeAspect="1"/>
          </p:cNvPicPr>
          <p:nvPr/>
        </p:nvPicPr>
        <p:blipFill>
          <a:blip r:embed="rId5"/>
          <a:stretch>
            <a:fillRect/>
          </a:stretch>
        </p:blipFill>
        <p:spPr>
          <a:xfrm>
            <a:off x="284261" y="3961485"/>
            <a:ext cx="1298561" cy="1530229"/>
          </a:xfrm>
          <a:prstGeom prst="rect">
            <a:avLst/>
          </a:prstGeom>
        </p:spPr>
      </p:pic>
      <p:pic>
        <p:nvPicPr>
          <p:cNvPr id="19" name="Picture 18">
            <a:extLst>
              <a:ext uri="{FF2B5EF4-FFF2-40B4-BE49-F238E27FC236}">
                <a16:creationId xmlns:a16="http://schemas.microsoft.com/office/drawing/2014/main" id="{89C80F2A-323A-4A49-A836-74B8CF0AE65D}"/>
              </a:ext>
            </a:extLst>
          </p:cNvPr>
          <p:cNvPicPr>
            <a:picLocks noChangeAspect="1"/>
          </p:cNvPicPr>
          <p:nvPr/>
        </p:nvPicPr>
        <p:blipFill>
          <a:blip r:embed="rId5"/>
          <a:stretch>
            <a:fillRect/>
          </a:stretch>
        </p:blipFill>
        <p:spPr>
          <a:xfrm>
            <a:off x="2481557" y="3891708"/>
            <a:ext cx="1298561" cy="1530229"/>
          </a:xfrm>
          <a:prstGeom prst="rect">
            <a:avLst/>
          </a:prstGeom>
        </p:spPr>
      </p:pic>
      <p:sp>
        <p:nvSpPr>
          <p:cNvPr id="20" name="Arrow: Down 19">
            <a:extLst>
              <a:ext uri="{FF2B5EF4-FFF2-40B4-BE49-F238E27FC236}">
                <a16:creationId xmlns:a16="http://schemas.microsoft.com/office/drawing/2014/main" id="{CE07713B-2AAF-40D6-AB39-E10BB5D3BDBA}"/>
              </a:ext>
            </a:extLst>
          </p:cNvPr>
          <p:cNvSpPr/>
          <p:nvPr/>
        </p:nvSpPr>
        <p:spPr bwMode="auto">
          <a:xfrm rot="1330701">
            <a:off x="910748" y="2979839"/>
            <a:ext cx="519418" cy="910591"/>
          </a:xfrm>
          <a:prstGeom prst="downArrow">
            <a:avLst/>
          </a:prstGeom>
          <a:solidFill>
            <a:srgbClr val="00B0F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pic>
        <p:nvPicPr>
          <p:cNvPr id="21" name="Picture 20">
            <a:extLst>
              <a:ext uri="{FF2B5EF4-FFF2-40B4-BE49-F238E27FC236}">
                <a16:creationId xmlns:a16="http://schemas.microsoft.com/office/drawing/2014/main" id="{A9E745DC-686F-442A-8A39-6039C03C79F2}"/>
              </a:ext>
            </a:extLst>
          </p:cNvPr>
          <p:cNvPicPr>
            <a:picLocks noChangeAspect="1"/>
          </p:cNvPicPr>
          <p:nvPr/>
        </p:nvPicPr>
        <p:blipFill>
          <a:blip r:embed="rId6"/>
          <a:stretch>
            <a:fillRect/>
          </a:stretch>
        </p:blipFill>
        <p:spPr>
          <a:xfrm rot="18557118">
            <a:off x="2329038" y="2874434"/>
            <a:ext cx="859611" cy="1072989"/>
          </a:xfrm>
          <a:prstGeom prst="rect">
            <a:avLst/>
          </a:prstGeom>
        </p:spPr>
      </p:pic>
      <p:sp>
        <p:nvSpPr>
          <p:cNvPr id="23" name="TextBox 22">
            <a:extLst>
              <a:ext uri="{FF2B5EF4-FFF2-40B4-BE49-F238E27FC236}">
                <a16:creationId xmlns:a16="http://schemas.microsoft.com/office/drawing/2014/main" id="{9102626D-C2FC-49A0-A7BD-57BA988DF424}"/>
              </a:ext>
            </a:extLst>
          </p:cNvPr>
          <p:cNvSpPr txBox="1"/>
          <p:nvPr/>
        </p:nvSpPr>
        <p:spPr>
          <a:xfrm>
            <a:off x="381000" y="970255"/>
            <a:ext cx="3962400" cy="400110"/>
          </a:xfrm>
          <a:prstGeom prst="rect">
            <a:avLst/>
          </a:prstGeom>
          <a:noFill/>
          <a:ln w="12700">
            <a:solidFill>
              <a:srgbClr val="FFFFAB"/>
            </a:solidFill>
          </a:ln>
        </p:spPr>
        <p:txBody>
          <a:bodyPr wrap="square">
            <a:spAutoFit/>
          </a:bodyPr>
          <a:lstStyle/>
          <a:p>
            <a:pPr algn="l"/>
            <a:r>
              <a:rPr lang="en-US" sz="2000" b="0" i="0" u="none" strike="noStrike" baseline="0" dirty="0">
                <a:solidFill>
                  <a:srgbClr val="FFFFAB"/>
                </a:solidFill>
                <a:latin typeface="Calibri" panose="020F0502020204030204" pitchFamily="34" charset="0"/>
              </a:rPr>
              <a:t>Normal Cytoplasm, Cancer Nucleus</a:t>
            </a:r>
          </a:p>
        </p:txBody>
      </p:sp>
      <p:sp>
        <p:nvSpPr>
          <p:cNvPr id="24" name="TextBox 23">
            <a:extLst>
              <a:ext uri="{FF2B5EF4-FFF2-40B4-BE49-F238E27FC236}">
                <a16:creationId xmlns:a16="http://schemas.microsoft.com/office/drawing/2014/main" id="{FF649389-2149-4E18-960A-23BB4748F1D8}"/>
              </a:ext>
            </a:extLst>
          </p:cNvPr>
          <p:cNvSpPr txBox="1"/>
          <p:nvPr/>
        </p:nvSpPr>
        <p:spPr>
          <a:xfrm>
            <a:off x="900966" y="5553290"/>
            <a:ext cx="2545271" cy="523220"/>
          </a:xfrm>
          <a:prstGeom prst="rect">
            <a:avLst/>
          </a:prstGeom>
          <a:noFill/>
          <a:ln w="12700">
            <a:solidFill>
              <a:srgbClr val="FFFFAB"/>
            </a:solidFill>
          </a:ln>
        </p:spPr>
        <p:txBody>
          <a:bodyPr wrap="square">
            <a:spAutoFit/>
          </a:bodyPr>
          <a:lstStyle/>
          <a:p>
            <a:pPr algn="l"/>
            <a:r>
              <a:rPr lang="en-US" sz="2800" b="0" i="0" u="none" strike="noStrike" baseline="0" dirty="0">
                <a:solidFill>
                  <a:srgbClr val="FFFFAB"/>
                </a:solidFill>
                <a:latin typeface="Calibri" panose="020F0502020204030204" pitchFamily="34" charset="0"/>
              </a:rPr>
              <a:t>Normal Cells</a:t>
            </a:r>
          </a:p>
        </p:txBody>
      </p:sp>
      <p:sp>
        <p:nvSpPr>
          <p:cNvPr id="25" name="Explosion: 14 Points 24">
            <a:extLst>
              <a:ext uri="{FF2B5EF4-FFF2-40B4-BE49-F238E27FC236}">
                <a16:creationId xmlns:a16="http://schemas.microsoft.com/office/drawing/2014/main" id="{06836490-EEDC-46E7-A363-0AD2D3A4CB2F}"/>
              </a:ext>
            </a:extLst>
          </p:cNvPr>
          <p:cNvSpPr/>
          <p:nvPr/>
        </p:nvSpPr>
        <p:spPr bwMode="auto">
          <a:xfrm rot="13610183">
            <a:off x="1538261" y="2105096"/>
            <a:ext cx="757607" cy="611750"/>
          </a:xfrm>
          <a:prstGeom prst="irregularSeal2">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pic>
        <p:nvPicPr>
          <p:cNvPr id="26" name="Picture 25">
            <a:extLst>
              <a:ext uri="{FF2B5EF4-FFF2-40B4-BE49-F238E27FC236}">
                <a16:creationId xmlns:a16="http://schemas.microsoft.com/office/drawing/2014/main" id="{7A5DB6AA-6F71-450B-A755-5995BF638735}"/>
              </a:ext>
            </a:extLst>
          </p:cNvPr>
          <p:cNvPicPr>
            <a:picLocks noChangeAspect="1"/>
          </p:cNvPicPr>
          <p:nvPr/>
        </p:nvPicPr>
        <p:blipFill>
          <a:blip r:embed="rId7"/>
          <a:stretch>
            <a:fillRect/>
          </a:stretch>
        </p:blipFill>
        <p:spPr>
          <a:xfrm>
            <a:off x="338071" y="4325888"/>
            <a:ext cx="993734" cy="1005927"/>
          </a:xfrm>
          <a:prstGeom prst="rect">
            <a:avLst/>
          </a:prstGeom>
        </p:spPr>
      </p:pic>
      <p:pic>
        <p:nvPicPr>
          <p:cNvPr id="28" name="Picture 27">
            <a:extLst>
              <a:ext uri="{FF2B5EF4-FFF2-40B4-BE49-F238E27FC236}">
                <a16:creationId xmlns:a16="http://schemas.microsoft.com/office/drawing/2014/main" id="{548B2C9E-B509-43AD-9898-1ABD556FE446}"/>
              </a:ext>
            </a:extLst>
          </p:cNvPr>
          <p:cNvPicPr>
            <a:picLocks noChangeAspect="1"/>
          </p:cNvPicPr>
          <p:nvPr/>
        </p:nvPicPr>
        <p:blipFill>
          <a:blip r:embed="rId7"/>
          <a:stretch>
            <a:fillRect/>
          </a:stretch>
        </p:blipFill>
        <p:spPr>
          <a:xfrm>
            <a:off x="2549036" y="4346743"/>
            <a:ext cx="993734" cy="1005927"/>
          </a:xfrm>
          <a:prstGeom prst="rect">
            <a:avLst/>
          </a:prstGeom>
        </p:spPr>
      </p:pic>
      <p:sp>
        <p:nvSpPr>
          <p:cNvPr id="29" name="TextBox 28">
            <a:extLst>
              <a:ext uri="{FF2B5EF4-FFF2-40B4-BE49-F238E27FC236}">
                <a16:creationId xmlns:a16="http://schemas.microsoft.com/office/drawing/2014/main" id="{D19967BC-82EA-4B7E-80E1-035DBBD66A4A}"/>
              </a:ext>
            </a:extLst>
          </p:cNvPr>
          <p:cNvSpPr txBox="1"/>
          <p:nvPr/>
        </p:nvSpPr>
        <p:spPr>
          <a:xfrm>
            <a:off x="4832774" y="999801"/>
            <a:ext cx="3930225" cy="461665"/>
          </a:xfrm>
          <a:prstGeom prst="rect">
            <a:avLst/>
          </a:prstGeom>
          <a:noFill/>
          <a:ln w="12700">
            <a:solidFill>
              <a:srgbClr val="FFFFAB"/>
            </a:solidFill>
          </a:ln>
        </p:spPr>
        <p:txBody>
          <a:bodyPr wrap="square">
            <a:spAutoFit/>
          </a:bodyPr>
          <a:lstStyle/>
          <a:p>
            <a:pPr algn="l"/>
            <a:r>
              <a:rPr lang="en-US" sz="2400" b="0" i="0" u="none" strike="noStrike" baseline="0" dirty="0">
                <a:solidFill>
                  <a:srgbClr val="FFFFAB"/>
                </a:solidFill>
                <a:latin typeface="Calibri" panose="020F0502020204030204" pitchFamily="34" charset="0"/>
              </a:rPr>
              <a:t>Tumor Cell,  Normal Nucleus</a:t>
            </a:r>
          </a:p>
        </p:txBody>
      </p:sp>
      <p:sp>
        <p:nvSpPr>
          <p:cNvPr id="30" name="TextBox 29">
            <a:extLst>
              <a:ext uri="{FF2B5EF4-FFF2-40B4-BE49-F238E27FC236}">
                <a16:creationId xmlns:a16="http://schemas.microsoft.com/office/drawing/2014/main" id="{65D26551-12CF-4717-B692-DFA2E4883EF6}"/>
              </a:ext>
            </a:extLst>
          </p:cNvPr>
          <p:cNvSpPr txBox="1"/>
          <p:nvPr/>
        </p:nvSpPr>
        <p:spPr>
          <a:xfrm>
            <a:off x="5063634" y="5601822"/>
            <a:ext cx="2743200" cy="461665"/>
          </a:xfrm>
          <a:prstGeom prst="rect">
            <a:avLst/>
          </a:prstGeom>
          <a:noFill/>
          <a:ln w="12700">
            <a:solidFill>
              <a:srgbClr val="FFFFAB"/>
            </a:solidFill>
          </a:ln>
        </p:spPr>
        <p:txBody>
          <a:bodyPr wrap="square">
            <a:spAutoFit/>
          </a:bodyPr>
          <a:lstStyle/>
          <a:p>
            <a:pPr algn="l"/>
            <a:r>
              <a:rPr lang="en-US" sz="2400" b="0" i="0" u="none" strike="noStrike" baseline="0" dirty="0">
                <a:solidFill>
                  <a:srgbClr val="FFFFAB"/>
                </a:solidFill>
                <a:latin typeface="Calibri" panose="020F0502020204030204" pitchFamily="34" charset="0"/>
              </a:rPr>
              <a:t>Tumor Cells / Death</a:t>
            </a:r>
          </a:p>
        </p:txBody>
      </p:sp>
      <p:pic>
        <p:nvPicPr>
          <p:cNvPr id="31" name="Picture 30">
            <a:extLst>
              <a:ext uri="{FF2B5EF4-FFF2-40B4-BE49-F238E27FC236}">
                <a16:creationId xmlns:a16="http://schemas.microsoft.com/office/drawing/2014/main" id="{7122103D-107C-4670-89C1-8D8A60ED6C18}"/>
              </a:ext>
            </a:extLst>
          </p:cNvPr>
          <p:cNvPicPr>
            <a:picLocks noChangeAspect="1"/>
          </p:cNvPicPr>
          <p:nvPr/>
        </p:nvPicPr>
        <p:blipFill>
          <a:blip r:embed="rId7"/>
          <a:stretch>
            <a:fillRect/>
          </a:stretch>
        </p:blipFill>
        <p:spPr>
          <a:xfrm>
            <a:off x="4681573" y="4527397"/>
            <a:ext cx="993734" cy="1005927"/>
          </a:xfrm>
          <a:prstGeom prst="rect">
            <a:avLst/>
          </a:prstGeom>
        </p:spPr>
      </p:pic>
      <p:pic>
        <p:nvPicPr>
          <p:cNvPr id="32" name="Picture 31">
            <a:extLst>
              <a:ext uri="{FF2B5EF4-FFF2-40B4-BE49-F238E27FC236}">
                <a16:creationId xmlns:a16="http://schemas.microsoft.com/office/drawing/2014/main" id="{9D830E54-61D8-421A-8B92-5E3305CBA3E9}"/>
              </a:ext>
            </a:extLst>
          </p:cNvPr>
          <p:cNvPicPr>
            <a:picLocks noChangeAspect="1"/>
          </p:cNvPicPr>
          <p:nvPr/>
        </p:nvPicPr>
        <p:blipFill>
          <a:blip r:embed="rId7"/>
          <a:stretch>
            <a:fillRect/>
          </a:stretch>
        </p:blipFill>
        <p:spPr>
          <a:xfrm>
            <a:off x="6929677" y="4623501"/>
            <a:ext cx="993734" cy="1005927"/>
          </a:xfrm>
          <a:prstGeom prst="rect">
            <a:avLst/>
          </a:prstGeom>
        </p:spPr>
      </p:pic>
      <p:sp>
        <p:nvSpPr>
          <p:cNvPr id="33" name="TextBox 32">
            <a:extLst>
              <a:ext uri="{FF2B5EF4-FFF2-40B4-BE49-F238E27FC236}">
                <a16:creationId xmlns:a16="http://schemas.microsoft.com/office/drawing/2014/main" id="{9D0E412D-C4F8-49A8-BE34-FC7FFB94CD01}"/>
              </a:ext>
            </a:extLst>
          </p:cNvPr>
          <p:cNvSpPr txBox="1"/>
          <p:nvPr/>
        </p:nvSpPr>
        <p:spPr>
          <a:xfrm>
            <a:off x="5715000" y="6488668"/>
            <a:ext cx="3505200" cy="369332"/>
          </a:xfrm>
          <a:prstGeom prst="rect">
            <a:avLst/>
          </a:prstGeom>
          <a:noFill/>
        </p:spPr>
        <p:txBody>
          <a:bodyPr wrap="square">
            <a:spAutoFit/>
          </a:bodyPr>
          <a:lstStyle/>
          <a:p>
            <a:r>
              <a:rPr lang="en-US" dirty="0"/>
              <a:t>Copyright 2021 © Jeffrey Dach MD </a:t>
            </a:r>
          </a:p>
        </p:txBody>
      </p:sp>
      <p:sp>
        <p:nvSpPr>
          <p:cNvPr id="34" name="Oval 33">
            <a:extLst>
              <a:ext uri="{FF2B5EF4-FFF2-40B4-BE49-F238E27FC236}">
                <a16:creationId xmlns:a16="http://schemas.microsoft.com/office/drawing/2014/main" id="{EB1482D2-8181-4221-80F0-93620B455374}"/>
              </a:ext>
            </a:extLst>
          </p:cNvPr>
          <p:cNvSpPr/>
          <p:nvPr/>
        </p:nvSpPr>
        <p:spPr bwMode="auto">
          <a:xfrm rot="2710496">
            <a:off x="1676400" y="1752600"/>
            <a:ext cx="395050" cy="172826"/>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pic>
        <p:nvPicPr>
          <p:cNvPr id="36" name="Picture 35">
            <a:extLst>
              <a:ext uri="{FF2B5EF4-FFF2-40B4-BE49-F238E27FC236}">
                <a16:creationId xmlns:a16="http://schemas.microsoft.com/office/drawing/2014/main" id="{70BB3EEF-C359-4053-8661-56EEEA5F50F7}"/>
              </a:ext>
            </a:extLst>
          </p:cNvPr>
          <p:cNvPicPr>
            <a:picLocks noChangeAspect="1"/>
          </p:cNvPicPr>
          <p:nvPr/>
        </p:nvPicPr>
        <p:blipFill>
          <a:blip r:embed="rId8"/>
          <a:stretch>
            <a:fillRect/>
          </a:stretch>
        </p:blipFill>
        <p:spPr>
          <a:xfrm>
            <a:off x="1944981" y="1522214"/>
            <a:ext cx="457240" cy="487722"/>
          </a:xfrm>
          <a:prstGeom prst="rect">
            <a:avLst/>
          </a:prstGeom>
        </p:spPr>
      </p:pic>
      <p:pic>
        <p:nvPicPr>
          <p:cNvPr id="37" name="Picture 36">
            <a:extLst>
              <a:ext uri="{FF2B5EF4-FFF2-40B4-BE49-F238E27FC236}">
                <a16:creationId xmlns:a16="http://schemas.microsoft.com/office/drawing/2014/main" id="{2C1771BF-4448-436B-92F0-0E554132553C}"/>
              </a:ext>
            </a:extLst>
          </p:cNvPr>
          <p:cNvPicPr>
            <a:picLocks noChangeAspect="1"/>
          </p:cNvPicPr>
          <p:nvPr/>
        </p:nvPicPr>
        <p:blipFill>
          <a:blip r:embed="rId8"/>
          <a:stretch>
            <a:fillRect/>
          </a:stretch>
        </p:blipFill>
        <p:spPr>
          <a:xfrm>
            <a:off x="2800619" y="3981042"/>
            <a:ext cx="457240" cy="487722"/>
          </a:xfrm>
          <a:prstGeom prst="rect">
            <a:avLst/>
          </a:prstGeom>
        </p:spPr>
      </p:pic>
      <p:pic>
        <p:nvPicPr>
          <p:cNvPr id="38" name="Picture 37">
            <a:extLst>
              <a:ext uri="{FF2B5EF4-FFF2-40B4-BE49-F238E27FC236}">
                <a16:creationId xmlns:a16="http://schemas.microsoft.com/office/drawing/2014/main" id="{D090DB62-CCAF-46A5-B1AE-3ECF90184ADA}"/>
              </a:ext>
            </a:extLst>
          </p:cNvPr>
          <p:cNvPicPr>
            <a:picLocks noChangeAspect="1"/>
          </p:cNvPicPr>
          <p:nvPr/>
        </p:nvPicPr>
        <p:blipFill>
          <a:blip r:embed="rId8"/>
          <a:stretch>
            <a:fillRect/>
          </a:stretch>
        </p:blipFill>
        <p:spPr>
          <a:xfrm>
            <a:off x="3208786" y="4021036"/>
            <a:ext cx="457240" cy="487722"/>
          </a:xfrm>
          <a:prstGeom prst="rect">
            <a:avLst/>
          </a:prstGeom>
        </p:spPr>
      </p:pic>
      <p:pic>
        <p:nvPicPr>
          <p:cNvPr id="39" name="Picture 38">
            <a:extLst>
              <a:ext uri="{FF2B5EF4-FFF2-40B4-BE49-F238E27FC236}">
                <a16:creationId xmlns:a16="http://schemas.microsoft.com/office/drawing/2014/main" id="{BBF2012E-ABB2-4058-B79C-3DDC5F665BE5}"/>
              </a:ext>
            </a:extLst>
          </p:cNvPr>
          <p:cNvPicPr>
            <a:picLocks noChangeAspect="1"/>
          </p:cNvPicPr>
          <p:nvPr/>
        </p:nvPicPr>
        <p:blipFill>
          <a:blip r:embed="rId8"/>
          <a:stretch>
            <a:fillRect/>
          </a:stretch>
        </p:blipFill>
        <p:spPr>
          <a:xfrm>
            <a:off x="1063903" y="4066542"/>
            <a:ext cx="457240" cy="487722"/>
          </a:xfrm>
          <a:prstGeom prst="rect">
            <a:avLst/>
          </a:prstGeom>
        </p:spPr>
      </p:pic>
      <p:pic>
        <p:nvPicPr>
          <p:cNvPr id="40" name="Picture 39">
            <a:extLst>
              <a:ext uri="{FF2B5EF4-FFF2-40B4-BE49-F238E27FC236}">
                <a16:creationId xmlns:a16="http://schemas.microsoft.com/office/drawing/2014/main" id="{90BBC4CE-2F3D-4ECA-9F73-9513218E39DB}"/>
              </a:ext>
            </a:extLst>
          </p:cNvPr>
          <p:cNvPicPr>
            <a:picLocks noChangeAspect="1"/>
          </p:cNvPicPr>
          <p:nvPr/>
        </p:nvPicPr>
        <p:blipFill>
          <a:blip r:embed="rId8"/>
          <a:stretch>
            <a:fillRect/>
          </a:stretch>
        </p:blipFill>
        <p:spPr>
          <a:xfrm>
            <a:off x="734813" y="4049943"/>
            <a:ext cx="457240" cy="487722"/>
          </a:xfrm>
          <a:prstGeom prst="rect">
            <a:avLst/>
          </a:prstGeom>
        </p:spPr>
      </p:pic>
      <p:sp>
        <p:nvSpPr>
          <p:cNvPr id="42" name="Oval 41">
            <a:extLst>
              <a:ext uri="{FF2B5EF4-FFF2-40B4-BE49-F238E27FC236}">
                <a16:creationId xmlns:a16="http://schemas.microsoft.com/office/drawing/2014/main" id="{FDC950FE-C719-4ED3-B6CB-F5742E6E2105}"/>
              </a:ext>
            </a:extLst>
          </p:cNvPr>
          <p:cNvSpPr/>
          <p:nvPr/>
        </p:nvSpPr>
        <p:spPr bwMode="auto">
          <a:xfrm rot="2244213">
            <a:off x="6018050" y="1777920"/>
            <a:ext cx="439696" cy="204818"/>
          </a:xfrm>
          <a:prstGeom prst="ellipse">
            <a:avLst/>
          </a:prstGeom>
          <a:solidFill>
            <a:schemeClr val="accent5">
              <a:lumMod val="75000"/>
            </a:schemeClr>
          </a:solidFill>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pic>
        <p:nvPicPr>
          <p:cNvPr id="48" name="Picture 47">
            <a:extLst>
              <a:ext uri="{FF2B5EF4-FFF2-40B4-BE49-F238E27FC236}">
                <a16:creationId xmlns:a16="http://schemas.microsoft.com/office/drawing/2014/main" id="{A5C666D5-52F2-436A-AC71-80FBDF58CA1C}"/>
              </a:ext>
            </a:extLst>
          </p:cNvPr>
          <p:cNvPicPr>
            <a:picLocks noChangeAspect="1"/>
          </p:cNvPicPr>
          <p:nvPr/>
        </p:nvPicPr>
        <p:blipFill>
          <a:blip r:embed="rId9"/>
          <a:stretch>
            <a:fillRect/>
          </a:stretch>
        </p:blipFill>
        <p:spPr>
          <a:xfrm>
            <a:off x="6267488" y="1543880"/>
            <a:ext cx="530398" cy="499915"/>
          </a:xfrm>
          <a:prstGeom prst="rect">
            <a:avLst/>
          </a:prstGeom>
        </p:spPr>
      </p:pic>
      <p:pic>
        <p:nvPicPr>
          <p:cNvPr id="49" name="Picture 48">
            <a:extLst>
              <a:ext uri="{FF2B5EF4-FFF2-40B4-BE49-F238E27FC236}">
                <a16:creationId xmlns:a16="http://schemas.microsoft.com/office/drawing/2014/main" id="{0797FF4B-D751-4F8B-8FEA-B732DF82A937}"/>
              </a:ext>
            </a:extLst>
          </p:cNvPr>
          <p:cNvPicPr>
            <a:picLocks noChangeAspect="1"/>
          </p:cNvPicPr>
          <p:nvPr/>
        </p:nvPicPr>
        <p:blipFill>
          <a:blip r:embed="rId9"/>
          <a:stretch>
            <a:fillRect/>
          </a:stretch>
        </p:blipFill>
        <p:spPr>
          <a:xfrm>
            <a:off x="7658212" y="4210170"/>
            <a:ext cx="530398" cy="499915"/>
          </a:xfrm>
          <a:prstGeom prst="rect">
            <a:avLst/>
          </a:prstGeom>
        </p:spPr>
      </p:pic>
      <p:pic>
        <p:nvPicPr>
          <p:cNvPr id="50" name="Picture 49">
            <a:extLst>
              <a:ext uri="{FF2B5EF4-FFF2-40B4-BE49-F238E27FC236}">
                <a16:creationId xmlns:a16="http://schemas.microsoft.com/office/drawing/2014/main" id="{C45AF18B-2B5E-4872-A743-79B0A870FBDE}"/>
              </a:ext>
            </a:extLst>
          </p:cNvPr>
          <p:cNvPicPr>
            <a:picLocks noChangeAspect="1"/>
          </p:cNvPicPr>
          <p:nvPr/>
        </p:nvPicPr>
        <p:blipFill>
          <a:blip r:embed="rId9"/>
          <a:stretch>
            <a:fillRect/>
          </a:stretch>
        </p:blipFill>
        <p:spPr>
          <a:xfrm>
            <a:off x="7316477" y="4331010"/>
            <a:ext cx="530398" cy="499915"/>
          </a:xfrm>
          <a:prstGeom prst="rect">
            <a:avLst/>
          </a:prstGeom>
        </p:spPr>
      </p:pic>
      <p:pic>
        <p:nvPicPr>
          <p:cNvPr id="51" name="Picture 50">
            <a:extLst>
              <a:ext uri="{FF2B5EF4-FFF2-40B4-BE49-F238E27FC236}">
                <a16:creationId xmlns:a16="http://schemas.microsoft.com/office/drawing/2014/main" id="{9CE66C55-F2D1-4A9E-A391-7379A61896F1}"/>
              </a:ext>
            </a:extLst>
          </p:cNvPr>
          <p:cNvPicPr>
            <a:picLocks noChangeAspect="1"/>
          </p:cNvPicPr>
          <p:nvPr/>
        </p:nvPicPr>
        <p:blipFill>
          <a:blip r:embed="rId9"/>
          <a:stretch>
            <a:fillRect/>
          </a:stretch>
        </p:blipFill>
        <p:spPr>
          <a:xfrm>
            <a:off x="5416983" y="4155633"/>
            <a:ext cx="530398" cy="499915"/>
          </a:xfrm>
          <a:prstGeom prst="rect">
            <a:avLst/>
          </a:prstGeom>
        </p:spPr>
      </p:pic>
      <p:pic>
        <p:nvPicPr>
          <p:cNvPr id="52" name="Picture 51">
            <a:extLst>
              <a:ext uri="{FF2B5EF4-FFF2-40B4-BE49-F238E27FC236}">
                <a16:creationId xmlns:a16="http://schemas.microsoft.com/office/drawing/2014/main" id="{AE8FD230-1E88-4810-985C-4552CCD43C63}"/>
              </a:ext>
            </a:extLst>
          </p:cNvPr>
          <p:cNvPicPr>
            <a:picLocks noChangeAspect="1"/>
          </p:cNvPicPr>
          <p:nvPr/>
        </p:nvPicPr>
        <p:blipFill>
          <a:blip r:embed="rId9"/>
          <a:stretch>
            <a:fillRect/>
          </a:stretch>
        </p:blipFill>
        <p:spPr>
          <a:xfrm>
            <a:off x="5017818" y="4261559"/>
            <a:ext cx="530398" cy="499915"/>
          </a:xfrm>
          <a:prstGeom prst="rect">
            <a:avLst/>
          </a:prstGeom>
        </p:spPr>
      </p:pic>
    </p:spTree>
    <p:extLst>
      <p:ext uri="{BB962C8B-B14F-4D97-AF65-F5344CB8AC3E}">
        <p14:creationId xmlns:p14="http://schemas.microsoft.com/office/powerpoint/2010/main" val="2551762902"/>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89719" y="120257"/>
            <a:ext cx="8534400" cy="664797"/>
          </a:xfrm>
          <a:ln w="19050">
            <a:solidFill>
              <a:srgbClr val="FFFFAB"/>
            </a:solidFill>
          </a:ln>
        </p:spPr>
        <p:txBody>
          <a:bodyPr/>
          <a:lstStyle/>
          <a:p>
            <a:r>
              <a:rPr lang="en-US" dirty="0"/>
              <a:t>Unified Mechanistic Framework</a:t>
            </a:r>
          </a:p>
        </p:txBody>
      </p:sp>
      <p:sp>
        <p:nvSpPr>
          <p:cNvPr id="5" name="Content Placeholder 4"/>
          <p:cNvSpPr>
            <a:spLocks noGrp="1"/>
          </p:cNvSpPr>
          <p:nvPr>
            <p:ph sz="half" idx="2"/>
          </p:nvPr>
        </p:nvSpPr>
        <p:spPr>
          <a:xfrm>
            <a:off x="289719" y="1025128"/>
            <a:ext cx="8534400" cy="4431983"/>
          </a:xfrm>
          <a:ln w="19050">
            <a:solidFill>
              <a:srgbClr val="FFFFAB"/>
            </a:solidFill>
          </a:ln>
        </p:spPr>
        <p:txBody>
          <a:bodyPr/>
          <a:lstStyle/>
          <a:p>
            <a:r>
              <a:rPr lang="en-US" sz="4000" dirty="0"/>
              <a:t>“The concept in which the trophoblastic master genes act as master regulators of malignancy, would represent a unified mechanistic framework for the different types of cancer”...</a:t>
            </a:r>
            <a:r>
              <a:rPr lang="en-US" sz="3200" dirty="0"/>
              <a:t> </a:t>
            </a:r>
            <a:r>
              <a:rPr lang="en-US" sz="2400" dirty="0"/>
              <a:t>(</a:t>
            </a:r>
            <a:r>
              <a:rPr lang="en-US" sz="2400" dirty="0" err="1"/>
              <a:t>Piechowski</a:t>
            </a:r>
            <a:r>
              <a:rPr lang="en-US" sz="2400" dirty="0"/>
              <a:t>, 2019)</a:t>
            </a:r>
          </a:p>
          <a:p>
            <a:r>
              <a:rPr lang="en-US" sz="3600" dirty="0"/>
              <a:t>TGF </a:t>
            </a:r>
            <a:r>
              <a:rPr lang="el-GR" sz="3600" dirty="0"/>
              <a:t>β</a:t>
            </a:r>
            <a:r>
              <a:rPr lang="en-US" sz="3600" dirty="0"/>
              <a:t> -  A Key Player in Trophoblast Implantation and Cancer Aggressivity</a:t>
            </a:r>
          </a:p>
        </p:txBody>
      </p:sp>
      <p:sp>
        <p:nvSpPr>
          <p:cNvPr id="6" name="TextBox 5">
            <a:extLst>
              <a:ext uri="{FF2B5EF4-FFF2-40B4-BE49-F238E27FC236}">
                <a16:creationId xmlns:a16="http://schemas.microsoft.com/office/drawing/2014/main" id="{36607928-F784-4D3E-8B57-4578ABDAA65C}"/>
              </a:ext>
            </a:extLst>
          </p:cNvPr>
          <p:cNvSpPr txBox="1"/>
          <p:nvPr/>
        </p:nvSpPr>
        <p:spPr>
          <a:xfrm>
            <a:off x="5715000" y="6488668"/>
            <a:ext cx="3505200" cy="369332"/>
          </a:xfrm>
          <a:prstGeom prst="rect">
            <a:avLst/>
          </a:prstGeom>
          <a:noFill/>
        </p:spPr>
        <p:txBody>
          <a:bodyPr wrap="square">
            <a:spAutoFit/>
          </a:bodyPr>
          <a:lstStyle/>
          <a:p>
            <a:r>
              <a:rPr lang="en-US" dirty="0"/>
              <a:t>Copyright 2021 © Jeffrey Dach MD </a:t>
            </a:r>
          </a:p>
        </p:txBody>
      </p:sp>
      <p:sp>
        <p:nvSpPr>
          <p:cNvPr id="7" name="TextBox 6">
            <a:extLst>
              <a:ext uri="{FF2B5EF4-FFF2-40B4-BE49-F238E27FC236}">
                <a16:creationId xmlns:a16="http://schemas.microsoft.com/office/drawing/2014/main" id="{0273534D-01E3-4147-98C7-0503E5119209}"/>
              </a:ext>
            </a:extLst>
          </p:cNvPr>
          <p:cNvSpPr txBox="1"/>
          <p:nvPr/>
        </p:nvSpPr>
        <p:spPr>
          <a:xfrm>
            <a:off x="267948" y="5580221"/>
            <a:ext cx="8701881" cy="646331"/>
          </a:xfrm>
          <a:prstGeom prst="rect">
            <a:avLst/>
          </a:prstGeom>
          <a:noFill/>
          <a:ln w="12700">
            <a:solidFill>
              <a:srgbClr val="FFFFAB"/>
            </a:solidFill>
          </a:ln>
        </p:spPr>
        <p:txBody>
          <a:bodyPr wrap="square">
            <a:spAutoFit/>
          </a:bodyPr>
          <a:lstStyle/>
          <a:p>
            <a:pPr algn="l"/>
            <a:r>
              <a:rPr lang="en-US" sz="1800" b="0" i="0" u="none" strike="noStrike" baseline="0" dirty="0" err="1">
                <a:solidFill>
                  <a:srgbClr val="FFFFAB"/>
                </a:solidFill>
                <a:latin typeface="Calibri" panose="020F0502020204030204" pitchFamily="34" charset="0"/>
              </a:rPr>
              <a:t>Piechowski</a:t>
            </a:r>
            <a:r>
              <a:rPr lang="en-US" sz="1800" b="0" i="0" u="none" strike="noStrike" baseline="0" dirty="0">
                <a:solidFill>
                  <a:srgbClr val="FFFFAB"/>
                </a:solidFill>
                <a:latin typeface="Calibri" panose="020F0502020204030204" pitchFamily="34" charset="0"/>
              </a:rPr>
              <a:t>, Jean. "Plausibility of trophoblastic-like regulation of cancer tissue." Cancer management and research 11 (2019): 5033.</a:t>
            </a:r>
          </a:p>
        </p:txBody>
      </p:sp>
    </p:spTree>
    <p:extLst>
      <p:ext uri="{BB962C8B-B14F-4D97-AF65-F5344CB8AC3E}">
        <p14:creationId xmlns:p14="http://schemas.microsoft.com/office/powerpoint/2010/main" val="1747620739"/>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89719" y="120257"/>
            <a:ext cx="8534400" cy="539361"/>
          </a:xfrm>
          <a:ln w="19050">
            <a:solidFill>
              <a:srgbClr val="FFFFAB"/>
            </a:solidFill>
          </a:ln>
        </p:spPr>
        <p:txBody>
          <a:bodyPr/>
          <a:lstStyle/>
          <a:p>
            <a:r>
              <a:rPr lang="en-US" sz="4000" dirty="0"/>
              <a:t>The Mystery of Maternal-Fetal Tolerance</a:t>
            </a:r>
            <a:br>
              <a:rPr lang="en-US" sz="4000" dirty="0"/>
            </a:br>
            <a:endParaRPr lang="en-US" sz="4000" dirty="0"/>
          </a:p>
        </p:txBody>
      </p:sp>
      <p:sp>
        <p:nvSpPr>
          <p:cNvPr id="5" name="Content Placeholder 4"/>
          <p:cNvSpPr>
            <a:spLocks noGrp="1"/>
          </p:cNvSpPr>
          <p:nvPr>
            <p:ph sz="half" idx="2"/>
          </p:nvPr>
        </p:nvSpPr>
        <p:spPr>
          <a:xfrm>
            <a:off x="289718" y="659619"/>
            <a:ext cx="8506221" cy="4708981"/>
          </a:xfrm>
          <a:ln w="19050">
            <a:solidFill>
              <a:srgbClr val="FFFFAB"/>
            </a:solidFill>
          </a:ln>
        </p:spPr>
        <p:txBody>
          <a:bodyPr/>
          <a:lstStyle/>
          <a:p>
            <a:r>
              <a:rPr lang="en-US" sz="3600" dirty="0"/>
              <a:t>2020, Dr. Nada Al-</a:t>
            </a:r>
            <a:r>
              <a:rPr lang="en-US" sz="3600" dirty="0" err="1"/>
              <a:t>Khunaizi</a:t>
            </a:r>
            <a:r>
              <a:rPr lang="en-US" sz="3600" dirty="0"/>
              <a:t>: the exact mechanism of “maternal-fetal tolerance” is still a </a:t>
            </a:r>
            <a:r>
              <a:rPr lang="en-US" sz="3600" b="1" dirty="0"/>
              <a:t>mystery to medical science</a:t>
            </a:r>
            <a:r>
              <a:rPr lang="en-US" sz="3600" dirty="0"/>
              <a:t>:</a:t>
            </a:r>
          </a:p>
          <a:p>
            <a:r>
              <a:rPr lang="en-US" sz="3600" dirty="0"/>
              <a:t>“Fetal antigens are allogeneic [foreign] to the mother’s immune system and should theoretically elicit an immune response. The fact that this does not occur… without undergoing rejection by her immune system is a </a:t>
            </a:r>
            <a:r>
              <a:rPr lang="en-US" sz="3600" b="1" dirty="0"/>
              <a:t>scientific mystery</a:t>
            </a:r>
            <a:r>
              <a:rPr lang="en-US" sz="3600" dirty="0"/>
              <a:t>.”</a:t>
            </a:r>
          </a:p>
        </p:txBody>
      </p:sp>
      <p:sp>
        <p:nvSpPr>
          <p:cNvPr id="6" name="TextBox 5">
            <a:extLst>
              <a:ext uri="{FF2B5EF4-FFF2-40B4-BE49-F238E27FC236}">
                <a16:creationId xmlns:a16="http://schemas.microsoft.com/office/drawing/2014/main" id="{36607928-F784-4D3E-8B57-4578ABDAA65C}"/>
              </a:ext>
            </a:extLst>
          </p:cNvPr>
          <p:cNvSpPr txBox="1"/>
          <p:nvPr/>
        </p:nvSpPr>
        <p:spPr>
          <a:xfrm>
            <a:off x="5715000" y="6488668"/>
            <a:ext cx="3505200" cy="369332"/>
          </a:xfrm>
          <a:prstGeom prst="rect">
            <a:avLst/>
          </a:prstGeom>
          <a:noFill/>
        </p:spPr>
        <p:txBody>
          <a:bodyPr wrap="square">
            <a:spAutoFit/>
          </a:bodyPr>
          <a:lstStyle/>
          <a:p>
            <a:r>
              <a:rPr lang="en-US" dirty="0"/>
              <a:t>Copyright 2021 © Jeffrey Dach MD </a:t>
            </a:r>
          </a:p>
        </p:txBody>
      </p:sp>
      <p:sp>
        <p:nvSpPr>
          <p:cNvPr id="7" name="TextBox 6">
            <a:extLst>
              <a:ext uri="{FF2B5EF4-FFF2-40B4-BE49-F238E27FC236}">
                <a16:creationId xmlns:a16="http://schemas.microsoft.com/office/drawing/2014/main" id="{0273534D-01E3-4147-98C7-0503E5119209}"/>
              </a:ext>
            </a:extLst>
          </p:cNvPr>
          <p:cNvSpPr txBox="1"/>
          <p:nvPr/>
        </p:nvSpPr>
        <p:spPr>
          <a:xfrm>
            <a:off x="257061" y="5335943"/>
            <a:ext cx="8701881" cy="1323439"/>
          </a:xfrm>
          <a:prstGeom prst="rect">
            <a:avLst/>
          </a:prstGeom>
          <a:noFill/>
          <a:ln w="12700">
            <a:solidFill>
              <a:srgbClr val="FFFFAB"/>
            </a:solidFill>
          </a:ln>
        </p:spPr>
        <p:txBody>
          <a:bodyPr wrap="square">
            <a:spAutoFit/>
          </a:bodyPr>
          <a:lstStyle/>
          <a:p>
            <a:pPr algn="l"/>
            <a:r>
              <a:rPr lang="en-US" sz="2000" b="0" i="0" u="none" strike="noStrike" baseline="0" dirty="0">
                <a:solidFill>
                  <a:srgbClr val="FFFFAB"/>
                </a:solidFill>
                <a:latin typeface="Calibri" panose="020F0502020204030204" pitchFamily="34" charset="0"/>
              </a:rPr>
              <a:t>Al‐</a:t>
            </a:r>
            <a:r>
              <a:rPr lang="en-US" sz="2000" b="0" i="0" u="none" strike="noStrike" baseline="0" dirty="0" err="1">
                <a:solidFill>
                  <a:srgbClr val="FFFFAB"/>
                </a:solidFill>
                <a:latin typeface="Calibri" panose="020F0502020204030204" pitchFamily="34" charset="0"/>
              </a:rPr>
              <a:t>Khunaizi</a:t>
            </a:r>
            <a:r>
              <a:rPr lang="en-US" sz="2000" b="0" i="0" u="none" strike="noStrike" baseline="0" dirty="0">
                <a:solidFill>
                  <a:srgbClr val="FFFFAB"/>
                </a:solidFill>
                <a:latin typeface="Calibri" panose="020F0502020204030204" pitchFamily="34" charset="0"/>
              </a:rPr>
              <a:t>, Nada Is there a Role for HLA‐G in the Induction of Regulatory T cells during the Maintenance of a Healthy Pregnancy?.” Am J Repro </a:t>
            </a:r>
            <a:r>
              <a:rPr lang="en-US" sz="2000" b="0" i="0" u="none" strike="noStrike" baseline="0" dirty="0" err="1">
                <a:solidFill>
                  <a:srgbClr val="FFFFAB"/>
                </a:solidFill>
                <a:latin typeface="Calibri" panose="020F0502020204030204" pitchFamily="34" charset="0"/>
              </a:rPr>
              <a:t>Immuno</a:t>
            </a:r>
            <a:r>
              <a:rPr lang="en-US" sz="2000" b="0" i="0" u="none" strike="noStrike" baseline="0" dirty="0">
                <a:solidFill>
                  <a:srgbClr val="FFFFAB"/>
                </a:solidFill>
                <a:latin typeface="Calibri" panose="020F0502020204030204" pitchFamily="34" charset="0"/>
              </a:rPr>
              <a:t> (2020)</a:t>
            </a:r>
          </a:p>
          <a:p>
            <a:pPr algn="l"/>
            <a:r>
              <a:rPr lang="en-US" sz="2000" dirty="0" err="1">
                <a:solidFill>
                  <a:srgbClr val="FFFFAB"/>
                </a:solidFill>
              </a:rPr>
              <a:t>Jørgensen</a:t>
            </a:r>
            <a:r>
              <a:rPr lang="en-US" sz="2000" dirty="0">
                <a:solidFill>
                  <a:srgbClr val="FFFFAB"/>
                </a:solidFill>
              </a:rPr>
              <a:t>, Nanna,. "The tolerogenic function of regulatory T cells in pregnancy and cancer." Frontiers in immunology 10 (2019): 911.</a:t>
            </a:r>
          </a:p>
        </p:txBody>
      </p:sp>
    </p:spTree>
    <p:extLst>
      <p:ext uri="{BB962C8B-B14F-4D97-AF65-F5344CB8AC3E}">
        <p14:creationId xmlns:p14="http://schemas.microsoft.com/office/powerpoint/2010/main" val="710219581"/>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89719" y="120257"/>
            <a:ext cx="8534400" cy="664797"/>
          </a:xfrm>
          <a:ln w="19050">
            <a:solidFill>
              <a:srgbClr val="FFFFAB"/>
            </a:solidFill>
          </a:ln>
        </p:spPr>
        <p:txBody>
          <a:bodyPr/>
          <a:lstStyle/>
          <a:p>
            <a:r>
              <a:rPr lang="en-US" dirty="0"/>
              <a:t>Cancer/Trophoblast - TGF-</a:t>
            </a:r>
            <a:r>
              <a:rPr lang="el-GR" dirty="0"/>
              <a:t>β</a:t>
            </a:r>
            <a:endParaRPr lang="en-US" dirty="0"/>
          </a:p>
        </p:txBody>
      </p:sp>
      <p:sp>
        <p:nvSpPr>
          <p:cNvPr id="5" name="Content Placeholder 4"/>
          <p:cNvSpPr>
            <a:spLocks noGrp="1"/>
          </p:cNvSpPr>
          <p:nvPr>
            <p:ph sz="half" idx="2"/>
          </p:nvPr>
        </p:nvSpPr>
        <p:spPr>
          <a:xfrm>
            <a:off x="289719" y="1025128"/>
            <a:ext cx="8534400" cy="4376583"/>
          </a:xfrm>
          <a:ln w="19050">
            <a:solidFill>
              <a:srgbClr val="FFFFAB"/>
            </a:solidFill>
          </a:ln>
        </p:spPr>
        <p:txBody>
          <a:bodyPr/>
          <a:lstStyle/>
          <a:p>
            <a:r>
              <a:rPr lang="en-US" sz="3600" dirty="0"/>
              <a:t>“Increase of</a:t>
            </a:r>
            <a:r>
              <a:rPr lang="en-US" sz="3600" b="1" dirty="0"/>
              <a:t> TGF-β </a:t>
            </a:r>
            <a:r>
              <a:rPr lang="en-US" sz="3600" dirty="0"/>
              <a:t>also strengthens the </a:t>
            </a:r>
            <a:r>
              <a:rPr lang="en-US" sz="3600" b="1" dirty="0"/>
              <a:t>local immune tolerance</a:t>
            </a:r>
            <a:r>
              <a:rPr lang="en-US" sz="3600" dirty="0"/>
              <a:t>, this being true for cancer and trophoblast….Another aspect of malignancy is </a:t>
            </a:r>
            <a:r>
              <a:rPr lang="en-US" sz="3600" dirty="0" err="1"/>
              <a:t>prometastatic</a:t>
            </a:r>
            <a:r>
              <a:rPr lang="en-US" sz="3600" dirty="0"/>
              <a:t> action of </a:t>
            </a:r>
            <a:r>
              <a:rPr lang="en-US" sz="4400" b="1" dirty="0">
                <a:solidFill>
                  <a:srgbClr val="FFFFAB"/>
                </a:solidFill>
              </a:rPr>
              <a:t>TGF-β</a:t>
            </a:r>
            <a:r>
              <a:rPr lang="en-US" sz="3600" dirty="0"/>
              <a:t> through its active promotion of EMT…a condition conducive to cell migration, just as in the case of the invasive </a:t>
            </a:r>
            <a:r>
              <a:rPr lang="en-US" sz="3600" dirty="0" err="1"/>
              <a:t>extravillous</a:t>
            </a:r>
            <a:r>
              <a:rPr lang="en-US" sz="3600" dirty="0"/>
              <a:t> cytotrophoblast</a:t>
            </a:r>
            <a:r>
              <a:rPr lang="en-US" sz="4000" dirty="0"/>
              <a:t>.”</a:t>
            </a:r>
            <a:r>
              <a:rPr lang="en-US" sz="4800" dirty="0"/>
              <a:t>.</a:t>
            </a:r>
            <a:r>
              <a:rPr lang="en-US" sz="3200" dirty="0"/>
              <a:t>(</a:t>
            </a:r>
            <a:r>
              <a:rPr lang="en-US" sz="2400" dirty="0" err="1"/>
              <a:t>Piechowski</a:t>
            </a:r>
            <a:r>
              <a:rPr lang="en-US" sz="2400" dirty="0"/>
              <a:t>, 2019)</a:t>
            </a:r>
            <a:endParaRPr lang="en-US" sz="1800" dirty="0"/>
          </a:p>
        </p:txBody>
      </p:sp>
      <p:sp>
        <p:nvSpPr>
          <p:cNvPr id="6" name="TextBox 5">
            <a:extLst>
              <a:ext uri="{FF2B5EF4-FFF2-40B4-BE49-F238E27FC236}">
                <a16:creationId xmlns:a16="http://schemas.microsoft.com/office/drawing/2014/main" id="{36607928-F784-4D3E-8B57-4578ABDAA65C}"/>
              </a:ext>
            </a:extLst>
          </p:cNvPr>
          <p:cNvSpPr txBox="1"/>
          <p:nvPr/>
        </p:nvSpPr>
        <p:spPr>
          <a:xfrm>
            <a:off x="5715000" y="6488668"/>
            <a:ext cx="3505200" cy="369332"/>
          </a:xfrm>
          <a:prstGeom prst="rect">
            <a:avLst/>
          </a:prstGeom>
          <a:noFill/>
        </p:spPr>
        <p:txBody>
          <a:bodyPr wrap="square">
            <a:spAutoFit/>
          </a:bodyPr>
          <a:lstStyle/>
          <a:p>
            <a:r>
              <a:rPr lang="en-US" dirty="0"/>
              <a:t>Copyright 2021 © Jeffrey Dach MD </a:t>
            </a:r>
          </a:p>
        </p:txBody>
      </p:sp>
      <p:sp>
        <p:nvSpPr>
          <p:cNvPr id="7" name="TextBox 6">
            <a:extLst>
              <a:ext uri="{FF2B5EF4-FFF2-40B4-BE49-F238E27FC236}">
                <a16:creationId xmlns:a16="http://schemas.microsoft.com/office/drawing/2014/main" id="{0273534D-01E3-4147-98C7-0503E5119209}"/>
              </a:ext>
            </a:extLst>
          </p:cNvPr>
          <p:cNvSpPr txBox="1"/>
          <p:nvPr/>
        </p:nvSpPr>
        <p:spPr>
          <a:xfrm>
            <a:off x="267948" y="5580221"/>
            <a:ext cx="8701881" cy="646331"/>
          </a:xfrm>
          <a:prstGeom prst="rect">
            <a:avLst/>
          </a:prstGeom>
          <a:noFill/>
          <a:ln w="12700">
            <a:solidFill>
              <a:srgbClr val="FFFFAB"/>
            </a:solidFill>
          </a:ln>
        </p:spPr>
        <p:txBody>
          <a:bodyPr wrap="square">
            <a:spAutoFit/>
          </a:bodyPr>
          <a:lstStyle/>
          <a:p>
            <a:pPr algn="l"/>
            <a:r>
              <a:rPr lang="en-US" sz="1800" b="0" i="0" u="none" strike="noStrike" baseline="0" dirty="0" err="1">
                <a:solidFill>
                  <a:srgbClr val="FFFFAB"/>
                </a:solidFill>
                <a:latin typeface="Calibri" panose="020F0502020204030204" pitchFamily="34" charset="0"/>
              </a:rPr>
              <a:t>Piechowski</a:t>
            </a:r>
            <a:r>
              <a:rPr lang="en-US" sz="1800" b="0" i="0" u="none" strike="noStrike" baseline="0" dirty="0">
                <a:solidFill>
                  <a:srgbClr val="FFFFAB"/>
                </a:solidFill>
                <a:latin typeface="Calibri" panose="020F0502020204030204" pitchFamily="34" charset="0"/>
              </a:rPr>
              <a:t>, Jean. "Plausibility of trophoblastic-like regulation of cancer tissue." Cancer management and research 11 (2019): 5033.</a:t>
            </a:r>
          </a:p>
        </p:txBody>
      </p:sp>
    </p:spTree>
    <p:extLst>
      <p:ext uri="{BB962C8B-B14F-4D97-AF65-F5344CB8AC3E}">
        <p14:creationId xmlns:p14="http://schemas.microsoft.com/office/powerpoint/2010/main" val="3482593496"/>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89719" y="120257"/>
            <a:ext cx="8534400" cy="553998"/>
          </a:xfrm>
          <a:ln w="19050">
            <a:solidFill>
              <a:srgbClr val="FFFFAB"/>
            </a:solidFill>
          </a:ln>
        </p:spPr>
        <p:txBody>
          <a:bodyPr/>
          <a:lstStyle/>
          <a:p>
            <a:r>
              <a:rPr lang="en-US" sz="4000" dirty="0"/>
              <a:t>First, Third Trimesters - Inflammatory</a:t>
            </a:r>
            <a:endParaRPr lang="en-US" sz="5400" dirty="0"/>
          </a:p>
        </p:txBody>
      </p:sp>
      <p:sp>
        <p:nvSpPr>
          <p:cNvPr id="5" name="Content Placeholder 4"/>
          <p:cNvSpPr>
            <a:spLocks noGrp="1"/>
          </p:cNvSpPr>
          <p:nvPr>
            <p:ph sz="half" idx="2"/>
          </p:nvPr>
        </p:nvSpPr>
        <p:spPr>
          <a:xfrm>
            <a:off x="244078" y="914400"/>
            <a:ext cx="8534400" cy="3213187"/>
          </a:xfrm>
          <a:ln w="19050">
            <a:solidFill>
              <a:srgbClr val="FFFFAB"/>
            </a:solidFill>
          </a:ln>
        </p:spPr>
        <p:txBody>
          <a:bodyPr/>
          <a:lstStyle/>
          <a:p>
            <a:r>
              <a:rPr lang="en-US" sz="3600" dirty="0"/>
              <a:t>First trimester of pregnancy is a Pro-Inflammatory phase, responsible for “Morning Sickness”.</a:t>
            </a:r>
          </a:p>
          <a:p>
            <a:r>
              <a:rPr lang="en-US" sz="3600" dirty="0"/>
              <a:t>2</a:t>
            </a:r>
            <a:r>
              <a:rPr lang="en-US" sz="3600" baseline="30000" dirty="0"/>
              <a:t>nd</a:t>
            </a:r>
            <a:r>
              <a:rPr lang="en-US" sz="3600" dirty="0"/>
              <a:t> Trimester Anti-Inflammatory.</a:t>
            </a:r>
          </a:p>
          <a:p>
            <a:r>
              <a:rPr lang="en-US" sz="3600" dirty="0"/>
              <a:t>3</a:t>
            </a:r>
            <a:r>
              <a:rPr lang="en-US" sz="3600" baseline="30000" dirty="0"/>
              <a:t>rd</a:t>
            </a:r>
            <a:r>
              <a:rPr lang="en-US" sz="3600" dirty="0"/>
              <a:t> Trimester Pro-Inflammatory, Contraction of Uterus, Rejection of Placenta.</a:t>
            </a:r>
          </a:p>
        </p:txBody>
      </p:sp>
      <p:sp>
        <p:nvSpPr>
          <p:cNvPr id="6" name="TextBox 5">
            <a:extLst>
              <a:ext uri="{FF2B5EF4-FFF2-40B4-BE49-F238E27FC236}">
                <a16:creationId xmlns:a16="http://schemas.microsoft.com/office/drawing/2014/main" id="{36607928-F784-4D3E-8B57-4578ABDAA65C}"/>
              </a:ext>
            </a:extLst>
          </p:cNvPr>
          <p:cNvSpPr txBox="1"/>
          <p:nvPr/>
        </p:nvSpPr>
        <p:spPr>
          <a:xfrm>
            <a:off x="5715000" y="6488668"/>
            <a:ext cx="3505200" cy="369332"/>
          </a:xfrm>
          <a:prstGeom prst="rect">
            <a:avLst/>
          </a:prstGeom>
          <a:noFill/>
        </p:spPr>
        <p:txBody>
          <a:bodyPr wrap="square">
            <a:spAutoFit/>
          </a:bodyPr>
          <a:lstStyle/>
          <a:p>
            <a:r>
              <a:rPr lang="en-US" dirty="0"/>
              <a:t>Copyright 2021 © Jeffrey Dach MD </a:t>
            </a:r>
          </a:p>
        </p:txBody>
      </p:sp>
      <p:sp>
        <p:nvSpPr>
          <p:cNvPr id="7" name="TextBox 6">
            <a:extLst>
              <a:ext uri="{FF2B5EF4-FFF2-40B4-BE49-F238E27FC236}">
                <a16:creationId xmlns:a16="http://schemas.microsoft.com/office/drawing/2014/main" id="{0273534D-01E3-4147-98C7-0503E5119209}"/>
              </a:ext>
            </a:extLst>
          </p:cNvPr>
          <p:cNvSpPr txBox="1"/>
          <p:nvPr/>
        </p:nvSpPr>
        <p:spPr>
          <a:xfrm>
            <a:off x="263593" y="4367732"/>
            <a:ext cx="8701881" cy="1200329"/>
          </a:xfrm>
          <a:prstGeom prst="rect">
            <a:avLst/>
          </a:prstGeom>
          <a:noFill/>
          <a:ln w="12700">
            <a:solidFill>
              <a:srgbClr val="FFFFAB"/>
            </a:solidFill>
          </a:ln>
        </p:spPr>
        <p:txBody>
          <a:bodyPr wrap="square">
            <a:spAutoFit/>
          </a:bodyPr>
          <a:lstStyle/>
          <a:p>
            <a:pPr algn="l"/>
            <a:r>
              <a:rPr lang="en-US" sz="2400" b="0" i="0" u="none" strike="noStrike" baseline="0" dirty="0" err="1">
                <a:solidFill>
                  <a:srgbClr val="FFFFAB"/>
                </a:solidFill>
                <a:latin typeface="Calibri" panose="020F0502020204030204" pitchFamily="34" charset="0"/>
              </a:rPr>
              <a:t>Mor</a:t>
            </a:r>
            <a:r>
              <a:rPr lang="en-US" sz="2400" b="0" i="0" u="none" strike="noStrike" baseline="0" dirty="0">
                <a:solidFill>
                  <a:srgbClr val="FFFFAB"/>
                </a:solidFill>
                <a:latin typeface="Calibri" panose="020F0502020204030204" pitchFamily="34" charset="0"/>
              </a:rPr>
              <a:t>, Gil, et al. "Inflammation and pregnancy: the role of the immune system at the implantation site." Annals of the New York Academy of Sciences 1221.1 (2011): 80.</a:t>
            </a:r>
            <a:endParaRPr lang="en-US" sz="2400" dirty="0">
              <a:solidFill>
                <a:srgbClr val="FFFFAB"/>
              </a:solidFill>
            </a:endParaRPr>
          </a:p>
        </p:txBody>
      </p:sp>
    </p:spTree>
    <p:extLst>
      <p:ext uri="{BB962C8B-B14F-4D97-AF65-F5344CB8AC3E}">
        <p14:creationId xmlns:p14="http://schemas.microsoft.com/office/powerpoint/2010/main" val="3580220659"/>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89719" y="120257"/>
            <a:ext cx="8534400" cy="553998"/>
          </a:xfrm>
          <a:ln w="19050">
            <a:solidFill>
              <a:srgbClr val="FFFFAB"/>
            </a:solidFill>
          </a:ln>
        </p:spPr>
        <p:txBody>
          <a:bodyPr/>
          <a:lstStyle/>
          <a:p>
            <a:r>
              <a:rPr lang="en-US" sz="4000" dirty="0"/>
              <a:t>First Trimester Inflammatory State REF</a:t>
            </a:r>
            <a:endParaRPr lang="en-US" sz="5400" dirty="0"/>
          </a:p>
        </p:txBody>
      </p:sp>
      <p:sp>
        <p:nvSpPr>
          <p:cNvPr id="6" name="TextBox 5">
            <a:extLst>
              <a:ext uri="{FF2B5EF4-FFF2-40B4-BE49-F238E27FC236}">
                <a16:creationId xmlns:a16="http://schemas.microsoft.com/office/drawing/2014/main" id="{36607928-F784-4D3E-8B57-4578ABDAA65C}"/>
              </a:ext>
            </a:extLst>
          </p:cNvPr>
          <p:cNvSpPr txBox="1"/>
          <p:nvPr/>
        </p:nvSpPr>
        <p:spPr>
          <a:xfrm>
            <a:off x="5486400" y="6180892"/>
            <a:ext cx="3505200" cy="369332"/>
          </a:xfrm>
          <a:prstGeom prst="rect">
            <a:avLst/>
          </a:prstGeom>
          <a:noFill/>
        </p:spPr>
        <p:txBody>
          <a:bodyPr wrap="square">
            <a:spAutoFit/>
          </a:bodyPr>
          <a:lstStyle/>
          <a:p>
            <a:r>
              <a:rPr lang="en-US" dirty="0"/>
              <a:t>Copyright 2021 © Jeffrey Dach MD </a:t>
            </a:r>
          </a:p>
        </p:txBody>
      </p:sp>
      <p:sp>
        <p:nvSpPr>
          <p:cNvPr id="7" name="TextBox 6">
            <a:extLst>
              <a:ext uri="{FF2B5EF4-FFF2-40B4-BE49-F238E27FC236}">
                <a16:creationId xmlns:a16="http://schemas.microsoft.com/office/drawing/2014/main" id="{0273534D-01E3-4147-98C7-0503E5119209}"/>
              </a:ext>
            </a:extLst>
          </p:cNvPr>
          <p:cNvSpPr txBox="1"/>
          <p:nvPr/>
        </p:nvSpPr>
        <p:spPr>
          <a:xfrm>
            <a:off x="304800" y="765306"/>
            <a:ext cx="8534400" cy="5324535"/>
          </a:xfrm>
          <a:prstGeom prst="rect">
            <a:avLst/>
          </a:prstGeom>
          <a:noFill/>
          <a:ln w="12700">
            <a:solidFill>
              <a:srgbClr val="FFFFAB"/>
            </a:solidFill>
          </a:ln>
        </p:spPr>
        <p:txBody>
          <a:bodyPr wrap="square">
            <a:spAutoFit/>
          </a:bodyPr>
          <a:lstStyle/>
          <a:p>
            <a:pPr algn="l"/>
            <a:r>
              <a:rPr lang="en-US" sz="2000" b="0" i="0" u="none" strike="noStrike" baseline="0" dirty="0">
                <a:solidFill>
                  <a:srgbClr val="FFFFAB"/>
                </a:solidFill>
                <a:latin typeface="Calibri" panose="020F0502020204030204" pitchFamily="34" charset="0"/>
              </a:rPr>
              <a:t>Chavan, Arun Rajendra, "The inflammation paradox in the evolution of mammalian pregnancy: turning a foe into a friend." Cur Op in Gen &amp; Dev (2017) Koga, Kaori, and Gil Mor. "Toll‐like receptors and pregnancy: trophoblast as modulators of the immune response." J Ob Gyn Res 35.2 (2009): 191-202.</a:t>
            </a:r>
          </a:p>
          <a:p>
            <a:pPr algn="l"/>
            <a:r>
              <a:rPr lang="en-US" sz="2000" b="0" i="0" u="none" strike="noStrike" baseline="0" dirty="0">
                <a:solidFill>
                  <a:srgbClr val="FFFFAB"/>
                </a:solidFill>
                <a:latin typeface="Calibri" panose="020F0502020204030204" pitchFamily="34" charset="0"/>
              </a:rPr>
              <a:t>Sargent, I. L., et al. "Trophoblast deportation and the maternal inflammatory response in pre-eclampsia." J of reproductive immunology 59.2 (2003): </a:t>
            </a:r>
          </a:p>
          <a:p>
            <a:pPr algn="l"/>
            <a:r>
              <a:rPr lang="en-US" sz="2000" b="0" i="0" u="none" strike="noStrike" baseline="0" dirty="0">
                <a:solidFill>
                  <a:srgbClr val="FFFFAB"/>
                </a:solidFill>
                <a:latin typeface="Calibri" panose="020F0502020204030204" pitchFamily="34" charset="0"/>
              </a:rPr>
              <a:t>Lee, Seung Mi, et al. "Systemic inflammatory stimulation by microparticles derived from hypoxic trophoblast as a model for inflammatory response in preeclampsia." American journal of obstetrics and gynecology 207.4 (2012):</a:t>
            </a:r>
          </a:p>
          <a:p>
            <a:pPr algn="l"/>
            <a:r>
              <a:rPr lang="en-US" sz="2000" b="0" i="0" u="none" strike="noStrike" baseline="0" dirty="0">
                <a:solidFill>
                  <a:srgbClr val="FFFFAB"/>
                </a:solidFill>
                <a:latin typeface="Calibri" panose="020F0502020204030204" pitchFamily="34" charset="0"/>
              </a:rPr>
              <a:t>Fest, Stefan, et al. "Trophoblast–macrophage interactions: a regulatory network for the protection of pregnancy." Am j of repro immunology 57.1 (2007): 55-66.</a:t>
            </a:r>
          </a:p>
          <a:p>
            <a:pPr algn="l"/>
            <a:r>
              <a:rPr lang="en-US" sz="2000" b="0" i="0" u="none" strike="noStrike" baseline="0" dirty="0" err="1">
                <a:solidFill>
                  <a:srgbClr val="FFFFAB"/>
                </a:solidFill>
                <a:latin typeface="Calibri" panose="020F0502020204030204" pitchFamily="34" charset="0"/>
              </a:rPr>
              <a:t>Pijnenborg</a:t>
            </a:r>
            <a:r>
              <a:rPr lang="en-US" sz="2000" b="0" i="0" u="none" strike="noStrike" baseline="0" dirty="0">
                <a:solidFill>
                  <a:srgbClr val="FFFFAB"/>
                </a:solidFill>
                <a:latin typeface="Calibri" panose="020F0502020204030204" pitchFamily="34" charset="0"/>
              </a:rPr>
              <a:t>, Robert. "Implantation and immunology: maternal inflammatory and immune cellular responses to implantation and trophoblast invasion." Reproductive biomedicine online 4 (2002): 14-17.</a:t>
            </a:r>
          </a:p>
          <a:p>
            <a:pPr algn="l"/>
            <a:r>
              <a:rPr lang="en-US" sz="2000" b="0" i="0" u="none" strike="noStrike" baseline="0" dirty="0">
                <a:solidFill>
                  <a:srgbClr val="FFFFAB"/>
                </a:solidFill>
                <a:latin typeface="Calibri" panose="020F0502020204030204" pitchFamily="34" charset="0"/>
              </a:rPr>
              <a:t>Hamelin-Morrissette, </a:t>
            </a:r>
            <a:r>
              <a:rPr lang="en-US" sz="2000" b="0" i="0" u="none" strike="noStrike" baseline="0" dirty="0" err="1">
                <a:solidFill>
                  <a:srgbClr val="FFFFAB"/>
                </a:solidFill>
                <a:latin typeface="Calibri" panose="020F0502020204030204" pitchFamily="34" charset="0"/>
              </a:rPr>
              <a:t>Jovane</a:t>
            </a:r>
            <a:r>
              <a:rPr lang="en-US" sz="2000" b="0" i="0" u="none" strike="noStrike" baseline="0" dirty="0">
                <a:solidFill>
                  <a:srgbClr val="FFFFAB"/>
                </a:solidFill>
                <a:latin typeface="Calibri" panose="020F0502020204030204" pitchFamily="34" charset="0"/>
              </a:rPr>
              <a:t>, et al. "Leukemia inhibitory factor regulates the activation of inflammatory signals in macrophages and trophoblast cells." Molecular immunology 120 (2020): 32-42.</a:t>
            </a:r>
            <a:endParaRPr lang="en-US" sz="2000" dirty="0">
              <a:solidFill>
                <a:srgbClr val="FFFFAB"/>
              </a:solidFill>
            </a:endParaRPr>
          </a:p>
        </p:txBody>
      </p:sp>
    </p:spTree>
    <p:extLst>
      <p:ext uri="{BB962C8B-B14F-4D97-AF65-F5344CB8AC3E}">
        <p14:creationId xmlns:p14="http://schemas.microsoft.com/office/powerpoint/2010/main" val="3367329082"/>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89719" y="120257"/>
            <a:ext cx="8534400" cy="1107996"/>
          </a:xfrm>
          <a:ln w="19050">
            <a:solidFill>
              <a:srgbClr val="FFFFAB"/>
            </a:solidFill>
          </a:ln>
        </p:spPr>
        <p:txBody>
          <a:bodyPr/>
          <a:lstStyle/>
          <a:p>
            <a:r>
              <a:rPr lang="en-US" sz="4000" dirty="0"/>
              <a:t>Early Pathologists Thought Cancer is a Trophoblastic Disease</a:t>
            </a:r>
            <a:endParaRPr lang="en-US" sz="5400" dirty="0"/>
          </a:p>
        </p:txBody>
      </p:sp>
      <p:sp>
        <p:nvSpPr>
          <p:cNvPr id="5" name="Content Placeholder 4"/>
          <p:cNvSpPr>
            <a:spLocks noGrp="1"/>
          </p:cNvSpPr>
          <p:nvPr>
            <p:ph sz="half" idx="2"/>
          </p:nvPr>
        </p:nvSpPr>
        <p:spPr>
          <a:xfrm>
            <a:off x="289719" y="1371600"/>
            <a:ext cx="8534400" cy="2382191"/>
          </a:xfrm>
          <a:ln w="19050">
            <a:solidFill>
              <a:srgbClr val="FFFFAB"/>
            </a:solidFill>
          </a:ln>
        </p:spPr>
        <p:txBody>
          <a:bodyPr/>
          <a:lstStyle/>
          <a:p>
            <a:r>
              <a:rPr lang="en-US" sz="3600" dirty="0"/>
              <a:t>William Beard (1858–1924)</a:t>
            </a:r>
          </a:p>
          <a:p>
            <a:r>
              <a:rPr lang="en-US" sz="3600" dirty="0"/>
              <a:t>William Donald Kelley, DDS (1926–2005)</a:t>
            </a:r>
          </a:p>
          <a:p>
            <a:r>
              <a:rPr lang="en-US" sz="3600" dirty="0"/>
              <a:t>Nicholas Gonzalez, MD (1947, 2015) </a:t>
            </a:r>
            <a:r>
              <a:rPr lang="en-US" dirty="0"/>
              <a:t>(68yrs) </a:t>
            </a:r>
            <a:r>
              <a:rPr lang="en-US" sz="2400" dirty="0"/>
              <a:t>Denver, </a:t>
            </a:r>
            <a:r>
              <a:rPr lang="en-US" sz="2400" dirty="0" err="1"/>
              <a:t>Boulderfest</a:t>
            </a:r>
            <a:r>
              <a:rPr lang="en-US" sz="2400" dirty="0"/>
              <a:t> conference July 17-20 2008, Robert </a:t>
            </a:r>
            <a:r>
              <a:rPr lang="en-US" sz="2400" dirty="0" err="1"/>
              <a:t>Crayhon</a:t>
            </a:r>
            <a:r>
              <a:rPr lang="en-US" sz="2400" dirty="0"/>
              <a:t>: 1961-2010  age  49. colon cancer</a:t>
            </a:r>
            <a:endParaRPr lang="en-US" sz="3600" dirty="0"/>
          </a:p>
        </p:txBody>
      </p:sp>
      <p:sp>
        <p:nvSpPr>
          <p:cNvPr id="6" name="TextBox 5">
            <a:extLst>
              <a:ext uri="{FF2B5EF4-FFF2-40B4-BE49-F238E27FC236}">
                <a16:creationId xmlns:a16="http://schemas.microsoft.com/office/drawing/2014/main" id="{36607928-F784-4D3E-8B57-4578ABDAA65C}"/>
              </a:ext>
            </a:extLst>
          </p:cNvPr>
          <p:cNvSpPr txBox="1"/>
          <p:nvPr/>
        </p:nvSpPr>
        <p:spPr>
          <a:xfrm>
            <a:off x="5715000" y="6488668"/>
            <a:ext cx="3505200" cy="369332"/>
          </a:xfrm>
          <a:prstGeom prst="rect">
            <a:avLst/>
          </a:prstGeom>
          <a:noFill/>
        </p:spPr>
        <p:txBody>
          <a:bodyPr wrap="square">
            <a:spAutoFit/>
          </a:bodyPr>
          <a:lstStyle/>
          <a:p>
            <a:r>
              <a:rPr lang="en-US" dirty="0"/>
              <a:t>Copyright 2021 © Jeffrey Dach MD </a:t>
            </a:r>
          </a:p>
        </p:txBody>
      </p:sp>
      <p:sp>
        <p:nvSpPr>
          <p:cNvPr id="7" name="TextBox 6">
            <a:extLst>
              <a:ext uri="{FF2B5EF4-FFF2-40B4-BE49-F238E27FC236}">
                <a16:creationId xmlns:a16="http://schemas.microsoft.com/office/drawing/2014/main" id="{0273534D-01E3-4147-98C7-0503E5119209}"/>
              </a:ext>
            </a:extLst>
          </p:cNvPr>
          <p:cNvSpPr txBox="1"/>
          <p:nvPr/>
        </p:nvSpPr>
        <p:spPr>
          <a:xfrm>
            <a:off x="289719" y="3897138"/>
            <a:ext cx="8701881" cy="1938992"/>
          </a:xfrm>
          <a:prstGeom prst="rect">
            <a:avLst/>
          </a:prstGeom>
          <a:noFill/>
          <a:ln w="12700">
            <a:solidFill>
              <a:srgbClr val="FFFFAB"/>
            </a:solidFill>
          </a:ln>
        </p:spPr>
        <p:txBody>
          <a:bodyPr wrap="square">
            <a:spAutoFit/>
          </a:bodyPr>
          <a:lstStyle/>
          <a:p>
            <a:pPr algn="l"/>
            <a:r>
              <a:rPr lang="en-US" sz="2400" b="0" i="0" u="none" strike="noStrike" baseline="0" dirty="0">
                <a:solidFill>
                  <a:srgbClr val="FFFFAB"/>
                </a:solidFill>
                <a:latin typeface="Calibri" panose="020F0502020204030204" pitchFamily="34" charset="0"/>
              </a:rPr>
              <a:t>5) Gonzales NJ, Isaacs LL. The Trophoblast and the Origins of Cancer: One Solution to the Medical Enigma of Our Time. New York, NY: New Spring Press; 2009.</a:t>
            </a:r>
          </a:p>
          <a:p>
            <a:pPr algn="l"/>
            <a:r>
              <a:rPr lang="en-US" sz="2400" b="0" i="0" u="none" strike="noStrike" baseline="0" dirty="0">
                <a:solidFill>
                  <a:srgbClr val="FFFFAB"/>
                </a:solidFill>
                <a:latin typeface="Calibri" panose="020F0502020204030204" pitchFamily="34" charset="0"/>
              </a:rPr>
              <a:t>6) Ross, Colin A. “The trophoblast model of cancer.” Nutrition and cancer 67.1 (2015): 61-67.</a:t>
            </a:r>
          </a:p>
        </p:txBody>
      </p:sp>
    </p:spTree>
    <p:extLst>
      <p:ext uri="{BB962C8B-B14F-4D97-AF65-F5344CB8AC3E}">
        <p14:creationId xmlns:p14="http://schemas.microsoft.com/office/powerpoint/2010/main" val="3181444819"/>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89719" y="120257"/>
            <a:ext cx="8534400" cy="553998"/>
          </a:xfrm>
          <a:ln w="19050">
            <a:solidFill>
              <a:srgbClr val="FFFFAB"/>
            </a:solidFill>
          </a:ln>
        </p:spPr>
        <p:txBody>
          <a:bodyPr/>
          <a:lstStyle/>
          <a:p>
            <a:r>
              <a:rPr lang="en-US" sz="4000" dirty="0"/>
              <a:t>Enzyme Treatment of Cancer</a:t>
            </a:r>
            <a:endParaRPr lang="en-US" sz="5400" dirty="0"/>
          </a:p>
        </p:txBody>
      </p:sp>
      <p:sp>
        <p:nvSpPr>
          <p:cNvPr id="5" name="Content Placeholder 4"/>
          <p:cNvSpPr>
            <a:spLocks noGrp="1"/>
          </p:cNvSpPr>
          <p:nvPr>
            <p:ph sz="half" idx="2"/>
          </p:nvPr>
        </p:nvSpPr>
        <p:spPr>
          <a:xfrm>
            <a:off x="413940" y="838200"/>
            <a:ext cx="8534400" cy="3397853"/>
          </a:xfrm>
          <a:ln w="19050">
            <a:solidFill>
              <a:srgbClr val="FFFFAB"/>
            </a:solidFill>
          </a:ln>
        </p:spPr>
        <p:txBody>
          <a:bodyPr/>
          <a:lstStyle/>
          <a:p>
            <a:r>
              <a:rPr lang="it-IT" sz="3200" dirty="0"/>
              <a:t>Day 56, Zymogen Granules Appear in Pancreas, </a:t>
            </a:r>
          </a:p>
          <a:p>
            <a:r>
              <a:rPr lang="it-IT" sz="3200" dirty="0"/>
              <a:t>At which time, Trophoblast Transforms from Aggressive to Benign (could it be the enzymes ?).</a:t>
            </a:r>
          </a:p>
          <a:p>
            <a:r>
              <a:rPr lang="it-IT" sz="3200" dirty="0"/>
              <a:t>1906: William Beard Suggested</a:t>
            </a:r>
            <a:r>
              <a:rPr lang="en-US" sz="3200" dirty="0"/>
              <a:t> Use of Digestive Enzymes (Trypsin) to Treat Cancer.</a:t>
            </a:r>
          </a:p>
          <a:p>
            <a:r>
              <a:rPr lang="en-US" sz="3200" dirty="0"/>
              <a:t>Enzyme Rx Was Never Accepted by Mainstream Medicine.</a:t>
            </a:r>
          </a:p>
        </p:txBody>
      </p:sp>
      <p:sp>
        <p:nvSpPr>
          <p:cNvPr id="6" name="TextBox 5">
            <a:extLst>
              <a:ext uri="{FF2B5EF4-FFF2-40B4-BE49-F238E27FC236}">
                <a16:creationId xmlns:a16="http://schemas.microsoft.com/office/drawing/2014/main" id="{36607928-F784-4D3E-8B57-4578ABDAA65C}"/>
              </a:ext>
            </a:extLst>
          </p:cNvPr>
          <p:cNvSpPr txBox="1"/>
          <p:nvPr/>
        </p:nvSpPr>
        <p:spPr>
          <a:xfrm>
            <a:off x="5715000" y="6488668"/>
            <a:ext cx="3505200" cy="369332"/>
          </a:xfrm>
          <a:prstGeom prst="rect">
            <a:avLst/>
          </a:prstGeom>
          <a:noFill/>
        </p:spPr>
        <p:txBody>
          <a:bodyPr wrap="square">
            <a:spAutoFit/>
          </a:bodyPr>
          <a:lstStyle/>
          <a:p>
            <a:r>
              <a:rPr lang="en-US" dirty="0"/>
              <a:t>Copyright 2021 © Jeffrey Dach MD </a:t>
            </a:r>
          </a:p>
        </p:txBody>
      </p:sp>
      <p:sp>
        <p:nvSpPr>
          <p:cNvPr id="7" name="TextBox 6">
            <a:extLst>
              <a:ext uri="{FF2B5EF4-FFF2-40B4-BE49-F238E27FC236}">
                <a16:creationId xmlns:a16="http://schemas.microsoft.com/office/drawing/2014/main" id="{0273534D-01E3-4147-98C7-0503E5119209}"/>
              </a:ext>
            </a:extLst>
          </p:cNvPr>
          <p:cNvSpPr txBox="1"/>
          <p:nvPr/>
        </p:nvSpPr>
        <p:spPr>
          <a:xfrm>
            <a:off x="413940" y="4389786"/>
            <a:ext cx="8534400" cy="923330"/>
          </a:xfrm>
          <a:prstGeom prst="rect">
            <a:avLst/>
          </a:prstGeom>
          <a:noFill/>
          <a:ln w="12700">
            <a:solidFill>
              <a:srgbClr val="FFFFAB"/>
            </a:solidFill>
          </a:ln>
        </p:spPr>
        <p:txBody>
          <a:bodyPr wrap="square">
            <a:spAutoFit/>
          </a:bodyPr>
          <a:lstStyle/>
          <a:p>
            <a:pPr algn="l"/>
            <a:r>
              <a:rPr lang="en-US" sz="1800" b="0" i="0" u="none" strike="noStrike" baseline="0" dirty="0">
                <a:solidFill>
                  <a:srgbClr val="FFFFAB"/>
                </a:solidFill>
                <a:latin typeface="Calibri" panose="020F0502020204030204" pitchFamily="34" charset="0"/>
              </a:rPr>
              <a:t>9) Beard J. The Enzyme Treatment of Cancer. London: Chatto &amp; </a:t>
            </a:r>
            <a:r>
              <a:rPr lang="en-US" sz="1800" b="0" i="0" u="none" strike="noStrike" baseline="0" dirty="0" err="1">
                <a:solidFill>
                  <a:srgbClr val="FFFFAB"/>
                </a:solidFill>
                <a:latin typeface="Calibri" panose="020F0502020204030204" pitchFamily="34" charset="0"/>
              </a:rPr>
              <a:t>Windus</a:t>
            </a:r>
            <a:r>
              <a:rPr lang="en-US" sz="1800" b="0" i="0" u="none" strike="noStrike" baseline="0" dirty="0">
                <a:solidFill>
                  <a:srgbClr val="FFFFAB"/>
                </a:solidFill>
                <a:latin typeface="Calibri" panose="020F0502020204030204" pitchFamily="34" charset="0"/>
              </a:rPr>
              <a:t>, 1911.</a:t>
            </a:r>
          </a:p>
          <a:p>
            <a:pPr algn="l"/>
            <a:r>
              <a:rPr lang="en-US" sz="1800" b="0" i="0" u="none" strike="noStrike" baseline="0" dirty="0">
                <a:solidFill>
                  <a:srgbClr val="FFFFAB"/>
                </a:solidFill>
                <a:latin typeface="Calibri" panose="020F0502020204030204" pitchFamily="34" charset="0"/>
              </a:rPr>
              <a:t>10) Beard, John. “The Action of Trypsin upon the Living Cells of Jensen’s Mouse-Tumor.” British medical journal 1.2351 (1906): 140.</a:t>
            </a:r>
          </a:p>
        </p:txBody>
      </p:sp>
    </p:spTree>
    <p:extLst>
      <p:ext uri="{BB962C8B-B14F-4D97-AF65-F5344CB8AC3E}">
        <p14:creationId xmlns:p14="http://schemas.microsoft.com/office/powerpoint/2010/main" val="2955451497"/>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89719" y="120257"/>
            <a:ext cx="8534400" cy="553998"/>
          </a:xfrm>
          <a:ln w="19050">
            <a:solidFill>
              <a:srgbClr val="FFFFAB"/>
            </a:solidFill>
          </a:ln>
        </p:spPr>
        <p:txBody>
          <a:bodyPr/>
          <a:lstStyle/>
          <a:p>
            <a:r>
              <a:rPr lang="en-US" sz="4000" dirty="0"/>
              <a:t>References for Preceding Slide</a:t>
            </a:r>
            <a:endParaRPr lang="en-US" sz="5400" dirty="0"/>
          </a:p>
        </p:txBody>
      </p:sp>
      <p:sp>
        <p:nvSpPr>
          <p:cNvPr id="6" name="TextBox 5">
            <a:extLst>
              <a:ext uri="{FF2B5EF4-FFF2-40B4-BE49-F238E27FC236}">
                <a16:creationId xmlns:a16="http://schemas.microsoft.com/office/drawing/2014/main" id="{36607928-F784-4D3E-8B57-4578ABDAA65C}"/>
              </a:ext>
            </a:extLst>
          </p:cNvPr>
          <p:cNvSpPr txBox="1"/>
          <p:nvPr/>
        </p:nvSpPr>
        <p:spPr>
          <a:xfrm>
            <a:off x="5715000" y="6488668"/>
            <a:ext cx="3505200" cy="369332"/>
          </a:xfrm>
          <a:prstGeom prst="rect">
            <a:avLst/>
          </a:prstGeom>
          <a:noFill/>
        </p:spPr>
        <p:txBody>
          <a:bodyPr wrap="square">
            <a:spAutoFit/>
          </a:bodyPr>
          <a:lstStyle/>
          <a:p>
            <a:r>
              <a:rPr lang="en-US" dirty="0"/>
              <a:t>Copyright 2021 © Jeffrey Dach MD </a:t>
            </a:r>
          </a:p>
        </p:txBody>
      </p:sp>
      <p:sp>
        <p:nvSpPr>
          <p:cNvPr id="7" name="TextBox 6">
            <a:extLst>
              <a:ext uri="{FF2B5EF4-FFF2-40B4-BE49-F238E27FC236}">
                <a16:creationId xmlns:a16="http://schemas.microsoft.com/office/drawing/2014/main" id="{0273534D-01E3-4147-98C7-0503E5119209}"/>
              </a:ext>
            </a:extLst>
          </p:cNvPr>
          <p:cNvSpPr txBox="1"/>
          <p:nvPr/>
        </p:nvSpPr>
        <p:spPr>
          <a:xfrm>
            <a:off x="294074" y="765306"/>
            <a:ext cx="8530046" cy="5632311"/>
          </a:xfrm>
          <a:prstGeom prst="rect">
            <a:avLst/>
          </a:prstGeom>
          <a:noFill/>
          <a:ln w="12700">
            <a:solidFill>
              <a:srgbClr val="FFFFAB"/>
            </a:solidFill>
          </a:ln>
        </p:spPr>
        <p:txBody>
          <a:bodyPr wrap="square">
            <a:spAutoFit/>
          </a:bodyPr>
          <a:lstStyle/>
          <a:p>
            <a:pPr algn="l"/>
            <a:r>
              <a:rPr lang="en-US" sz="2000" b="0" i="0" u="none" strike="noStrike" baseline="0" dirty="0">
                <a:solidFill>
                  <a:srgbClr val="FFFFAB"/>
                </a:solidFill>
                <a:latin typeface="Calibri" panose="020F0502020204030204" pitchFamily="34" charset="0"/>
              </a:rPr>
              <a:t>16) Mullen, Catherine A. “Analogies between trophoblastic and malignant cells.” American Journal of Reproductive Immunology 39.1 (1998): 41-49.</a:t>
            </a:r>
          </a:p>
          <a:p>
            <a:pPr algn="l"/>
            <a:r>
              <a:rPr lang="en-US" sz="2000" b="0" i="0" u="none" strike="noStrike" baseline="0" dirty="0">
                <a:solidFill>
                  <a:srgbClr val="FFFFAB"/>
                </a:solidFill>
                <a:latin typeface="Calibri" panose="020F0502020204030204" pitchFamily="34" charset="0"/>
              </a:rPr>
              <a:t>17) Lala, P. K., et al. “Human placental trophoblast as an in vitro model for tumor progression.” Canadian j of </a:t>
            </a:r>
            <a:r>
              <a:rPr lang="en-US" sz="2000" b="0" i="0" u="none" strike="noStrike" baseline="0" dirty="0" err="1">
                <a:solidFill>
                  <a:srgbClr val="FFFFAB"/>
                </a:solidFill>
                <a:latin typeface="Calibri" panose="020F0502020204030204" pitchFamily="34" charset="0"/>
              </a:rPr>
              <a:t>physiol</a:t>
            </a:r>
            <a:r>
              <a:rPr lang="en-US" sz="2000" b="0" i="0" u="none" strike="noStrike" baseline="0" dirty="0">
                <a:solidFill>
                  <a:srgbClr val="FFFFAB"/>
                </a:solidFill>
                <a:latin typeface="Calibri" panose="020F0502020204030204" pitchFamily="34" charset="0"/>
              </a:rPr>
              <a:t> and pharm 80.2 (2002):142-149.</a:t>
            </a:r>
          </a:p>
          <a:p>
            <a:pPr algn="l"/>
            <a:r>
              <a:rPr lang="en-US" sz="2000" b="0" i="0" u="none" strike="noStrike" baseline="0" dirty="0">
                <a:solidFill>
                  <a:srgbClr val="FFFFAB"/>
                </a:solidFill>
                <a:latin typeface="Calibri" panose="020F0502020204030204" pitchFamily="34" charset="0"/>
              </a:rPr>
              <a:t>18) </a:t>
            </a:r>
            <a:r>
              <a:rPr lang="en-US" sz="2000" b="0" i="0" u="none" strike="noStrike" baseline="0" dirty="0" err="1">
                <a:solidFill>
                  <a:srgbClr val="FFFFAB"/>
                </a:solidFill>
                <a:latin typeface="Calibri" panose="020F0502020204030204" pitchFamily="34" charset="0"/>
              </a:rPr>
              <a:t>Koslowski</a:t>
            </a:r>
            <a:r>
              <a:rPr lang="en-US" sz="2000" b="0" i="0" u="none" strike="noStrike" baseline="0" dirty="0">
                <a:solidFill>
                  <a:srgbClr val="FFFFAB"/>
                </a:solidFill>
                <a:latin typeface="Calibri" panose="020F0502020204030204" pitchFamily="34" charset="0"/>
              </a:rPr>
              <a:t>, M. “Placenta-specific gene ectopically activated in many cancers is essentially involved in malignant cell processes.” Can res 67.19 (2007): 95</a:t>
            </a:r>
          </a:p>
          <a:p>
            <a:pPr algn="l"/>
            <a:r>
              <a:rPr lang="en-US" sz="2000" b="0" i="0" u="none" strike="noStrike" baseline="0" dirty="0">
                <a:solidFill>
                  <a:srgbClr val="FFFFAB"/>
                </a:solidFill>
                <a:latin typeface="Calibri" panose="020F0502020204030204" pitchFamily="34" charset="0"/>
              </a:rPr>
              <a:t>syngeneic melanoma B16.” Cancer chemo and pharm 47.1 (2001): S16-S22.</a:t>
            </a:r>
          </a:p>
          <a:p>
            <a:pPr algn="l"/>
            <a:r>
              <a:rPr lang="en-US" sz="2000" b="0" i="0" u="none" strike="noStrike" baseline="0" dirty="0">
                <a:solidFill>
                  <a:srgbClr val="FFFFAB"/>
                </a:solidFill>
                <a:latin typeface="Calibri" panose="020F0502020204030204" pitchFamily="34" charset="0"/>
              </a:rPr>
              <a:t>Vazquez-Martin, A. "Somatic polyploidy is associated with the upregulation of c-MYC interacting genes and EMT-like signature." </a:t>
            </a:r>
            <a:r>
              <a:rPr lang="en-US" sz="2000" b="0" i="0" u="none" strike="noStrike" baseline="0" dirty="0" err="1">
                <a:solidFill>
                  <a:srgbClr val="FFFFAB"/>
                </a:solidFill>
                <a:latin typeface="Calibri" panose="020F0502020204030204" pitchFamily="34" charset="0"/>
              </a:rPr>
              <a:t>Oncotarget</a:t>
            </a:r>
            <a:r>
              <a:rPr lang="en-US" sz="2000" b="0" i="0" u="none" strike="noStrike" baseline="0" dirty="0">
                <a:solidFill>
                  <a:srgbClr val="FFFFAB"/>
                </a:solidFill>
                <a:latin typeface="Calibri" panose="020F0502020204030204" pitchFamily="34" charset="0"/>
              </a:rPr>
              <a:t> 7.46 (2016): 75235.</a:t>
            </a:r>
          </a:p>
          <a:p>
            <a:pPr algn="l"/>
            <a:r>
              <a:rPr lang="en-US" sz="2000" b="0" i="0" u="none" strike="noStrike" baseline="0" dirty="0" err="1">
                <a:solidFill>
                  <a:srgbClr val="FFFFAB"/>
                </a:solidFill>
                <a:latin typeface="Calibri" panose="020F0502020204030204" pitchFamily="34" charset="0"/>
              </a:rPr>
              <a:t>Erenpreisa</a:t>
            </a:r>
            <a:r>
              <a:rPr lang="en-US" sz="2000" b="0" i="0" u="none" strike="noStrike" baseline="0" dirty="0">
                <a:solidFill>
                  <a:srgbClr val="FFFFAB"/>
                </a:solidFill>
                <a:latin typeface="Calibri" panose="020F0502020204030204" pitchFamily="34" charset="0"/>
              </a:rPr>
              <a:t>, </a:t>
            </a:r>
            <a:r>
              <a:rPr lang="en-US" sz="2000" b="0" i="0" u="none" strike="noStrike" baseline="0" dirty="0" err="1">
                <a:solidFill>
                  <a:srgbClr val="FFFFAB"/>
                </a:solidFill>
                <a:latin typeface="Calibri" panose="020F0502020204030204" pitchFamily="34" charset="0"/>
              </a:rPr>
              <a:t>Jekaterina</a:t>
            </a:r>
            <a:r>
              <a:rPr lang="en-US" sz="2000" b="0" i="0" u="none" strike="noStrike" baseline="0" dirty="0">
                <a:solidFill>
                  <a:srgbClr val="FFFFAB"/>
                </a:solidFill>
                <a:latin typeface="Calibri" panose="020F0502020204030204" pitchFamily="34" charset="0"/>
              </a:rPr>
              <a:t>, et al. "The “virgin birth”, polyploidy, and the origin of cancer." </a:t>
            </a:r>
            <a:r>
              <a:rPr lang="en-US" sz="2000" b="0" i="0" u="none" strike="noStrike" baseline="0" dirty="0" err="1">
                <a:solidFill>
                  <a:srgbClr val="FFFFAB"/>
                </a:solidFill>
                <a:latin typeface="Calibri" panose="020F0502020204030204" pitchFamily="34" charset="0"/>
              </a:rPr>
              <a:t>Oncoscience</a:t>
            </a:r>
            <a:r>
              <a:rPr lang="en-US" sz="2000" b="0" i="0" u="none" strike="noStrike" baseline="0" dirty="0">
                <a:solidFill>
                  <a:srgbClr val="FFFFAB"/>
                </a:solidFill>
                <a:latin typeface="Calibri" panose="020F0502020204030204" pitchFamily="34" charset="0"/>
              </a:rPr>
              <a:t> 2.1 (2015): 3.</a:t>
            </a:r>
          </a:p>
          <a:p>
            <a:pPr algn="l"/>
            <a:r>
              <a:rPr lang="en-US" sz="2000" b="0" i="0" u="none" strike="noStrike" baseline="0" dirty="0">
                <a:solidFill>
                  <a:srgbClr val="FFFFAB"/>
                </a:solidFill>
                <a:latin typeface="Calibri" panose="020F0502020204030204" pitchFamily="34" charset="0"/>
              </a:rPr>
              <a:t>Liu, </a:t>
            </a:r>
            <a:r>
              <a:rPr lang="en-US" sz="2000" b="0" i="0" u="none" strike="noStrike" baseline="0" dirty="0" err="1">
                <a:solidFill>
                  <a:srgbClr val="FFFFAB"/>
                </a:solidFill>
                <a:latin typeface="Calibri" panose="020F0502020204030204" pitchFamily="34" charset="0"/>
              </a:rPr>
              <a:t>Jinsong</a:t>
            </a:r>
            <a:r>
              <a:rPr lang="en-US" sz="2000" b="0" i="0" u="none" strike="noStrike" baseline="0" dirty="0">
                <a:solidFill>
                  <a:srgbClr val="FFFFAB"/>
                </a:solidFill>
                <a:latin typeface="Calibri" panose="020F0502020204030204" pitchFamily="34" charset="0"/>
              </a:rPr>
              <a:t>. "The “life code”: A theory that unifies the human life cycle and the origin of human tumors." Sem in cancer biology. Vol. 60. Academic Press, 2020.</a:t>
            </a:r>
          </a:p>
          <a:p>
            <a:pPr algn="l"/>
            <a:r>
              <a:rPr lang="en-US" sz="2000" b="0" i="0" u="none" strike="noStrike" baseline="0" dirty="0">
                <a:solidFill>
                  <a:srgbClr val="FFFFAB"/>
                </a:solidFill>
                <a:latin typeface="Calibri" panose="020F0502020204030204" pitchFamily="34" charset="0"/>
              </a:rPr>
              <a:t>26) </a:t>
            </a:r>
            <a:r>
              <a:rPr lang="en-US" sz="2000" b="0" i="0" u="none" strike="noStrike" baseline="0" dirty="0" err="1">
                <a:solidFill>
                  <a:srgbClr val="FFFFAB"/>
                </a:solidFill>
                <a:latin typeface="Calibri" panose="020F0502020204030204" pitchFamily="34" charset="0"/>
              </a:rPr>
              <a:t>Cutfield</a:t>
            </a:r>
            <a:r>
              <a:rPr lang="en-US" sz="2000" b="0" i="0" u="none" strike="noStrike" baseline="0" dirty="0">
                <a:solidFill>
                  <a:srgbClr val="FFFFAB"/>
                </a:solidFill>
                <a:latin typeface="Calibri" panose="020F0502020204030204" pitchFamily="34" charset="0"/>
              </a:rPr>
              <a:t>, A: “Trypsin Treatment in Malignant Disease” Br Med J 5, 525, 1907.</a:t>
            </a:r>
          </a:p>
          <a:p>
            <a:pPr algn="l"/>
            <a:r>
              <a:rPr lang="en-US" sz="2000" b="0" i="0" u="none" strike="noStrike" baseline="0" dirty="0">
                <a:solidFill>
                  <a:srgbClr val="FFFFAB"/>
                </a:solidFill>
                <a:latin typeface="Calibri" panose="020F0502020204030204" pitchFamily="34" charset="0"/>
              </a:rPr>
              <a:t>27) Wiggin, FH: “Case of Multiple Fibrosarcoma of The Tongue, Use of Trypsin and Amylopsin in the Treatment of Malignant Disease” JAMA 47, 2003-08. 1906.</a:t>
            </a:r>
          </a:p>
          <a:p>
            <a:pPr algn="l"/>
            <a:r>
              <a:rPr lang="en-US" sz="2000" b="0" i="0" u="none" strike="noStrike" baseline="0" dirty="0">
                <a:solidFill>
                  <a:srgbClr val="FFFFAB"/>
                </a:solidFill>
                <a:latin typeface="Calibri" panose="020F0502020204030204" pitchFamily="34" charset="0"/>
              </a:rPr>
              <a:t>31) Wald, Martin, et al. “Mixture of trypsin, chymotrypsin and papain reduces formation of metastases and extends survival time of C 57 Bl 6 mice with </a:t>
            </a:r>
          </a:p>
        </p:txBody>
      </p:sp>
    </p:spTree>
    <p:extLst>
      <p:ext uri="{BB962C8B-B14F-4D97-AF65-F5344CB8AC3E}">
        <p14:creationId xmlns:p14="http://schemas.microsoft.com/office/powerpoint/2010/main" val="3385146784"/>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89719" y="120257"/>
            <a:ext cx="8534400" cy="553998"/>
          </a:xfrm>
          <a:ln w="19050">
            <a:solidFill>
              <a:srgbClr val="FFFFAB"/>
            </a:solidFill>
          </a:ln>
        </p:spPr>
        <p:txBody>
          <a:bodyPr/>
          <a:lstStyle/>
          <a:p>
            <a:r>
              <a:rPr lang="en-US" sz="4000" dirty="0"/>
              <a:t>Both Cancer and </a:t>
            </a:r>
            <a:r>
              <a:rPr lang="en-US" sz="4000" dirty="0" err="1"/>
              <a:t>Troph</a:t>
            </a:r>
            <a:r>
              <a:rPr lang="en-US" sz="4000" dirty="0"/>
              <a:t> Cells Produce HCG</a:t>
            </a:r>
            <a:endParaRPr lang="en-US" sz="5400" dirty="0"/>
          </a:p>
        </p:txBody>
      </p:sp>
      <p:sp>
        <p:nvSpPr>
          <p:cNvPr id="5" name="Content Placeholder 4"/>
          <p:cNvSpPr>
            <a:spLocks noGrp="1"/>
          </p:cNvSpPr>
          <p:nvPr>
            <p:ph sz="half" idx="2"/>
          </p:nvPr>
        </p:nvSpPr>
        <p:spPr>
          <a:xfrm>
            <a:off x="304800" y="914400"/>
            <a:ext cx="8534400" cy="2105192"/>
          </a:xfrm>
          <a:ln w="19050">
            <a:solidFill>
              <a:srgbClr val="FFFFAB"/>
            </a:solidFill>
          </a:ln>
        </p:spPr>
        <p:txBody>
          <a:bodyPr/>
          <a:lstStyle/>
          <a:p>
            <a:r>
              <a:rPr lang="en-US" sz="3600" dirty="0"/>
              <a:t>Both Cancer and Trophoblast Cells produce HCG (Acevedo, 1995)</a:t>
            </a:r>
          </a:p>
          <a:p>
            <a:r>
              <a:rPr lang="en-US" sz="3600" dirty="0"/>
              <a:t>The HCG test is both a pregnancy test and a cancer test.</a:t>
            </a:r>
          </a:p>
        </p:txBody>
      </p:sp>
      <p:sp>
        <p:nvSpPr>
          <p:cNvPr id="6" name="TextBox 5">
            <a:extLst>
              <a:ext uri="{FF2B5EF4-FFF2-40B4-BE49-F238E27FC236}">
                <a16:creationId xmlns:a16="http://schemas.microsoft.com/office/drawing/2014/main" id="{36607928-F784-4D3E-8B57-4578ABDAA65C}"/>
              </a:ext>
            </a:extLst>
          </p:cNvPr>
          <p:cNvSpPr txBox="1"/>
          <p:nvPr/>
        </p:nvSpPr>
        <p:spPr>
          <a:xfrm>
            <a:off x="5715000" y="6488668"/>
            <a:ext cx="3505200" cy="369332"/>
          </a:xfrm>
          <a:prstGeom prst="rect">
            <a:avLst/>
          </a:prstGeom>
          <a:noFill/>
        </p:spPr>
        <p:txBody>
          <a:bodyPr wrap="square">
            <a:spAutoFit/>
          </a:bodyPr>
          <a:lstStyle/>
          <a:p>
            <a:r>
              <a:rPr lang="en-US" dirty="0"/>
              <a:t>Copyright 2021 © Jeffrey Dach MD </a:t>
            </a:r>
          </a:p>
        </p:txBody>
      </p:sp>
      <p:sp>
        <p:nvSpPr>
          <p:cNvPr id="7" name="TextBox 6">
            <a:extLst>
              <a:ext uri="{FF2B5EF4-FFF2-40B4-BE49-F238E27FC236}">
                <a16:creationId xmlns:a16="http://schemas.microsoft.com/office/drawing/2014/main" id="{0273534D-01E3-4147-98C7-0503E5119209}"/>
              </a:ext>
            </a:extLst>
          </p:cNvPr>
          <p:cNvSpPr txBox="1"/>
          <p:nvPr/>
        </p:nvSpPr>
        <p:spPr>
          <a:xfrm>
            <a:off x="312297" y="3078289"/>
            <a:ext cx="8701881" cy="3416320"/>
          </a:xfrm>
          <a:prstGeom prst="rect">
            <a:avLst/>
          </a:prstGeom>
          <a:noFill/>
          <a:ln w="12700">
            <a:solidFill>
              <a:srgbClr val="FFFFAB"/>
            </a:solidFill>
          </a:ln>
        </p:spPr>
        <p:txBody>
          <a:bodyPr wrap="square">
            <a:spAutoFit/>
          </a:bodyPr>
          <a:lstStyle/>
          <a:p>
            <a:pPr algn="l"/>
            <a:r>
              <a:rPr lang="en-US" sz="2400" b="0" i="0" u="none" strike="noStrike" baseline="0" dirty="0">
                <a:solidFill>
                  <a:srgbClr val="FFFFAB"/>
                </a:solidFill>
                <a:latin typeface="Calibri" panose="020F0502020204030204" pitchFamily="34" charset="0"/>
              </a:rPr>
              <a:t>11) Acevedo HF. Human chorionic gonadotropin-beta subunit gene expression in cultured human fetal and cancer cells. Cancer. 1995 Oct 15;76(8):1467.</a:t>
            </a:r>
          </a:p>
          <a:p>
            <a:pPr algn="l"/>
            <a:r>
              <a:rPr lang="en-US" sz="2400" b="0" i="0" u="none" strike="noStrike" baseline="0" dirty="0">
                <a:solidFill>
                  <a:srgbClr val="FFFFAB"/>
                </a:solidFill>
                <a:latin typeface="Calibri" panose="020F0502020204030204" pitchFamily="34" charset="0"/>
              </a:rPr>
              <a:t>13) Acevedo HF. Metastatic phenotype correlates with high expression of membrane-associated beta-HCG in vivo. Cancer. 1996 Dec 1; 78(11):2388</a:t>
            </a:r>
          </a:p>
          <a:p>
            <a:pPr algn="l"/>
            <a:r>
              <a:rPr lang="en-US" sz="2400" b="0" i="0" u="none" strike="noStrike" baseline="0" dirty="0">
                <a:solidFill>
                  <a:srgbClr val="FFFFAB"/>
                </a:solidFill>
                <a:latin typeface="Calibri" panose="020F0502020204030204" pitchFamily="34" charset="0"/>
              </a:rPr>
              <a:t>14) Regelson W. Have we found the “definitive cancer biomarker”? The diagnostic and therapeutic implications of HCG-beta expression as a key to malignancy. Cancer. 1995; 76:1299-301.</a:t>
            </a:r>
          </a:p>
        </p:txBody>
      </p:sp>
    </p:spTree>
    <p:extLst>
      <p:ext uri="{BB962C8B-B14F-4D97-AF65-F5344CB8AC3E}">
        <p14:creationId xmlns:p14="http://schemas.microsoft.com/office/powerpoint/2010/main" val="1105715143"/>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9B96127-98C3-4A73-9CC3-5CA1B9C5AD14}"/>
              </a:ext>
            </a:extLst>
          </p:cNvPr>
          <p:cNvSpPr>
            <a:spLocks noGrp="1"/>
          </p:cNvSpPr>
          <p:nvPr>
            <p:ph type="title"/>
          </p:nvPr>
        </p:nvSpPr>
        <p:spPr>
          <a:xfrm>
            <a:off x="381000" y="230189"/>
            <a:ext cx="8382000" cy="664797"/>
          </a:xfrm>
          <a:ln w="38100">
            <a:solidFill>
              <a:srgbClr val="FFFFAB"/>
            </a:solidFill>
          </a:ln>
        </p:spPr>
        <p:style>
          <a:lnRef idx="0">
            <a:scrgbClr r="0" g="0" b="0"/>
          </a:lnRef>
          <a:fillRef idx="1001">
            <a:schemeClr val="dk2"/>
          </a:fillRef>
          <a:effectRef idx="0">
            <a:scrgbClr r="0" g="0" b="0"/>
          </a:effectRef>
          <a:fontRef idx="major"/>
        </p:style>
        <p:txBody>
          <a:bodyPr/>
          <a:lstStyle/>
          <a:p>
            <a:r>
              <a:rPr lang="en-US" dirty="0"/>
              <a:t>Cancer As a Trophoblastic Disease </a:t>
            </a:r>
          </a:p>
        </p:txBody>
      </p:sp>
      <p:pic>
        <p:nvPicPr>
          <p:cNvPr id="5" name="Picture 4">
            <a:extLst>
              <a:ext uri="{FF2B5EF4-FFF2-40B4-BE49-F238E27FC236}">
                <a16:creationId xmlns:a16="http://schemas.microsoft.com/office/drawing/2014/main" id="{1763E68D-1083-45CE-81CB-0812FE7101CF}"/>
              </a:ext>
            </a:extLst>
          </p:cNvPr>
          <p:cNvPicPr>
            <a:picLocks noChangeAspect="1"/>
          </p:cNvPicPr>
          <p:nvPr/>
        </p:nvPicPr>
        <p:blipFill>
          <a:blip r:embed="rId2"/>
          <a:stretch>
            <a:fillRect/>
          </a:stretch>
        </p:blipFill>
        <p:spPr>
          <a:xfrm>
            <a:off x="103958" y="1019927"/>
            <a:ext cx="4979487" cy="5681442"/>
          </a:xfrm>
          <a:prstGeom prst="rect">
            <a:avLst/>
          </a:prstGeom>
        </p:spPr>
      </p:pic>
      <p:sp>
        <p:nvSpPr>
          <p:cNvPr id="6" name="Text Placeholder 2">
            <a:extLst>
              <a:ext uri="{FF2B5EF4-FFF2-40B4-BE49-F238E27FC236}">
                <a16:creationId xmlns:a16="http://schemas.microsoft.com/office/drawing/2014/main" id="{9B3D95E2-2016-4A18-A701-98CA4173C793}"/>
              </a:ext>
            </a:extLst>
          </p:cNvPr>
          <p:cNvSpPr txBox="1">
            <a:spLocks/>
          </p:cNvSpPr>
          <p:nvPr/>
        </p:nvSpPr>
        <p:spPr>
          <a:xfrm>
            <a:off x="5188131" y="1213770"/>
            <a:ext cx="3851911" cy="2646878"/>
          </a:xfrm>
          <a:prstGeom prst="rect">
            <a:avLst/>
          </a:prstGeom>
          <a:ln w="28575">
            <a:solidFill>
              <a:srgbClr val="FFFFAB"/>
            </a:solidFill>
          </a:ln>
        </p:spPr>
        <p:txBody>
          <a:bodyPr vert="horz" wrap="square" lIns="0" tIns="0" rIns="0" bIns="0" rtlCol="0">
            <a:spAutoFit/>
          </a:bodyPr>
          <a:lstStyle>
            <a:lvl1pPr marL="396875" indent="-396875" algn="l" defTabSz="914363" rtl="0" eaLnBrk="1" latinLnBrk="0" hangingPunct="1">
              <a:lnSpc>
                <a:spcPct val="90000"/>
              </a:lnSpc>
              <a:spcBef>
                <a:spcPct val="20000"/>
              </a:spcBef>
              <a:buFontTx/>
              <a:buBlip>
                <a:blip r:embed="rId3"/>
              </a:buBlip>
              <a:defRPr sz="3200" kern="1200">
                <a:solidFill>
                  <a:schemeClr val="tx2"/>
                </a:solidFill>
                <a:latin typeface="+mn-lt"/>
                <a:ea typeface="+mn-ea"/>
                <a:cs typeface="+mn-cs"/>
              </a:defRPr>
            </a:lvl1pPr>
            <a:lvl2pPr marL="914400" indent="-396875" algn="l" defTabSz="914363" rtl="0" eaLnBrk="1" latinLnBrk="0" hangingPunct="1">
              <a:lnSpc>
                <a:spcPct val="90000"/>
              </a:lnSpc>
              <a:spcBef>
                <a:spcPct val="20000"/>
              </a:spcBef>
              <a:buFontTx/>
              <a:buBlip>
                <a:blip r:embed="rId4"/>
              </a:buBlip>
              <a:defRPr sz="2800" kern="1200">
                <a:solidFill>
                  <a:schemeClr val="tx2"/>
                </a:solidFill>
                <a:latin typeface="+mn-lt"/>
                <a:ea typeface="+mn-ea"/>
                <a:cs typeface="+mn-cs"/>
              </a:defRPr>
            </a:lvl2pPr>
            <a:lvl3pPr marL="1258888" indent="-344488" algn="l" defTabSz="914363" rtl="0" eaLnBrk="1" latinLnBrk="0" hangingPunct="1">
              <a:lnSpc>
                <a:spcPct val="90000"/>
              </a:lnSpc>
              <a:spcBef>
                <a:spcPct val="20000"/>
              </a:spcBef>
              <a:buFontTx/>
              <a:buBlip>
                <a:blip r:embed="rId4"/>
              </a:buBlip>
              <a:defRPr sz="2400" kern="1200">
                <a:solidFill>
                  <a:schemeClr val="tx2"/>
                </a:solidFill>
                <a:latin typeface="+mn-lt"/>
                <a:ea typeface="+mn-ea"/>
                <a:cs typeface="+mn-cs"/>
              </a:defRPr>
            </a:lvl3pPr>
            <a:lvl4pPr marL="1604963" indent="-346075" algn="l" defTabSz="914363" rtl="0" eaLnBrk="1" latinLnBrk="0" hangingPunct="1">
              <a:lnSpc>
                <a:spcPct val="90000"/>
              </a:lnSpc>
              <a:spcBef>
                <a:spcPct val="20000"/>
              </a:spcBef>
              <a:buFontTx/>
              <a:buBlip>
                <a:blip r:embed="rId4"/>
              </a:buBlip>
              <a:defRPr sz="2400" kern="1200">
                <a:solidFill>
                  <a:schemeClr val="tx2"/>
                </a:solidFill>
                <a:latin typeface="+mn-lt"/>
                <a:ea typeface="+mn-ea"/>
                <a:cs typeface="+mn-cs"/>
              </a:defRPr>
            </a:lvl4pPr>
            <a:lvl5pPr marL="1941513" indent="-336550" algn="l" defTabSz="914363" rtl="0" eaLnBrk="1" latinLnBrk="0" hangingPunct="1">
              <a:lnSpc>
                <a:spcPct val="90000"/>
              </a:lnSpc>
              <a:spcBef>
                <a:spcPct val="20000"/>
              </a:spcBef>
              <a:buFontTx/>
              <a:buBlip>
                <a:blip r:embed="rId4"/>
              </a:buBlip>
              <a:defRPr sz="2400" kern="1200">
                <a:solidFill>
                  <a:schemeClr val="tx2"/>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4400" dirty="0"/>
              <a:t>Contact Info:</a:t>
            </a:r>
          </a:p>
          <a:p>
            <a:pPr marL="0" indent="0" algn="ctr">
              <a:buNone/>
            </a:pPr>
            <a:r>
              <a:rPr lang="fr-FR" dirty="0">
                <a:solidFill>
                  <a:srgbClr val="FFFFBD"/>
                </a:solidFill>
              </a:rPr>
              <a:t>7450 Griffin Rd Ste 190</a:t>
            </a:r>
            <a:br>
              <a:rPr lang="fr-FR" dirty="0">
                <a:solidFill>
                  <a:srgbClr val="FFFFBD"/>
                </a:solidFill>
              </a:rPr>
            </a:br>
            <a:r>
              <a:rPr lang="fr-FR" dirty="0">
                <a:solidFill>
                  <a:srgbClr val="FFFFBD"/>
                </a:solidFill>
              </a:rPr>
              <a:t>Davie, FL 33021</a:t>
            </a:r>
            <a:br>
              <a:rPr lang="fr-FR" dirty="0">
                <a:solidFill>
                  <a:srgbClr val="FFFFBD"/>
                </a:solidFill>
              </a:rPr>
            </a:br>
            <a:r>
              <a:rPr lang="fr-FR" dirty="0">
                <a:solidFill>
                  <a:srgbClr val="FFFFBD"/>
                </a:solidFill>
              </a:rPr>
              <a:t>954-792-4663</a:t>
            </a:r>
            <a:endParaRPr lang="en-US" dirty="0">
              <a:solidFill>
                <a:srgbClr val="FFFFBD"/>
              </a:solidFill>
            </a:endParaRPr>
          </a:p>
          <a:p>
            <a:pPr marL="0" indent="0" algn="ctr">
              <a:buNone/>
            </a:pPr>
            <a:r>
              <a:rPr lang="en-US" sz="3600" dirty="0"/>
              <a:t>Jeffreydachmd.com</a:t>
            </a:r>
            <a:endParaRPr lang="en-US" sz="2200" dirty="0"/>
          </a:p>
        </p:txBody>
      </p:sp>
      <p:sp>
        <p:nvSpPr>
          <p:cNvPr id="7" name="TextBox 6">
            <a:extLst>
              <a:ext uri="{FF2B5EF4-FFF2-40B4-BE49-F238E27FC236}">
                <a16:creationId xmlns:a16="http://schemas.microsoft.com/office/drawing/2014/main" id="{B6D25C05-43AC-47B2-9018-43E540002D1A}"/>
              </a:ext>
            </a:extLst>
          </p:cNvPr>
          <p:cNvSpPr txBox="1"/>
          <p:nvPr/>
        </p:nvSpPr>
        <p:spPr>
          <a:xfrm>
            <a:off x="5309458" y="4724400"/>
            <a:ext cx="3453542" cy="1569660"/>
          </a:xfrm>
          <a:prstGeom prst="rect">
            <a:avLst/>
          </a:prstGeom>
          <a:noFill/>
          <a:ln w="12700">
            <a:solidFill>
              <a:schemeClr val="tx1"/>
            </a:solidFill>
          </a:ln>
        </p:spPr>
        <p:txBody>
          <a:bodyPr wrap="square">
            <a:spAutoFit/>
          </a:bodyPr>
          <a:lstStyle/>
          <a:p>
            <a:pPr algn="ctr"/>
            <a:r>
              <a:rPr lang="en-US" sz="3200" dirty="0">
                <a:solidFill>
                  <a:srgbClr val="FFFFBD"/>
                </a:solidFill>
              </a:rPr>
              <a:t>Copyright 2021 </a:t>
            </a:r>
            <a:br>
              <a:rPr lang="en-US" sz="3200" dirty="0">
                <a:solidFill>
                  <a:srgbClr val="FFFFBD"/>
                </a:solidFill>
              </a:rPr>
            </a:br>
            <a:r>
              <a:rPr lang="en-US" sz="3200" dirty="0">
                <a:solidFill>
                  <a:srgbClr val="FFFFBD"/>
                </a:solidFill>
              </a:rPr>
              <a:t>© Jeffrey Dach MD </a:t>
            </a:r>
          </a:p>
          <a:p>
            <a:pPr algn="ctr"/>
            <a:r>
              <a:rPr lang="en-US" sz="3200" dirty="0">
                <a:solidFill>
                  <a:srgbClr val="FFFFBD"/>
                </a:solidFill>
              </a:rPr>
              <a:t>All Rights Reserved </a:t>
            </a:r>
          </a:p>
        </p:txBody>
      </p:sp>
    </p:spTree>
    <p:extLst>
      <p:ext uri="{BB962C8B-B14F-4D97-AF65-F5344CB8AC3E}">
        <p14:creationId xmlns:p14="http://schemas.microsoft.com/office/powerpoint/2010/main" val="3355960509"/>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89719" y="120257"/>
            <a:ext cx="8534400" cy="553998"/>
          </a:xfrm>
          <a:ln w="19050">
            <a:solidFill>
              <a:srgbClr val="FFFFAB"/>
            </a:solidFill>
          </a:ln>
        </p:spPr>
        <p:txBody>
          <a:bodyPr/>
          <a:lstStyle/>
          <a:p>
            <a:r>
              <a:rPr lang="en-US" sz="4000" dirty="0"/>
              <a:t>Both T and C / GLYCOLYSIS (+ Pet Scan)</a:t>
            </a:r>
            <a:endParaRPr lang="en-US" sz="5400" dirty="0"/>
          </a:p>
        </p:txBody>
      </p:sp>
      <p:sp>
        <p:nvSpPr>
          <p:cNvPr id="5" name="Content Placeholder 4"/>
          <p:cNvSpPr>
            <a:spLocks noGrp="1"/>
          </p:cNvSpPr>
          <p:nvPr>
            <p:ph sz="half" idx="2"/>
          </p:nvPr>
        </p:nvSpPr>
        <p:spPr>
          <a:xfrm>
            <a:off x="279401" y="770490"/>
            <a:ext cx="8534400" cy="2923877"/>
          </a:xfrm>
          <a:ln w="19050">
            <a:solidFill>
              <a:srgbClr val="FFFFAB"/>
            </a:solidFill>
          </a:ln>
        </p:spPr>
        <p:txBody>
          <a:bodyPr/>
          <a:lstStyle/>
          <a:p>
            <a:r>
              <a:rPr lang="en-US" sz="3200" dirty="0"/>
              <a:t>Cancer cells Share the Same Metabolic Activities as Trophoblast cells, i.e. the “Warburg Effect.” </a:t>
            </a:r>
          </a:p>
          <a:p>
            <a:r>
              <a:rPr lang="en-US" sz="3200" dirty="0"/>
              <a:t>Both have High Glucose utilization, produce Lactate, Shifting from OXPHOS to GLYCOLYSIS. (Warburg Effect). </a:t>
            </a:r>
          </a:p>
          <a:p>
            <a:r>
              <a:rPr lang="en-US" sz="3200" dirty="0"/>
              <a:t>Thrive in a low </a:t>
            </a:r>
            <a:r>
              <a:rPr lang="en-US" sz="3600" dirty="0"/>
              <a:t>0</a:t>
            </a:r>
            <a:r>
              <a:rPr lang="en-US" dirty="0"/>
              <a:t>2</a:t>
            </a:r>
            <a:r>
              <a:rPr lang="en-US" sz="3200" dirty="0"/>
              <a:t> Environment.</a:t>
            </a:r>
            <a:endParaRPr lang="it-IT" sz="3200" dirty="0"/>
          </a:p>
        </p:txBody>
      </p:sp>
      <p:sp>
        <p:nvSpPr>
          <p:cNvPr id="6" name="TextBox 5">
            <a:extLst>
              <a:ext uri="{FF2B5EF4-FFF2-40B4-BE49-F238E27FC236}">
                <a16:creationId xmlns:a16="http://schemas.microsoft.com/office/drawing/2014/main" id="{36607928-F784-4D3E-8B57-4578ABDAA65C}"/>
              </a:ext>
            </a:extLst>
          </p:cNvPr>
          <p:cNvSpPr txBox="1"/>
          <p:nvPr/>
        </p:nvSpPr>
        <p:spPr>
          <a:xfrm>
            <a:off x="5715000" y="6488668"/>
            <a:ext cx="3505200" cy="369332"/>
          </a:xfrm>
          <a:prstGeom prst="rect">
            <a:avLst/>
          </a:prstGeom>
          <a:noFill/>
        </p:spPr>
        <p:txBody>
          <a:bodyPr wrap="square">
            <a:spAutoFit/>
          </a:bodyPr>
          <a:lstStyle/>
          <a:p>
            <a:r>
              <a:rPr lang="en-US" dirty="0"/>
              <a:t>Copyright 2021 © Jeffrey Dach MD </a:t>
            </a:r>
          </a:p>
        </p:txBody>
      </p:sp>
      <p:sp>
        <p:nvSpPr>
          <p:cNvPr id="7" name="TextBox 6">
            <a:extLst>
              <a:ext uri="{FF2B5EF4-FFF2-40B4-BE49-F238E27FC236}">
                <a16:creationId xmlns:a16="http://schemas.microsoft.com/office/drawing/2014/main" id="{0273534D-01E3-4147-98C7-0503E5119209}"/>
              </a:ext>
            </a:extLst>
          </p:cNvPr>
          <p:cNvSpPr txBox="1"/>
          <p:nvPr/>
        </p:nvSpPr>
        <p:spPr>
          <a:xfrm>
            <a:off x="274639" y="3694367"/>
            <a:ext cx="8534400" cy="2862322"/>
          </a:xfrm>
          <a:prstGeom prst="rect">
            <a:avLst/>
          </a:prstGeom>
          <a:noFill/>
          <a:ln w="12700">
            <a:solidFill>
              <a:srgbClr val="FFFFAB"/>
            </a:solidFill>
          </a:ln>
        </p:spPr>
        <p:txBody>
          <a:bodyPr wrap="square">
            <a:spAutoFit/>
          </a:bodyPr>
          <a:lstStyle/>
          <a:p>
            <a:pPr algn="l"/>
            <a:r>
              <a:rPr lang="en-US" sz="1800" b="0" i="0" u="none" strike="noStrike" baseline="0" dirty="0" err="1">
                <a:solidFill>
                  <a:srgbClr val="FFFFAB"/>
                </a:solidFill>
                <a:latin typeface="Calibri" panose="020F0502020204030204" pitchFamily="34" charset="0"/>
              </a:rPr>
              <a:t>Redel</a:t>
            </a:r>
            <a:r>
              <a:rPr lang="en-US" sz="1800" b="0" i="0" u="none" strike="noStrike" baseline="0" dirty="0">
                <a:solidFill>
                  <a:srgbClr val="FFFFAB"/>
                </a:solidFill>
                <a:latin typeface="Calibri" panose="020F0502020204030204" pitchFamily="34" charset="0"/>
              </a:rPr>
              <a:t>, B.K., </a:t>
            </a:r>
            <a:r>
              <a:rPr lang="en-US" sz="1800" b="1" i="0" u="none" strike="noStrike" baseline="0" dirty="0">
                <a:solidFill>
                  <a:srgbClr val="FFFFAB"/>
                </a:solidFill>
                <a:latin typeface="Calibri" panose="020F0502020204030204" pitchFamily="34" charset="0"/>
              </a:rPr>
              <a:t>Glycolysis in preimplantation development is partially controlled by the Warburg effect. </a:t>
            </a:r>
            <a:r>
              <a:rPr lang="en-US" sz="1800" b="0" i="0" u="none" strike="noStrike" baseline="0" dirty="0">
                <a:solidFill>
                  <a:srgbClr val="FFFFAB"/>
                </a:solidFill>
                <a:latin typeface="Calibri" panose="020F0502020204030204" pitchFamily="34" charset="0"/>
              </a:rPr>
              <a:t>Mol. </a:t>
            </a:r>
            <a:r>
              <a:rPr lang="en-US" sz="1800" b="0" i="0" u="none" strike="noStrike" baseline="0" dirty="0" err="1">
                <a:solidFill>
                  <a:srgbClr val="FFFFAB"/>
                </a:solidFill>
                <a:latin typeface="Calibri" panose="020F0502020204030204" pitchFamily="34" charset="0"/>
              </a:rPr>
              <a:t>Reprod</a:t>
            </a:r>
            <a:r>
              <a:rPr lang="en-US" sz="1800" b="0" i="0" u="none" strike="noStrike" baseline="0" dirty="0">
                <a:solidFill>
                  <a:srgbClr val="FFFFAB"/>
                </a:solidFill>
                <a:latin typeface="Calibri" panose="020F0502020204030204" pitchFamily="34" charset="0"/>
              </a:rPr>
              <a:t>. Dev. 79, 2012  262–271</a:t>
            </a:r>
          </a:p>
          <a:p>
            <a:pPr algn="l"/>
            <a:r>
              <a:rPr lang="en-US" sz="1800" b="0" i="0" u="none" strike="noStrike" baseline="0" dirty="0">
                <a:solidFill>
                  <a:srgbClr val="FFFFAB"/>
                </a:solidFill>
                <a:latin typeface="Calibri" panose="020F0502020204030204" pitchFamily="34" charset="0"/>
              </a:rPr>
              <a:t>Smith, Danielle G., and Roger G. </a:t>
            </a:r>
            <a:r>
              <a:rPr lang="en-US" sz="1800" b="0" i="0" u="none" strike="noStrike" baseline="0" dirty="0" err="1">
                <a:solidFill>
                  <a:srgbClr val="FFFFAB"/>
                </a:solidFill>
                <a:latin typeface="Calibri" panose="020F0502020204030204" pitchFamily="34" charset="0"/>
              </a:rPr>
              <a:t>Sturmey</a:t>
            </a:r>
            <a:r>
              <a:rPr lang="en-US" sz="1800" b="0" i="0" u="none" strike="noStrike" baseline="0" dirty="0">
                <a:solidFill>
                  <a:srgbClr val="FFFFAB"/>
                </a:solidFill>
                <a:latin typeface="Calibri" panose="020F0502020204030204" pitchFamily="34" charset="0"/>
              </a:rPr>
              <a:t>. "Parallels between embryo and cancer cell metabolism." Biochemical Society Transactions 41.2 (2013): 664-669.</a:t>
            </a:r>
          </a:p>
          <a:p>
            <a:pPr algn="l"/>
            <a:r>
              <a:rPr lang="en-US" sz="1800" b="0" i="0" u="none" strike="noStrike" baseline="0" dirty="0" err="1">
                <a:solidFill>
                  <a:srgbClr val="FFFFAB"/>
                </a:solidFill>
                <a:latin typeface="Calibri" panose="020F0502020204030204" pitchFamily="34" charset="0"/>
              </a:rPr>
              <a:t>Sawatzke</a:t>
            </a:r>
            <a:r>
              <a:rPr lang="en-US" sz="1800" b="0" i="0" u="none" strike="noStrike" baseline="0" dirty="0">
                <a:solidFill>
                  <a:srgbClr val="FFFFAB"/>
                </a:solidFill>
                <a:latin typeface="Calibri" panose="020F0502020204030204" pitchFamily="34" charset="0"/>
              </a:rPr>
              <a:t>, Alexander B., et al. "</a:t>
            </a:r>
            <a:r>
              <a:rPr lang="en-US" b="1" i="0" u="none" strike="noStrike" baseline="0" dirty="0">
                <a:solidFill>
                  <a:srgbClr val="FFFFAB"/>
                </a:solidFill>
                <a:latin typeface="Calibri" panose="020F0502020204030204" pitchFamily="34" charset="0"/>
              </a:rPr>
              <a:t>PET/CT imaging reveals unrivaled placental avidity </a:t>
            </a:r>
            <a:r>
              <a:rPr lang="en-US" sz="1800" b="1" i="0" u="none" strike="noStrike" baseline="0" dirty="0">
                <a:solidFill>
                  <a:srgbClr val="FFFFAB"/>
                </a:solidFill>
                <a:latin typeface="Calibri" panose="020F0502020204030204" pitchFamily="34" charset="0"/>
              </a:rPr>
              <a:t>for glucose </a:t>
            </a:r>
            <a:r>
              <a:rPr lang="en-US" sz="1800" b="0" i="0" u="none" strike="noStrike" baseline="0" dirty="0">
                <a:solidFill>
                  <a:srgbClr val="FFFFAB"/>
                </a:solidFill>
                <a:latin typeface="Calibri" panose="020F0502020204030204" pitchFamily="34" charset="0"/>
              </a:rPr>
              <a:t>compared to other tissues." Placenta 36.2 (2015): 115-120.</a:t>
            </a:r>
          </a:p>
          <a:p>
            <a:pPr algn="l"/>
            <a:r>
              <a:rPr lang="en-US" sz="1800" b="0" i="0" u="none" strike="noStrike" baseline="0" dirty="0">
                <a:solidFill>
                  <a:srgbClr val="FFFFAB"/>
                </a:solidFill>
                <a:latin typeface="Calibri" panose="020F0502020204030204" pitchFamily="34" charset="0"/>
              </a:rPr>
              <a:t>Warburg O. The Metabolism of Carcinoma Cell . J Cancer Res 1925; 9:148-163.</a:t>
            </a:r>
          </a:p>
          <a:p>
            <a:pPr algn="l"/>
            <a:r>
              <a:rPr lang="en-US" sz="1800" b="0" i="0" u="none" strike="noStrike" baseline="0" dirty="0">
                <a:solidFill>
                  <a:srgbClr val="FFFFAB"/>
                </a:solidFill>
                <a:latin typeface="Calibri" panose="020F0502020204030204" pitchFamily="34" charset="0"/>
              </a:rPr>
              <a:t>Old, Lloyd J. “Cancer is a Somatic Cell Pregnancy.” (2007): 19.</a:t>
            </a:r>
          </a:p>
          <a:p>
            <a:pPr algn="l"/>
            <a:r>
              <a:rPr lang="en-US" sz="1800" b="0" i="0" u="none" strike="noStrike" baseline="0" dirty="0" err="1">
                <a:solidFill>
                  <a:srgbClr val="FFFFAB"/>
                </a:solidFill>
                <a:latin typeface="Calibri" panose="020F0502020204030204" pitchFamily="34" charset="0"/>
              </a:rPr>
              <a:t>Bax</a:t>
            </a:r>
            <a:r>
              <a:rPr lang="en-US" sz="1800" b="0" i="0" u="none" strike="noStrike" baseline="0" dirty="0">
                <a:solidFill>
                  <a:srgbClr val="FFFFAB"/>
                </a:solidFill>
                <a:latin typeface="Calibri" panose="020F0502020204030204" pitchFamily="34" charset="0"/>
              </a:rPr>
              <a:t>, Bridget E "Energy metabolism and glycolysis in human placental trophoblast cells during differentiation." </a:t>
            </a:r>
            <a:r>
              <a:rPr lang="en-US" sz="1800" b="0" i="0" u="none" strike="noStrike" baseline="0" dirty="0" err="1">
                <a:solidFill>
                  <a:srgbClr val="FFFFAB"/>
                </a:solidFill>
                <a:latin typeface="Calibri" panose="020F0502020204030204" pitchFamily="34" charset="0"/>
              </a:rPr>
              <a:t>Biochimica</a:t>
            </a:r>
            <a:r>
              <a:rPr lang="en-US" sz="1800" b="0" i="0" u="none" strike="noStrike" baseline="0" dirty="0">
                <a:solidFill>
                  <a:srgbClr val="FFFFAB"/>
                </a:solidFill>
                <a:latin typeface="Calibri" panose="020F0502020204030204" pitchFamily="34" charset="0"/>
              </a:rPr>
              <a:t> et </a:t>
            </a:r>
            <a:r>
              <a:rPr lang="en-US" sz="1800" b="0" i="0" u="none" strike="noStrike" baseline="0" dirty="0" err="1">
                <a:solidFill>
                  <a:srgbClr val="FFFFAB"/>
                </a:solidFill>
                <a:latin typeface="Calibri" panose="020F0502020204030204" pitchFamily="34" charset="0"/>
              </a:rPr>
              <a:t>Biophysica</a:t>
            </a:r>
            <a:r>
              <a:rPr lang="en-US" sz="1800" b="0" i="0" u="none" strike="noStrike" baseline="0" dirty="0">
                <a:solidFill>
                  <a:srgbClr val="FFFFAB"/>
                </a:solidFill>
                <a:latin typeface="Calibri" panose="020F0502020204030204" pitchFamily="34" charset="0"/>
              </a:rPr>
              <a:t> Acta (1997): 283-292.</a:t>
            </a:r>
          </a:p>
        </p:txBody>
      </p:sp>
    </p:spTree>
    <p:extLst>
      <p:ext uri="{BB962C8B-B14F-4D97-AF65-F5344CB8AC3E}">
        <p14:creationId xmlns:p14="http://schemas.microsoft.com/office/powerpoint/2010/main" val="1920353209"/>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89719" y="120257"/>
            <a:ext cx="8534400" cy="553998"/>
          </a:xfrm>
          <a:ln w="19050">
            <a:solidFill>
              <a:srgbClr val="FFFFAB"/>
            </a:solidFill>
          </a:ln>
        </p:spPr>
        <p:txBody>
          <a:bodyPr/>
          <a:lstStyle/>
          <a:p>
            <a:r>
              <a:rPr lang="en-US" sz="4000" dirty="0"/>
              <a:t>Both TR/CA Share Same Molecular Circuitry</a:t>
            </a:r>
            <a:endParaRPr lang="en-US" sz="5400" dirty="0"/>
          </a:p>
        </p:txBody>
      </p:sp>
      <p:sp>
        <p:nvSpPr>
          <p:cNvPr id="5" name="Content Placeholder 4"/>
          <p:cNvSpPr>
            <a:spLocks noGrp="1"/>
          </p:cNvSpPr>
          <p:nvPr>
            <p:ph sz="half" idx="2"/>
          </p:nvPr>
        </p:nvSpPr>
        <p:spPr>
          <a:xfrm>
            <a:off x="330198" y="762001"/>
            <a:ext cx="8661401" cy="4800600"/>
          </a:xfrm>
          <a:ln w="19050">
            <a:solidFill>
              <a:srgbClr val="FFFFAB"/>
            </a:solidFill>
          </a:ln>
        </p:spPr>
        <p:txBody>
          <a:bodyPr/>
          <a:lstStyle/>
          <a:p>
            <a:r>
              <a:rPr lang="it-IT" sz="3200" dirty="0"/>
              <a:t>2006, Dr. C. Ferretti:</a:t>
            </a:r>
          </a:p>
          <a:p>
            <a:r>
              <a:rPr lang="en-US" sz="3200" dirty="0"/>
              <a:t>Activation of </a:t>
            </a:r>
            <a:r>
              <a:rPr lang="en-US" sz="3600" b="1" dirty="0"/>
              <a:t>PI3K/AKT </a:t>
            </a:r>
            <a:r>
              <a:rPr lang="en-US" sz="3200" dirty="0"/>
              <a:t>axis as </a:t>
            </a:r>
            <a:r>
              <a:rPr lang="en-US" sz="3600" b="1" dirty="0">
                <a:solidFill>
                  <a:srgbClr val="FFFFAB"/>
                </a:solidFill>
              </a:rPr>
              <a:t>Central Feature</a:t>
            </a:r>
            <a:r>
              <a:rPr lang="en-US" sz="3200" dirty="0"/>
              <a:t>.</a:t>
            </a:r>
          </a:p>
          <a:p>
            <a:r>
              <a:rPr lang="en-US" sz="3200" dirty="0"/>
              <a:t>Up-Regulation of Oncogene </a:t>
            </a:r>
            <a:r>
              <a:rPr lang="en-US" sz="4000" b="1" dirty="0"/>
              <a:t>C-Myc.</a:t>
            </a:r>
            <a:r>
              <a:rPr lang="en-US" sz="3200" dirty="0"/>
              <a:t> </a:t>
            </a:r>
          </a:p>
          <a:p>
            <a:r>
              <a:rPr lang="en-US" sz="3200" dirty="0"/>
              <a:t>Up-Regulation of Growth Factors: </a:t>
            </a:r>
            <a:r>
              <a:rPr lang="en-US" sz="4000" b="1" dirty="0">
                <a:solidFill>
                  <a:srgbClr val="FFFFAB"/>
                </a:solidFill>
              </a:rPr>
              <a:t>TGF-</a:t>
            </a:r>
            <a:r>
              <a:rPr lang="el-GR" sz="4000" b="1" dirty="0">
                <a:solidFill>
                  <a:srgbClr val="FFFFAB"/>
                </a:solidFill>
              </a:rPr>
              <a:t>β</a:t>
            </a:r>
            <a:r>
              <a:rPr lang="en-US" sz="3200" dirty="0"/>
              <a:t>, </a:t>
            </a:r>
            <a:r>
              <a:rPr lang="en-US" sz="3600" b="1" dirty="0"/>
              <a:t>PDGF</a:t>
            </a:r>
            <a:r>
              <a:rPr lang="en-US" sz="3200" dirty="0"/>
              <a:t>, </a:t>
            </a:r>
            <a:r>
              <a:rPr lang="en-US" sz="3600" b="1" dirty="0"/>
              <a:t>EGFR, VEGF</a:t>
            </a:r>
            <a:r>
              <a:rPr lang="en-US" sz="3200" dirty="0"/>
              <a:t>, (many others).</a:t>
            </a:r>
          </a:p>
          <a:p>
            <a:r>
              <a:rPr lang="en-US" sz="3200" dirty="0"/>
              <a:t>Proteolytic Enzymes: Matrix Metalloproteinases, (MMPs).</a:t>
            </a:r>
          </a:p>
          <a:p>
            <a:r>
              <a:rPr lang="en-US" sz="3200" dirty="0"/>
              <a:t>Autocrine and Paracrine Loops: (EGFR), hepatocyte (HGFR),  (VEGFR).</a:t>
            </a:r>
            <a:endParaRPr lang="en-US" sz="3600" dirty="0"/>
          </a:p>
        </p:txBody>
      </p:sp>
      <p:sp>
        <p:nvSpPr>
          <p:cNvPr id="6" name="TextBox 5">
            <a:extLst>
              <a:ext uri="{FF2B5EF4-FFF2-40B4-BE49-F238E27FC236}">
                <a16:creationId xmlns:a16="http://schemas.microsoft.com/office/drawing/2014/main" id="{36607928-F784-4D3E-8B57-4578ABDAA65C}"/>
              </a:ext>
            </a:extLst>
          </p:cNvPr>
          <p:cNvSpPr txBox="1"/>
          <p:nvPr/>
        </p:nvSpPr>
        <p:spPr>
          <a:xfrm>
            <a:off x="5392056" y="6291235"/>
            <a:ext cx="3505200" cy="369332"/>
          </a:xfrm>
          <a:prstGeom prst="rect">
            <a:avLst/>
          </a:prstGeom>
          <a:noFill/>
        </p:spPr>
        <p:txBody>
          <a:bodyPr wrap="square">
            <a:spAutoFit/>
          </a:bodyPr>
          <a:lstStyle/>
          <a:p>
            <a:r>
              <a:rPr lang="en-US" dirty="0"/>
              <a:t>Copyright 2021 © Jeffrey Dach MD </a:t>
            </a:r>
          </a:p>
        </p:txBody>
      </p:sp>
      <p:sp>
        <p:nvSpPr>
          <p:cNvPr id="7" name="TextBox 6">
            <a:extLst>
              <a:ext uri="{FF2B5EF4-FFF2-40B4-BE49-F238E27FC236}">
                <a16:creationId xmlns:a16="http://schemas.microsoft.com/office/drawing/2014/main" id="{0273534D-01E3-4147-98C7-0503E5119209}"/>
              </a:ext>
            </a:extLst>
          </p:cNvPr>
          <p:cNvSpPr txBox="1"/>
          <p:nvPr/>
        </p:nvSpPr>
        <p:spPr>
          <a:xfrm>
            <a:off x="330200" y="5737237"/>
            <a:ext cx="8493920" cy="923330"/>
          </a:xfrm>
          <a:prstGeom prst="rect">
            <a:avLst/>
          </a:prstGeom>
          <a:noFill/>
          <a:ln w="12700">
            <a:solidFill>
              <a:srgbClr val="FFFFAB"/>
            </a:solidFill>
          </a:ln>
        </p:spPr>
        <p:txBody>
          <a:bodyPr wrap="square">
            <a:spAutoFit/>
          </a:bodyPr>
          <a:lstStyle/>
          <a:p>
            <a:pPr algn="l"/>
            <a:r>
              <a:rPr lang="en-US" sz="1800" b="0" i="0" u="none" strike="noStrike" baseline="0" dirty="0">
                <a:solidFill>
                  <a:srgbClr val="FFFFAB"/>
                </a:solidFill>
                <a:latin typeface="Calibri" panose="020F0502020204030204" pitchFamily="34" charset="0"/>
              </a:rPr>
              <a:t>15) Ferretti, C., et al. “Molecular circuits shared by placental and cancer cells, and their implications in the proliferative, invasive and migratory capacities of trophoblasts.”</a:t>
            </a:r>
          </a:p>
          <a:p>
            <a:pPr algn="l"/>
            <a:r>
              <a:rPr lang="en-US" sz="1800" b="0" i="0" u="none" strike="noStrike" baseline="0" dirty="0">
                <a:solidFill>
                  <a:srgbClr val="FFFFAB"/>
                </a:solidFill>
                <a:latin typeface="Calibri" panose="020F0502020204030204" pitchFamily="34" charset="0"/>
              </a:rPr>
              <a:t>Human reproduction update 13.2 (2007): 121-141.</a:t>
            </a:r>
          </a:p>
        </p:txBody>
      </p:sp>
    </p:spTree>
    <p:extLst>
      <p:ext uri="{BB962C8B-B14F-4D97-AF65-F5344CB8AC3E}">
        <p14:creationId xmlns:p14="http://schemas.microsoft.com/office/powerpoint/2010/main" val="3915409292"/>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89719" y="120257"/>
            <a:ext cx="8534400" cy="1107996"/>
          </a:xfrm>
          <a:ln w="19050">
            <a:solidFill>
              <a:srgbClr val="FFFFAB"/>
            </a:solidFill>
          </a:ln>
        </p:spPr>
        <p:txBody>
          <a:bodyPr/>
          <a:lstStyle/>
          <a:p>
            <a:r>
              <a:rPr lang="en-US" sz="4000" dirty="0"/>
              <a:t>PI3K/Akt/mTOR inhibitors – </a:t>
            </a:r>
            <a:br>
              <a:rPr lang="en-US" sz="4000" dirty="0"/>
            </a:br>
            <a:r>
              <a:rPr lang="en-US" sz="4000" dirty="0"/>
              <a:t>All Activate Protective Autophagy</a:t>
            </a:r>
          </a:p>
        </p:txBody>
      </p:sp>
      <p:sp>
        <p:nvSpPr>
          <p:cNvPr id="5" name="Content Placeholder 4"/>
          <p:cNvSpPr>
            <a:spLocks noGrp="1"/>
          </p:cNvSpPr>
          <p:nvPr>
            <p:ph sz="half" idx="2"/>
          </p:nvPr>
        </p:nvSpPr>
        <p:spPr>
          <a:xfrm>
            <a:off x="533400" y="1447800"/>
            <a:ext cx="3505200" cy="4567404"/>
          </a:xfrm>
          <a:ln w="19050">
            <a:solidFill>
              <a:srgbClr val="FFFFAB"/>
            </a:solidFill>
          </a:ln>
        </p:spPr>
        <p:txBody>
          <a:bodyPr/>
          <a:lstStyle/>
          <a:p>
            <a:r>
              <a:rPr lang="it-IT" dirty="0"/>
              <a:t>Baicalein (Chi Skull)</a:t>
            </a:r>
          </a:p>
          <a:p>
            <a:r>
              <a:rPr lang="it-IT" dirty="0"/>
              <a:t>Boswellia</a:t>
            </a:r>
          </a:p>
          <a:p>
            <a:r>
              <a:rPr lang="it-IT" dirty="0"/>
              <a:t>Curcumin</a:t>
            </a:r>
          </a:p>
          <a:p>
            <a:r>
              <a:rPr lang="it-IT" dirty="0"/>
              <a:t>EGCG</a:t>
            </a:r>
          </a:p>
          <a:p>
            <a:r>
              <a:rPr lang="it-IT" dirty="0"/>
              <a:t>Ivermectin</a:t>
            </a:r>
          </a:p>
          <a:p>
            <a:r>
              <a:rPr lang="it-IT" dirty="0"/>
              <a:t>Itraconazole</a:t>
            </a:r>
          </a:p>
          <a:p>
            <a:r>
              <a:rPr lang="it-IT" dirty="0"/>
              <a:t>Metformin </a:t>
            </a:r>
          </a:p>
          <a:p>
            <a:r>
              <a:rPr lang="it-IT" dirty="0"/>
              <a:t>Parthenolide (Feverfew)</a:t>
            </a:r>
          </a:p>
          <a:p>
            <a:r>
              <a:rPr lang="it-IT" dirty="0"/>
              <a:t>Propranolol</a:t>
            </a:r>
          </a:p>
        </p:txBody>
      </p:sp>
      <p:sp>
        <p:nvSpPr>
          <p:cNvPr id="6" name="TextBox 5">
            <a:extLst>
              <a:ext uri="{FF2B5EF4-FFF2-40B4-BE49-F238E27FC236}">
                <a16:creationId xmlns:a16="http://schemas.microsoft.com/office/drawing/2014/main" id="{36607928-F784-4D3E-8B57-4578ABDAA65C}"/>
              </a:ext>
            </a:extLst>
          </p:cNvPr>
          <p:cNvSpPr txBox="1"/>
          <p:nvPr/>
        </p:nvSpPr>
        <p:spPr>
          <a:xfrm>
            <a:off x="5715000" y="6488668"/>
            <a:ext cx="3505200" cy="369332"/>
          </a:xfrm>
          <a:prstGeom prst="rect">
            <a:avLst/>
          </a:prstGeom>
          <a:noFill/>
        </p:spPr>
        <p:txBody>
          <a:bodyPr wrap="square">
            <a:spAutoFit/>
          </a:bodyPr>
          <a:lstStyle/>
          <a:p>
            <a:r>
              <a:rPr lang="en-US" dirty="0"/>
              <a:t>Copyright 2021 © Jeffrey Dach MD </a:t>
            </a:r>
          </a:p>
        </p:txBody>
      </p:sp>
      <p:sp>
        <p:nvSpPr>
          <p:cNvPr id="8" name="Content Placeholder 4">
            <a:extLst>
              <a:ext uri="{FF2B5EF4-FFF2-40B4-BE49-F238E27FC236}">
                <a16:creationId xmlns:a16="http://schemas.microsoft.com/office/drawing/2014/main" id="{E3A10C44-7EBD-42F6-9E63-B9F24F190A07}"/>
              </a:ext>
            </a:extLst>
          </p:cNvPr>
          <p:cNvSpPr txBox="1">
            <a:spLocks/>
          </p:cNvSpPr>
          <p:nvPr/>
        </p:nvSpPr>
        <p:spPr>
          <a:xfrm>
            <a:off x="4343400" y="1447799"/>
            <a:ext cx="3505200" cy="3188565"/>
          </a:xfrm>
          <a:prstGeom prst="rect">
            <a:avLst/>
          </a:prstGeom>
          <a:ln w="19050">
            <a:solidFill>
              <a:srgbClr val="FFFFAB"/>
            </a:solidFill>
          </a:ln>
        </p:spPr>
        <p:txBody>
          <a:bodyPr vert="horz" lIns="0" tIns="0" rIns="0" bIns="0" rtlCol="0">
            <a:spAutoFit/>
          </a:bodyPr>
          <a:lstStyle>
            <a:lvl1pPr marL="347914" indent="-347914" algn="l" defTabSz="914363" rtl="0" eaLnBrk="1" latinLnBrk="0" hangingPunct="1">
              <a:lnSpc>
                <a:spcPct val="90000"/>
              </a:lnSpc>
              <a:spcBef>
                <a:spcPct val="20000"/>
              </a:spcBef>
              <a:buFontTx/>
              <a:buBlip>
                <a:blip r:embed="rId3"/>
              </a:buBlip>
              <a:defRPr sz="2800" kern="1200">
                <a:solidFill>
                  <a:schemeClr val="tx2"/>
                </a:solidFill>
                <a:latin typeface="+mn-lt"/>
                <a:ea typeface="+mn-ea"/>
                <a:cs typeface="+mn-cs"/>
              </a:defRPr>
            </a:lvl1pPr>
            <a:lvl2pPr marL="673338" indent="-339976" algn="l" defTabSz="914363" rtl="0" eaLnBrk="1" latinLnBrk="0" hangingPunct="1">
              <a:lnSpc>
                <a:spcPct val="90000"/>
              </a:lnSpc>
              <a:spcBef>
                <a:spcPct val="20000"/>
              </a:spcBef>
              <a:buFontTx/>
              <a:buBlip>
                <a:blip r:embed="rId4"/>
              </a:buBlip>
              <a:defRPr sz="2400" kern="1200">
                <a:solidFill>
                  <a:schemeClr val="tx2"/>
                </a:solidFill>
                <a:latin typeface="+mn-lt"/>
                <a:ea typeface="+mn-ea"/>
                <a:cs typeface="+mn-cs"/>
              </a:defRPr>
            </a:lvl2pPr>
            <a:lvl3pPr marL="961722" indent="-302936" algn="l" defTabSz="914363" rtl="0" eaLnBrk="1" latinLnBrk="0" hangingPunct="1">
              <a:lnSpc>
                <a:spcPct val="90000"/>
              </a:lnSpc>
              <a:spcBef>
                <a:spcPct val="20000"/>
              </a:spcBef>
              <a:buFontTx/>
              <a:buBlip>
                <a:blip r:embed="rId4"/>
              </a:buBlip>
              <a:defRPr sz="2000" kern="1200">
                <a:solidFill>
                  <a:schemeClr val="tx2"/>
                </a:solidFill>
                <a:latin typeface="+mn-lt"/>
                <a:ea typeface="+mn-ea"/>
                <a:cs typeface="+mn-cs"/>
              </a:defRPr>
            </a:lvl3pPr>
            <a:lvl4pPr marL="1227618" indent="-265896" algn="l" defTabSz="914363" rtl="0" eaLnBrk="1" latinLnBrk="0" hangingPunct="1">
              <a:lnSpc>
                <a:spcPct val="90000"/>
              </a:lnSpc>
              <a:spcBef>
                <a:spcPct val="20000"/>
              </a:spcBef>
              <a:buFontTx/>
              <a:buBlip>
                <a:blip r:embed="rId4"/>
              </a:buBlip>
              <a:defRPr sz="1800" kern="1200">
                <a:solidFill>
                  <a:schemeClr val="tx2"/>
                </a:solidFill>
                <a:latin typeface="+mn-lt"/>
                <a:ea typeface="+mn-ea"/>
                <a:cs typeface="+mn-cs"/>
              </a:defRPr>
            </a:lvl4pPr>
            <a:lvl5pPr marL="1516002" indent="-273833" algn="l" defTabSz="914363" rtl="0" eaLnBrk="1" latinLnBrk="0" hangingPunct="1">
              <a:lnSpc>
                <a:spcPct val="90000"/>
              </a:lnSpc>
              <a:spcBef>
                <a:spcPct val="20000"/>
              </a:spcBef>
              <a:buFontTx/>
              <a:buBlip>
                <a:blip r:embed="rId4"/>
              </a:buBlip>
              <a:defRPr sz="1800" kern="1200">
                <a:solidFill>
                  <a:schemeClr val="tx2"/>
                </a:solidFill>
                <a:latin typeface="+mn-lt"/>
                <a:ea typeface="+mn-ea"/>
                <a:cs typeface="+mn-cs"/>
              </a:defRPr>
            </a:lvl5pPr>
            <a:lvl6pPr marL="2514499" indent="-228591" algn="l" defTabSz="914363"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r>
              <a:rPr lang="it-IT" sz="3200" dirty="0"/>
              <a:t>Pterostilbene</a:t>
            </a:r>
          </a:p>
          <a:p>
            <a:r>
              <a:rPr lang="it-IT" sz="4000" b="1" dirty="0"/>
              <a:t>Quercetin</a:t>
            </a:r>
          </a:p>
          <a:p>
            <a:r>
              <a:rPr lang="it-IT" sz="3200" dirty="0"/>
              <a:t>Silybin (milk thistle)</a:t>
            </a:r>
          </a:p>
          <a:p>
            <a:r>
              <a:rPr lang="it-IT" sz="3200" dirty="0"/>
              <a:t>Solomon’s Seal</a:t>
            </a:r>
          </a:p>
          <a:p>
            <a:r>
              <a:rPr lang="it-IT" sz="3200" dirty="0"/>
              <a:t>Sulforaphane</a:t>
            </a:r>
          </a:p>
        </p:txBody>
      </p:sp>
    </p:spTree>
    <p:extLst>
      <p:ext uri="{BB962C8B-B14F-4D97-AF65-F5344CB8AC3E}">
        <p14:creationId xmlns:p14="http://schemas.microsoft.com/office/powerpoint/2010/main" val="60705278"/>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89719" y="120257"/>
            <a:ext cx="8534400" cy="553998"/>
          </a:xfrm>
          <a:ln w="19050">
            <a:solidFill>
              <a:srgbClr val="FFFFAB"/>
            </a:solidFill>
          </a:ln>
        </p:spPr>
        <p:txBody>
          <a:bodyPr/>
          <a:lstStyle/>
          <a:p>
            <a:r>
              <a:rPr lang="en-US" sz="4000" dirty="0"/>
              <a:t>PI3K/Akt/mTOR inhibitors Refs.</a:t>
            </a:r>
          </a:p>
        </p:txBody>
      </p:sp>
      <p:sp>
        <p:nvSpPr>
          <p:cNvPr id="6" name="TextBox 5">
            <a:extLst>
              <a:ext uri="{FF2B5EF4-FFF2-40B4-BE49-F238E27FC236}">
                <a16:creationId xmlns:a16="http://schemas.microsoft.com/office/drawing/2014/main" id="{36607928-F784-4D3E-8B57-4578ABDAA65C}"/>
              </a:ext>
            </a:extLst>
          </p:cNvPr>
          <p:cNvSpPr txBox="1"/>
          <p:nvPr/>
        </p:nvSpPr>
        <p:spPr>
          <a:xfrm>
            <a:off x="5715000" y="6488668"/>
            <a:ext cx="3505200" cy="369332"/>
          </a:xfrm>
          <a:prstGeom prst="rect">
            <a:avLst/>
          </a:prstGeom>
          <a:noFill/>
        </p:spPr>
        <p:txBody>
          <a:bodyPr wrap="square">
            <a:spAutoFit/>
          </a:bodyPr>
          <a:lstStyle/>
          <a:p>
            <a:r>
              <a:rPr lang="en-US" dirty="0"/>
              <a:t>Copyright 2021 © Jeffrey Dach MD </a:t>
            </a:r>
          </a:p>
        </p:txBody>
      </p:sp>
      <p:sp>
        <p:nvSpPr>
          <p:cNvPr id="7" name="TextBox 6">
            <a:extLst>
              <a:ext uri="{FF2B5EF4-FFF2-40B4-BE49-F238E27FC236}">
                <a16:creationId xmlns:a16="http://schemas.microsoft.com/office/drawing/2014/main" id="{0273534D-01E3-4147-98C7-0503E5119209}"/>
              </a:ext>
            </a:extLst>
          </p:cNvPr>
          <p:cNvSpPr txBox="1"/>
          <p:nvPr/>
        </p:nvSpPr>
        <p:spPr>
          <a:xfrm>
            <a:off x="274638" y="762000"/>
            <a:ext cx="8549481" cy="5632311"/>
          </a:xfrm>
          <a:prstGeom prst="rect">
            <a:avLst/>
          </a:prstGeom>
          <a:noFill/>
          <a:ln w="12700">
            <a:solidFill>
              <a:srgbClr val="FFFFAB"/>
            </a:solidFill>
          </a:ln>
        </p:spPr>
        <p:txBody>
          <a:bodyPr wrap="square">
            <a:spAutoFit/>
          </a:bodyPr>
          <a:lstStyle/>
          <a:p>
            <a:pPr algn="l"/>
            <a:r>
              <a:rPr lang="en-US" sz="2000" b="0" i="0" u="none" strike="noStrike" baseline="0" dirty="0">
                <a:solidFill>
                  <a:srgbClr val="FFFFAB"/>
                </a:solidFill>
                <a:latin typeface="Calibri" panose="020F0502020204030204" pitchFamily="34" charset="0"/>
              </a:rPr>
              <a:t>Sui, </a:t>
            </a:r>
            <a:r>
              <a:rPr lang="en-US" sz="2000" b="0" i="0" u="none" strike="noStrike" baseline="0" dirty="0" err="1">
                <a:solidFill>
                  <a:srgbClr val="FFFFAB"/>
                </a:solidFill>
                <a:latin typeface="Calibri" panose="020F0502020204030204" pitchFamily="34" charset="0"/>
              </a:rPr>
              <a:t>Xinbing</a:t>
            </a:r>
            <a:r>
              <a:rPr lang="en-US" sz="2000" b="0" i="0" u="none" strike="noStrike" baseline="0" dirty="0">
                <a:solidFill>
                  <a:srgbClr val="FFFFAB"/>
                </a:solidFill>
                <a:latin typeface="Calibri" panose="020F0502020204030204" pitchFamily="34" charset="0"/>
              </a:rPr>
              <a:t> "Baicalin induces apoptosis and suppresses cell cycle progression of lung cancer by downregulating Akt/mTOR signaling." Front in Mole Bio (2021)</a:t>
            </a:r>
          </a:p>
          <a:p>
            <a:pPr algn="l"/>
            <a:r>
              <a:rPr lang="en-US" sz="2000" b="0" i="0" u="none" strike="noStrike" baseline="0" dirty="0">
                <a:solidFill>
                  <a:srgbClr val="FFFFAB"/>
                </a:solidFill>
                <a:latin typeface="Calibri" panose="020F0502020204030204" pitchFamily="34" charset="0"/>
              </a:rPr>
              <a:t>Chaudhuri, D "Antiproliferative activity of sulforaphane in Akt-overexpressing ovarian cancer cells." Molecular cancer therapeutics 6.1 (2007): 334-345.</a:t>
            </a:r>
          </a:p>
          <a:p>
            <a:pPr algn="l"/>
            <a:r>
              <a:rPr lang="en-US" sz="2000" b="0" i="0" u="none" strike="noStrike" baseline="0" dirty="0">
                <a:solidFill>
                  <a:srgbClr val="FFFFAB"/>
                </a:solidFill>
                <a:latin typeface="Calibri" panose="020F0502020204030204" pitchFamily="34" charset="0"/>
              </a:rPr>
              <a:t>Borges, </a:t>
            </a:r>
            <a:r>
              <a:rPr lang="en-US" sz="2000" b="0" i="0" u="none" strike="noStrike" baseline="0" dirty="0" err="1">
                <a:solidFill>
                  <a:srgbClr val="FFFFAB"/>
                </a:solidFill>
                <a:latin typeface="Calibri" panose="020F0502020204030204" pitchFamily="34" charset="0"/>
              </a:rPr>
              <a:t>Gabriel"Curcumin</a:t>
            </a:r>
            <a:r>
              <a:rPr lang="en-US" sz="2000" b="0" i="0" u="none" strike="noStrike" baseline="0" dirty="0">
                <a:solidFill>
                  <a:srgbClr val="FFFFAB"/>
                </a:solidFill>
                <a:latin typeface="Calibri" panose="020F0502020204030204" pitchFamily="34" charset="0"/>
              </a:rPr>
              <a:t> downregulates PI3K–AKT–mTOR pathway and inhibits growth and progression in head and neck cancer cells." </a:t>
            </a:r>
            <a:r>
              <a:rPr lang="en-US" sz="2000" b="0" i="0" u="none" strike="noStrike" baseline="0" dirty="0" err="1">
                <a:solidFill>
                  <a:srgbClr val="FFFFAB"/>
                </a:solidFill>
                <a:latin typeface="Calibri" panose="020F0502020204030204" pitchFamily="34" charset="0"/>
              </a:rPr>
              <a:t>Phytother</a:t>
            </a:r>
            <a:r>
              <a:rPr lang="en-US" sz="2000" b="0" i="0" u="none" strike="noStrike" baseline="0" dirty="0">
                <a:solidFill>
                  <a:srgbClr val="FFFFAB"/>
                </a:solidFill>
                <a:latin typeface="Calibri" panose="020F0502020204030204" pitchFamily="34" charset="0"/>
              </a:rPr>
              <a:t> Res (2020) </a:t>
            </a:r>
          </a:p>
          <a:p>
            <a:pPr algn="l"/>
            <a:r>
              <a:rPr lang="en-US" sz="2000" b="0" i="0" u="none" strike="noStrike" baseline="0" dirty="0" err="1">
                <a:solidFill>
                  <a:srgbClr val="FFFFAB"/>
                </a:solidFill>
                <a:latin typeface="Calibri" panose="020F0502020204030204" pitchFamily="34" charset="0"/>
              </a:rPr>
              <a:t>Issinger</a:t>
            </a:r>
            <a:r>
              <a:rPr lang="en-US" sz="2000" b="0" i="0" u="none" strike="noStrike" baseline="0" dirty="0">
                <a:solidFill>
                  <a:srgbClr val="FFFFAB"/>
                </a:solidFill>
                <a:latin typeface="Calibri" panose="020F0502020204030204" pitchFamily="34" charset="0"/>
              </a:rPr>
              <a:t>, Olaf-Georg "Phytochemicals in cancer and their effect on the PI3K/AKT-mediated cellular </a:t>
            </a:r>
            <a:r>
              <a:rPr lang="en-US" sz="2000" b="0" i="0" u="none" strike="noStrike" baseline="0" dirty="0" err="1">
                <a:solidFill>
                  <a:srgbClr val="FFFFAB"/>
                </a:solidFill>
                <a:latin typeface="Calibri" panose="020F0502020204030204" pitchFamily="34" charset="0"/>
              </a:rPr>
              <a:t>signalling</a:t>
            </a:r>
            <a:r>
              <a:rPr lang="en-US" sz="2000" b="0" i="0" u="none" strike="noStrike" baseline="0" dirty="0">
                <a:solidFill>
                  <a:srgbClr val="FFFFAB"/>
                </a:solidFill>
                <a:latin typeface="Calibri" panose="020F0502020204030204" pitchFamily="34" charset="0"/>
              </a:rPr>
              <a:t>." Biomed &amp; Pharm 139 (2021): 111650.</a:t>
            </a:r>
          </a:p>
          <a:p>
            <a:pPr algn="l"/>
            <a:r>
              <a:rPr lang="en-US" sz="2000" b="0" i="0" u="none" strike="noStrike" baseline="0" dirty="0">
                <a:solidFill>
                  <a:srgbClr val="FFFFAB"/>
                </a:solidFill>
                <a:latin typeface="Calibri" panose="020F0502020204030204" pitchFamily="34" charset="0"/>
              </a:rPr>
              <a:t>Wang, </a:t>
            </a:r>
            <a:r>
              <a:rPr lang="en-US" sz="2000" b="0" i="0" u="none" strike="noStrike" baseline="0" dirty="0" err="1">
                <a:solidFill>
                  <a:srgbClr val="FFFFAB"/>
                </a:solidFill>
                <a:latin typeface="Calibri" panose="020F0502020204030204" pitchFamily="34" charset="0"/>
              </a:rPr>
              <a:t>Wenping</a:t>
            </a:r>
            <a:r>
              <a:rPr lang="en-US" sz="2000" b="0" i="0" u="none" strike="noStrike" baseline="0" dirty="0">
                <a:solidFill>
                  <a:srgbClr val="FFFFAB"/>
                </a:solidFill>
                <a:latin typeface="Calibri" panose="020F0502020204030204" pitchFamily="34" charset="0"/>
              </a:rPr>
              <a:t>. "Itraconazole exerts anti-liver cancer potential through </a:t>
            </a:r>
            <a:r>
              <a:rPr lang="en-US" sz="2000" b="0" i="0" u="none" strike="noStrike" baseline="0" dirty="0" err="1">
                <a:solidFill>
                  <a:srgbClr val="FFFFAB"/>
                </a:solidFill>
                <a:latin typeface="Calibri" panose="020F0502020204030204" pitchFamily="34" charset="0"/>
              </a:rPr>
              <a:t>Wnt</a:t>
            </a:r>
            <a:r>
              <a:rPr lang="en-US" sz="2000" b="0" i="0" u="none" strike="noStrike" baseline="0" dirty="0">
                <a:solidFill>
                  <a:srgbClr val="FFFFAB"/>
                </a:solidFill>
                <a:latin typeface="Calibri" panose="020F0502020204030204" pitchFamily="34" charset="0"/>
              </a:rPr>
              <a:t>, PI3K/AKT/mTOR, and ROS pathways." Biomed &amp; Pharma 131 (2020): 110661.</a:t>
            </a:r>
          </a:p>
          <a:p>
            <a:pPr algn="l"/>
            <a:r>
              <a:rPr lang="en-US" sz="2000" b="0" i="0" u="none" strike="noStrike" baseline="0" dirty="0">
                <a:solidFill>
                  <a:srgbClr val="FFFFAB"/>
                </a:solidFill>
                <a:latin typeface="Calibri" panose="020F0502020204030204" pitchFamily="34" charset="0"/>
              </a:rPr>
              <a:t>Zhao, Yan. "Metformin is associated with reduced proliferation in endometrial cancer by inhibiting PI3K/AKT/mTOR signaling." </a:t>
            </a:r>
            <a:r>
              <a:rPr lang="en-US" sz="2000" b="0" i="0" u="none" strike="noStrike" baseline="0" dirty="0" err="1">
                <a:solidFill>
                  <a:srgbClr val="FFFFAB"/>
                </a:solidFill>
                <a:latin typeface="Calibri" panose="020F0502020204030204" pitchFamily="34" charset="0"/>
              </a:rPr>
              <a:t>Gyne</a:t>
            </a:r>
            <a:r>
              <a:rPr lang="en-US" sz="2000" b="0" i="0" u="none" strike="noStrike" baseline="0" dirty="0">
                <a:solidFill>
                  <a:srgbClr val="FFFFAB"/>
                </a:solidFill>
                <a:latin typeface="Calibri" panose="020F0502020204030204" pitchFamily="34" charset="0"/>
              </a:rPr>
              <a:t> Endo 34.5 (2018): 428</a:t>
            </a:r>
          </a:p>
          <a:p>
            <a:pPr algn="l"/>
            <a:r>
              <a:rPr lang="en-US" sz="2000" b="0" i="0" u="none" strike="noStrike" baseline="0" dirty="0">
                <a:solidFill>
                  <a:srgbClr val="FFFFAB"/>
                </a:solidFill>
                <a:latin typeface="Calibri" panose="020F0502020204030204" pitchFamily="34" charset="0"/>
              </a:rPr>
              <a:t>Zhang, </a:t>
            </a:r>
            <a:r>
              <a:rPr lang="en-US" sz="2000" b="0" i="0" u="none" strike="noStrike" baseline="0" dirty="0" err="1">
                <a:solidFill>
                  <a:srgbClr val="FFFFAB"/>
                </a:solidFill>
                <a:latin typeface="Calibri" panose="020F0502020204030204" pitchFamily="34" charset="0"/>
              </a:rPr>
              <a:t>Xiaohong</a:t>
            </a:r>
            <a:r>
              <a:rPr lang="en-US" sz="2000" b="0" i="0" u="none" strike="noStrike" baseline="0" dirty="0">
                <a:solidFill>
                  <a:srgbClr val="FFFFAB"/>
                </a:solidFill>
                <a:latin typeface="Calibri" panose="020F0502020204030204" pitchFamily="34" charset="0"/>
              </a:rPr>
              <a:t>,"Ivermectin augments efficacy of cisplatin in epithelial ovarian cancer by suppressing Akt/mTOR signaling." Amer J med sci (2020): 123-129.</a:t>
            </a:r>
          </a:p>
          <a:p>
            <a:pPr algn="l"/>
            <a:r>
              <a:rPr lang="en-US" sz="2000" b="0" i="0" u="none" strike="noStrike" baseline="0" dirty="0">
                <a:solidFill>
                  <a:srgbClr val="FFFFAB"/>
                </a:solidFill>
                <a:latin typeface="Calibri" panose="020F0502020204030204" pitchFamily="34" charset="0"/>
              </a:rPr>
              <a:t>Li, </a:t>
            </a:r>
            <a:r>
              <a:rPr lang="en-US" sz="2000" b="0" i="0" u="none" strike="noStrike" baseline="0" dirty="0" err="1">
                <a:solidFill>
                  <a:srgbClr val="FFFFAB"/>
                </a:solidFill>
                <a:latin typeface="Calibri" panose="020F0502020204030204" pitchFamily="34" charset="0"/>
              </a:rPr>
              <a:t>Dongfan</a:t>
            </a:r>
            <a:r>
              <a:rPr lang="en-US" sz="2000" b="0" i="0" u="none" strike="noStrike" baseline="0" dirty="0">
                <a:solidFill>
                  <a:srgbClr val="FFFFAB"/>
                </a:solidFill>
                <a:latin typeface="Calibri" panose="020F0502020204030204" pitchFamily="34" charset="0"/>
              </a:rPr>
              <a:t> "Downregulation of miR-382 by propranolol inhibits progression of infantile hemangioma via AKT/mTOR pathway." Int j of </a:t>
            </a:r>
            <a:r>
              <a:rPr lang="en-US" sz="2000" b="0" i="0" u="none" strike="noStrike" baseline="0" dirty="0" err="1">
                <a:solidFill>
                  <a:srgbClr val="FFFFAB"/>
                </a:solidFill>
                <a:latin typeface="Calibri" panose="020F0502020204030204" pitchFamily="34" charset="0"/>
              </a:rPr>
              <a:t>molec</a:t>
            </a:r>
            <a:r>
              <a:rPr lang="en-US" sz="2000" b="0" i="0" u="none" strike="noStrike" baseline="0" dirty="0">
                <a:solidFill>
                  <a:srgbClr val="FFFFAB"/>
                </a:solidFill>
                <a:latin typeface="Calibri" panose="020F0502020204030204" pitchFamily="34" charset="0"/>
              </a:rPr>
              <a:t> med 39.3 (2017) Zhang, Hong, et al. "Lectin PCL inhibits the Warburg effect of PC3 cells by combining with EGFR and inhibiting HK2." Oncology reports 37.3 (2017):</a:t>
            </a:r>
          </a:p>
        </p:txBody>
      </p:sp>
    </p:spTree>
    <p:extLst>
      <p:ext uri="{BB962C8B-B14F-4D97-AF65-F5344CB8AC3E}">
        <p14:creationId xmlns:p14="http://schemas.microsoft.com/office/powerpoint/2010/main" val="3759054109"/>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89719" y="120257"/>
            <a:ext cx="8534400" cy="747897"/>
          </a:xfrm>
          <a:ln w="19050">
            <a:solidFill>
              <a:srgbClr val="FFFFAB"/>
            </a:solidFill>
          </a:ln>
        </p:spPr>
        <p:txBody>
          <a:bodyPr/>
          <a:lstStyle/>
          <a:p>
            <a:r>
              <a:rPr lang="en-US" sz="5400" dirty="0"/>
              <a:t>Identical Molecular Circuitry</a:t>
            </a:r>
            <a:endParaRPr lang="en-US" sz="7200" dirty="0"/>
          </a:p>
        </p:txBody>
      </p:sp>
      <p:sp>
        <p:nvSpPr>
          <p:cNvPr id="5" name="Content Placeholder 4"/>
          <p:cNvSpPr>
            <a:spLocks noGrp="1"/>
          </p:cNvSpPr>
          <p:nvPr>
            <p:ph sz="half" idx="2"/>
          </p:nvPr>
        </p:nvSpPr>
        <p:spPr>
          <a:xfrm>
            <a:off x="289719" y="1219200"/>
            <a:ext cx="8534400" cy="2769989"/>
          </a:xfrm>
          <a:ln w="19050">
            <a:solidFill>
              <a:srgbClr val="FFFFAB"/>
            </a:solidFill>
          </a:ln>
        </p:spPr>
        <p:txBody>
          <a:bodyPr/>
          <a:lstStyle/>
          <a:p>
            <a:r>
              <a:rPr lang="en-US" sz="4000" dirty="0"/>
              <a:t>“Trophoblastic and cancer cells use comparable mechanisms implemented by </a:t>
            </a:r>
            <a:r>
              <a:rPr lang="en-US" sz="4000" b="1" dirty="0">
                <a:solidFill>
                  <a:srgbClr val="FFFFAB"/>
                </a:solidFill>
              </a:rPr>
              <a:t>identical molecular circuitries </a:t>
            </a:r>
            <a:r>
              <a:rPr lang="en-US" sz="4000" dirty="0"/>
              <a:t>to achieve their proliferative, migratory and invasive processes.” (Ferretti, 2007)</a:t>
            </a:r>
            <a:endParaRPr lang="en-US" sz="4400" dirty="0"/>
          </a:p>
        </p:txBody>
      </p:sp>
      <p:sp>
        <p:nvSpPr>
          <p:cNvPr id="6" name="TextBox 5">
            <a:extLst>
              <a:ext uri="{FF2B5EF4-FFF2-40B4-BE49-F238E27FC236}">
                <a16:creationId xmlns:a16="http://schemas.microsoft.com/office/drawing/2014/main" id="{36607928-F784-4D3E-8B57-4578ABDAA65C}"/>
              </a:ext>
            </a:extLst>
          </p:cNvPr>
          <p:cNvSpPr txBox="1"/>
          <p:nvPr/>
        </p:nvSpPr>
        <p:spPr>
          <a:xfrm>
            <a:off x="5715000" y="6488668"/>
            <a:ext cx="3505200" cy="369332"/>
          </a:xfrm>
          <a:prstGeom prst="rect">
            <a:avLst/>
          </a:prstGeom>
          <a:noFill/>
        </p:spPr>
        <p:txBody>
          <a:bodyPr wrap="square">
            <a:spAutoFit/>
          </a:bodyPr>
          <a:lstStyle/>
          <a:p>
            <a:r>
              <a:rPr lang="en-US" dirty="0"/>
              <a:t>Copyright 2021 © Jeffrey Dach MD </a:t>
            </a:r>
          </a:p>
        </p:txBody>
      </p:sp>
      <p:sp>
        <p:nvSpPr>
          <p:cNvPr id="7" name="TextBox 6">
            <a:extLst>
              <a:ext uri="{FF2B5EF4-FFF2-40B4-BE49-F238E27FC236}">
                <a16:creationId xmlns:a16="http://schemas.microsoft.com/office/drawing/2014/main" id="{0273534D-01E3-4147-98C7-0503E5119209}"/>
              </a:ext>
            </a:extLst>
          </p:cNvPr>
          <p:cNvSpPr txBox="1"/>
          <p:nvPr/>
        </p:nvSpPr>
        <p:spPr>
          <a:xfrm>
            <a:off x="264319" y="4180344"/>
            <a:ext cx="8701881" cy="2308324"/>
          </a:xfrm>
          <a:prstGeom prst="rect">
            <a:avLst/>
          </a:prstGeom>
          <a:noFill/>
          <a:ln w="12700">
            <a:solidFill>
              <a:srgbClr val="FFFFAB"/>
            </a:solidFill>
          </a:ln>
        </p:spPr>
        <p:txBody>
          <a:bodyPr wrap="square">
            <a:spAutoFit/>
          </a:bodyPr>
          <a:lstStyle/>
          <a:p>
            <a:pPr algn="l"/>
            <a:r>
              <a:rPr lang="en-US" sz="2400" b="0" i="0" u="none" strike="noStrike" baseline="0" dirty="0">
                <a:solidFill>
                  <a:srgbClr val="FFFFAB"/>
                </a:solidFill>
                <a:latin typeface="Calibri" panose="020F0502020204030204" pitchFamily="34" charset="0"/>
              </a:rPr>
              <a:t>15) Ferretti, C., et al. “Molecular circuits shared by placental and cancer cells, and their implications in the proliferative, invasive and migratory capacities of trophoblasts.” Hum repro </a:t>
            </a:r>
            <a:r>
              <a:rPr lang="en-US" sz="2400" b="0" i="0" u="none" strike="noStrike" baseline="0" dirty="0" err="1">
                <a:solidFill>
                  <a:srgbClr val="FFFFAB"/>
                </a:solidFill>
                <a:latin typeface="Calibri" panose="020F0502020204030204" pitchFamily="34" charset="0"/>
              </a:rPr>
              <a:t>upd</a:t>
            </a:r>
            <a:r>
              <a:rPr lang="en-US" sz="2400" b="0" i="0" u="none" strike="noStrike" baseline="0" dirty="0">
                <a:solidFill>
                  <a:srgbClr val="FFFFAB"/>
                </a:solidFill>
                <a:latin typeface="Calibri" panose="020F0502020204030204" pitchFamily="34" charset="0"/>
              </a:rPr>
              <a:t> 13.2 (2007).</a:t>
            </a:r>
          </a:p>
          <a:p>
            <a:pPr algn="l"/>
            <a:r>
              <a:rPr lang="en-US" sz="2400" b="0" i="0" u="none" strike="noStrike" baseline="0" dirty="0">
                <a:solidFill>
                  <a:srgbClr val="FFFFAB"/>
                </a:solidFill>
                <a:latin typeface="Calibri" panose="020F0502020204030204" pitchFamily="34" charset="0"/>
              </a:rPr>
              <a:t>Carvajal, L  "Autophagy Process in Trophoblast Cells Invasion and Differentiation: Similitude and Differences With Cancer Cells." Frontiers in </a:t>
            </a:r>
            <a:r>
              <a:rPr lang="en-US" sz="2400" b="0" i="0" u="none" strike="noStrike" baseline="0" dirty="0" err="1">
                <a:solidFill>
                  <a:srgbClr val="FFFFAB"/>
                </a:solidFill>
                <a:latin typeface="Calibri" panose="020F0502020204030204" pitchFamily="34" charset="0"/>
              </a:rPr>
              <a:t>Onc</a:t>
            </a:r>
            <a:r>
              <a:rPr lang="en-US" sz="2400" b="0" i="0" u="none" strike="noStrike" baseline="0" dirty="0">
                <a:solidFill>
                  <a:srgbClr val="FFFFAB"/>
                </a:solidFill>
                <a:latin typeface="Calibri" panose="020F0502020204030204" pitchFamily="34" charset="0"/>
              </a:rPr>
              <a:t> 11 (2021): 916.</a:t>
            </a:r>
          </a:p>
        </p:txBody>
      </p:sp>
    </p:spTree>
    <p:extLst>
      <p:ext uri="{BB962C8B-B14F-4D97-AF65-F5344CB8AC3E}">
        <p14:creationId xmlns:p14="http://schemas.microsoft.com/office/powerpoint/2010/main" val="2660819114"/>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89719" y="120257"/>
            <a:ext cx="8658620" cy="553998"/>
          </a:xfrm>
          <a:ln w="19050">
            <a:solidFill>
              <a:srgbClr val="FFFFAB"/>
            </a:solidFill>
          </a:ln>
        </p:spPr>
        <p:txBody>
          <a:bodyPr/>
          <a:lstStyle/>
          <a:p>
            <a:r>
              <a:rPr lang="en-US" sz="4000" dirty="0"/>
              <a:t>PIBF  Prevents Immune Rejection of Embryo</a:t>
            </a:r>
            <a:endParaRPr lang="en-US" sz="5400" dirty="0"/>
          </a:p>
        </p:txBody>
      </p:sp>
      <p:sp>
        <p:nvSpPr>
          <p:cNvPr id="5" name="Content Placeholder 4"/>
          <p:cNvSpPr>
            <a:spLocks noGrp="1"/>
          </p:cNvSpPr>
          <p:nvPr>
            <p:ph sz="half" idx="2"/>
          </p:nvPr>
        </p:nvSpPr>
        <p:spPr>
          <a:xfrm>
            <a:off x="289719" y="838200"/>
            <a:ext cx="8658621" cy="4290405"/>
          </a:xfrm>
          <a:ln w="19050">
            <a:solidFill>
              <a:srgbClr val="FFFFAB"/>
            </a:solidFill>
          </a:ln>
        </p:spPr>
        <p:txBody>
          <a:bodyPr/>
          <a:lstStyle/>
          <a:p>
            <a:r>
              <a:rPr lang="en-US" sz="2400" dirty="0"/>
              <a:t>1985 Dr. Szekeres: </a:t>
            </a:r>
            <a:r>
              <a:rPr lang="en-US" sz="2400" b="1" dirty="0"/>
              <a:t>PIBF</a:t>
            </a:r>
            <a:r>
              <a:rPr lang="en-US" sz="2400" dirty="0"/>
              <a:t> was identified as a 34 </a:t>
            </a:r>
            <a:r>
              <a:rPr lang="en-US" sz="2400" dirty="0" err="1"/>
              <a:t>kDa</a:t>
            </a:r>
            <a:r>
              <a:rPr lang="en-US" sz="2400" dirty="0"/>
              <a:t> immunomodulatory molecule secreted by pregnancy lymphocytes.</a:t>
            </a:r>
          </a:p>
          <a:p>
            <a:r>
              <a:rPr lang="en-US" sz="2400" dirty="0">
                <a:solidFill>
                  <a:srgbClr val="FFFFAB"/>
                </a:solidFill>
              </a:rPr>
              <a:t>2004: Dr. Lachman</a:t>
            </a:r>
            <a:r>
              <a:rPr lang="en-US" b="1" dirty="0">
                <a:solidFill>
                  <a:srgbClr val="FFFFAB"/>
                </a:solidFill>
              </a:rPr>
              <a:t>: PIBF: </a:t>
            </a:r>
            <a:r>
              <a:rPr lang="en-US" sz="2400" dirty="0"/>
              <a:t>“ </a:t>
            </a:r>
            <a:r>
              <a:rPr lang="en-US" b="1" dirty="0"/>
              <a:t>crucial role in preventing rejection of the embryo by the maternal immune response…</a:t>
            </a:r>
          </a:p>
          <a:p>
            <a:r>
              <a:rPr lang="en-US" sz="2400" dirty="0"/>
              <a:t>mRNA expression analyses revealed that </a:t>
            </a:r>
            <a:r>
              <a:rPr lang="en-US" sz="2400" b="1" dirty="0"/>
              <a:t>PIBF mRNA </a:t>
            </a:r>
            <a:r>
              <a:rPr lang="en-US" sz="2400" dirty="0"/>
              <a:t>was </a:t>
            </a:r>
            <a:r>
              <a:rPr lang="en-US" sz="2400" b="1" dirty="0"/>
              <a:t>overexpressed in highly proliferating cells </a:t>
            </a:r>
            <a:r>
              <a:rPr lang="en-US" sz="2400" dirty="0"/>
              <a:t>(breast cancer) </a:t>
            </a:r>
            <a:r>
              <a:rPr lang="en-US" sz="3200" b="1" dirty="0"/>
              <a:t>independent of the presence of PR… </a:t>
            </a:r>
          </a:p>
          <a:p>
            <a:r>
              <a:rPr lang="en-US" sz="2400" dirty="0"/>
              <a:t>Immunofluorescence microscopy revealed a </a:t>
            </a:r>
            <a:r>
              <a:rPr lang="en-US" b="1" dirty="0" err="1"/>
              <a:t>centrosomal</a:t>
            </a:r>
            <a:r>
              <a:rPr lang="en-US" b="1" dirty="0"/>
              <a:t> </a:t>
            </a:r>
            <a:r>
              <a:rPr lang="en-US" sz="2400" dirty="0"/>
              <a:t>localization for the full-length PIBF, while the 35 </a:t>
            </a:r>
            <a:r>
              <a:rPr lang="en-US" sz="2400" dirty="0" err="1"/>
              <a:t>kDa</a:t>
            </a:r>
            <a:r>
              <a:rPr lang="en-US" sz="2400" dirty="0"/>
              <a:t> form showed a diffuse </a:t>
            </a:r>
            <a:r>
              <a:rPr lang="en-US" b="1" dirty="0"/>
              <a:t>cytoplasmic staining (microtubules)</a:t>
            </a:r>
            <a:r>
              <a:rPr lang="en-US" sz="2400" dirty="0"/>
              <a:t>.” </a:t>
            </a:r>
            <a:endParaRPr lang="it-IT" sz="2400" dirty="0"/>
          </a:p>
        </p:txBody>
      </p:sp>
      <p:sp>
        <p:nvSpPr>
          <p:cNvPr id="6" name="TextBox 5">
            <a:extLst>
              <a:ext uri="{FF2B5EF4-FFF2-40B4-BE49-F238E27FC236}">
                <a16:creationId xmlns:a16="http://schemas.microsoft.com/office/drawing/2014/main" id="{36607928-F784-4D3E-8B57-4578ABDAA65C}"/>
              </a:ext>
            </a:extLst>
          </p:cNvPr>
          <p:cNvSpPr txBox="1"/>
          <p:nvPr/>
        </p:nvSpPr>
        <p:spPr>
          <a:xfrm>
            <a:off x="5638800" y="6488668"/>
            <a:ext cx="3505200" cy="369332"/>
          </a:xfrm>
          <a:prstGeom prst="rect">
            <a:avLst/>
          </a:prstGeom>
          <a:noFill/>
        </p:spPr>
        <p:txBody>
          <a:bodyPr wrap="square">
            <a:spAutoFit/>
          </a:bodyPr>
          <a:lstStyle/>
          <a:p>
            <a:r>
              <a:rPr lang="en-US" dirty="0"/>
              <a:t>Copyright 2021 © Jeffrey Dach MD </a:t>
            </a:r>
          </a:p>
        </p:txBody>
      </p:sp>
      <p:sp>
        <p:nvSpPr>
          <p:cNvPr id="7" name="TextBox 6">
            <a:extLst>
              <a:ext uri="{FF2B5EF4-FFF2-40B4-BE49-F238E27FC236}">
                <a16:creationId xmlns:a16="http://schemas.microsoft.com/office/drawing/2014/main" id="{0273534D-01E3-4147-98C7-0503E5119209}"/>
              </a:ext>
            </a:extLst>
          </p:cNvPr>
          <p:cNvSpPr txBox="1"/>
          <p:nvPr/>
        </p:nvSpPr>
        <p:spPr>
          <a:xfrm>
            <a:off x="272585" y="5152554"/>
            <a:ext cx="8701881" cy="1200329"/>
          </a:xfrm>
          <a:prstGeom prst="rect">
            <a:avLst/>
          </a:prstGeom>
          <a:noFill/>
          <a:ln w="12700">
            <a:solidFill>
              <a:srgbClr val="FFFFAB"/>
            </a:solidFill>
          </a:ln>
        </p:spPr>
        <p:txBody>
          <a:bodyPr wrap="square">
            <a:spAutoFit/>
          </a:bodyPr>
          <a:lstStyle/>
          <a:p>
            <a:pPr algn="l"/>
            <a:r>
              <a:rPr lang="en-US" sz="1800" b="0" i="0" u="none" strike="noStrike" baseline="0" dirty="0" err="1">
                <a:solidFill>
                  <a:srgbClr val="FFFFAB"/>
                </a:solidFill>
                <a:latin typeface="Calibri" panose="020F0502020204030204" pitchFamily="34" charset="0"/>
              </a:rPr>
              <a:t>Lachmann</a:t>
            </a:r>
            <a:r>
              <a:rPr lang="en-US" sz="1800" b="0" i="0" u="none" strike="noStrike" baseline="0" dirty="0">
                <a:solidFill>
                  <a:srgbClr val="FFFFAB"/>
                </a:solidFill>
                <a:latin typeface="Calibri" panose="020F0502020204030204" pitchFamily="34" charset="0"/>
              </a:rPr>
              <a:t>, Margit, et al. "PIBF is overexpressed in highly proliferating cells and associated with the centrosome." International journal of cancer 112.1 (2004): 51-60.</a:t>
            </a:r>
          </a:p>
          <a:p>
            <a:pPr algn="l"/>
            <a:r>
              <a:rPr lang="en-US" sz="1800" b="0" i="0" u="none" strike="noStrike" baseline="0" dirty="0">
                <a:solidFill>
                  <a:srgbClr val="FFFFAB"/>
                </a:solidFill>
                <a:latin typeface="Calibri" panose="020F0502020204030204" pitchFamily="34" charset="0"/>
              </a:rPr>
              <a:t>SZEKERES‐BARTHO, "The Mechanism of the Inhibitory Effect of Progesterone on Lymphocyte Cytotoxicity:  Amer J of Repro </a:t>
            </a:r>
            <a:r>
              <a:rPr lang="en-US" sz="1800" b="0" i="0" u="none" strike="noStrike" baseline="0" dirty="0" err="1">
                <a:solidFill>
                  <a:srgbClr val="FFFFAB"/>
                </a:solidFill>
                <a:latin typeface="Calibri" panose="020F0502020204030204" pitchFamily="34" charset="0"/>
              </a:rPr>
              <a:t>Immun</a:t>
            </a:r>
            <a:r>
              <a:rPr lang="en-US" sz="1800" b="0" i="0" u="none" strike="noStrike" baseline="0" dirty="0">
                <a:solidFill>
                  <a:srgbClr val="FFFFAB"/>
                </a:solidFill>
                <a:latin typeface="Calibri" panose="020F0502020204030204" pitchFamily="34" charset="0"/>
              </a:rPr>
              <a:t> and Micro 9.1 (1985): 15-18.</a:t>
            </a:r>
          </a:p>
        </p:txBody>
      </p:sp>
    </p:spTree>
    <p:extLst>
      <p:ext uri="{BB962C8B-B14F-4D97-AF65-F5344CB8AC3E}">
        <p14:creationId xmlns:p14="http://schemas.microsoft.com/office/powerpoint/2010/main" val="319701168"/>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89719" y="120257"/>
            <a:ext cx="8534400" cy="747897"/>
          </a:xfrm>
          <a:ln w="19050">
            <a:solidFill>
              <a:srgbClr val="FFFFAB"/>
            </a:solidFill>
          </a:ln>
        </p:spPr>
        <p:txBody>
          <a:bodyPr/>
          <a:lstStyle/>
          <a:p>
            <a:r>
              <a:rPr lang="en-US" sz="5400" dirty="0"/>
              <a:t>PIBF and Immune Evasion</a:t>
            </a:r>
          </a:p>
        </p:txBody>
      </p:sp>
      <p:sp>
        <p:nvSpPr>
          <p:cNvPr id="5" name="Content Placeholder 4"/>
          <p:cNvSpPr>
            <a:spLocks noGrp="1"/>
          </p:cNvSpPr>
          <p:nvPr>
            <p:ph sz="half" idx="2"/>
          </p:nvPr>
        </p:nvSpPr>
        <p:spPr>
          <a:xfrm>
            <a:off x="139700" y="877387"/>
            <a:ext cx="8864599" cy="4185761"/>
          </a:xfrm>
          <a:ln w="19050">
            <a:solidFill>
              <a:srgbClr val="FFFFAB"/>
            </a:solidFill>
          </a:ln>
        </p:spPr>
        <p:txBody>
          <a:bodyPr/>
          <a:lstStyle/>
          <a:p>
            <a:r>
              <a:rPr lang="en-US" sz="3200" dirty="0"/>
              <a:t>Pregnancy Lymphocytes Secrete PIBF, Suppresses the Immune System to Allow Pregnancy to Proceed.</a:t>
            </a:r>
          </a:p>
          <a:p>
            <a:r>
              <a:rPr lang="en-US" sz="3200" dirty="0"/>
              <a:t>Cancer cells Secrete PIBF, suppresses NK Killer cells (Immune System), allowing evasion of immune surveillance.</a:t>
            </a:r>
          </a:p>
          <a:p>
            <a:r>
              <a:rPr lang="en-US" sz="3200" dirty="0"/>
              <a:t>Blocking the PR (Progesterone Receptors) on lymphocytes with RU-486 (Mifepristone) turns off PIBF production, restores immune competency.</a:t>
            </a:r>
            <a:endParaRPr lang="it-IT" sz="3200" dirty="0"/>
          </a:p>
        </p:txBody>
      </p:sp>
      <p:sp>
        <p:nvSpPr>
          <p:cNvPr id="6" name="TextBox 5">
            <a:extLst>
              <a:ext uri="{FF2B5EF4-FFF2-40B4-BE49-F238E27FC236}">
                <a16:creationId xmlns:a16="http://schemas.microsoft.com/office/drawing/2014/main" id="{36607928-F784-4D3E-8B57-4578ABDAA65C}"/>
              </a:ext>
            </a:extLst>
          </p:cNvPr>
          <p:cNvSpPr txBox="1"/>
          <p:nvPr/>
        </p:nvSpPr>
        <p:spPr>
          <a:xfrm>
            <a:off x="5715000" y="6488668"/>
            <a:ext cx="3505200" cy="369332"/>
          </a:xfrm>
          <a:prstGeom prst="rect">
            <a:avLst/>
          </a:prstGeom>
          <a:noFill/>
        </p:spPr>
        <p:txBody>
          <a:bodyPr wrap="square">
            <a:spAutoFit/>
          </a:bodyPr>
          <a:lstStyle/>
          <a:p>
            <a:r>
              <a:rPr lang="en-US" dirty="0"/>
              <a:t>Copyright 2021 © Jeffrey Dach MD </a:t>
            </a:r>
          </a:p>
        </p:txBody>
      </p:sp>
      <p:sp>
        <p:nvSpPr>
          <p:cNvPr id="7" name="TextBox 6">
            <a:extLst>
              <a:ext uri="{FF2B5EF4-FFF2-40B4-BE49-F238E27FC236}">
                <a16:creationId xmlns:a16="http://schemas.microsoft.com/office/drawing/2014/main" id="{0273534D-01E3-4147-98C7-0503E5119209}"/>
              </a:ext>
            </a:extLst>
          </p:cNvPr>
          <p:cNvSpPr txBox="1"/>
          <p:nvPr/>
        </p:nvSpPr>
        <p:spPr>
          <a:xfrm>
            <a:off x="172471" y="5076381"/>
            <a:ext cx="8831828" cy="1477328"/>
          </a:xfrm>
          <a:prstGeom prst="rect">
            <a:avLst/>
          </a:prstGeom>
          <a:noFill/>
          <a:ln w="12700">
            <a:solidFill>
              <a:srgbClr val="FFFFAB"/>
            </a:solidFill>
          </a:ln>
        </p:spPr>
        <p:txBody>
          <a:bodyPr wrap="square">
            <a:spAutoFit/>
          </a:bodyPr>
          <a:lstStyle/>
          <a:p>
            <a:pPr algn="l"/>
            <a:r>
              <a:rPr lang="en-US" sz="1800" b="0" i="0" u="none" strike="noStrike" baseline="0" dirty="0">
                <a:solidFill>
                  <a:srgbClr val="FFFFAB"/>
                </a:solidFill>
                <a:latin typeface="Calibri" panose="020F0502020204030204" pitchFamily="34" charset="0"/>
              </a:rPr>
              <a:t>1) Szekeres-</a:t>
            </a:r>
            <a:r>
              <a:rPr lang="en-US" sz="1800" b="0" i="0" u="none" strike="noStrike" baseline="0" dirty="0" err="1">
                <a:solidFill>
                  <a:srgbClr val="FFFFAB"/>
                </a:solidFill>
                <a:latin typeface="Calibri" panose="020F0502020204030204" pitchFamily="34" charset="0"/>
              </a:rPr>
              <a:t>Bartho</a:t>
            </a:r>
            <a:r>
              <a:rPr lang="en-US" sz="1800" b="0" i="0" u="none" strike="noStrike" baseline="0" dirty="0">
                <a:solidFill>
                  <a:srgbClr val="FFFFAB"/>
                </a:solidFill>
                <a:latin typeface="Calibri" panose="020F0502020204030204" pitchFamily="34" charset="0"/>
              </a:rPr>
              <a:t>, Julia, and Beata Polgar. “PIBF: the Double Edged Sword. Pregnancy and Tumor.” American Journal of Reproductive Immunology 64.2 (2010): 77-86.</a:t>
            </a:r>
          </a:p>
          <a:p>
            <a:pPr algn="l"/>
            <a:r>
              <a:rPr lang="en-US" sz="1800" b="0" i="0" u="none" strike="noStrike" baseline="0" dirty="0">
                <a:solidFill>
                  <a:srgbClr val="FFFFAB"/>
                </a:solidFill>
                <a:latin typeface="Calibri" panose="020F0502020204030204" pitchFamily="34" charset="0"/>
              </a:rPr>
              <a:t>2) </a:t>
            </a:r>
            <a:r>
              <a:rPr lang="en-US" sz="1800" b="0" i="0" u="none" strike="noStrike" baseline="0" dirty="0" err="1">
                <a:solidFill>
                  <a:srgbClr val="FFFFAB"/>
                </a:solidFill>
                <a:latin typeface="Calibri" panose="020F0502020204030204" pitchFamily="34" charset="0"/>
              </a:rPr>
              <a:t>Halasz</a:t>
            </a:r>
            <a:r>
              <a:rPr lang="en-US" sz="1800" b="0" i="0" u="none" strike="noStrike" baseline="0" dirty="0">
                <a:solidFill>
                  <a:srgbClr val="FFFFAB"/>
                </a:solidFill>
                <a:latin typeface="Calibri" panose="020F0502020204030204" pitchFamily="34" charset="0"/>
              </a:rPr>
              <a:t>, Melinda, et al. “Progesterone-induced blocking factor differentially regulates trophoblast and tumor invasion by altering matrix metalloproteinase activity.” Cellular and molecular life sciences 70.23 (2013): 4617-4630.</a:t>
            </a:r>
          </a:p>
        </p:txBody>
      </p:sp>
    </p:spTree>
    <p:extLst>
      <p:ext uri="{BB962C8B-B14F-4D97-AF65-F5344CB8AC3E}">
        <p14:creationId xmlns:p14="http://schemas.microsoft.com/office/powerpoint/2010/main" val="2795818751"/>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89719" y="120257"/>
            <a:ext cx="8534400" cy="747897"/>
          </a:xfrm>
          <a:ln w="19050">
            <a:solidFill>
              <a:srgbClr val="FFFFAB"/>
            </a:solidFill>
          </a:ln>
        </p:spPr>
        <p:txBody>
          <a:bodyPr/>
          <a:lstStyle/>
          <a:p>
            <a:r>
              <a:rPr lang="en-US" sz="5400" dirty="0"/>
              <a:t>RU-486 Blocks PIBF</a:t>
            </a:r>
          </a:p>
        </p:txBody>
      </p:sp>
      <p:sp>
        <p:nvSpPr>
          <p:cNvPr id="5" name="Content Placeholder 4"/>
          <p:cNvSpPr>
            <a:spLocks noGrp="1"/>
          </p:cNvSpPr>
          <p:nvPr>
            <p:ph sz="half" idx="2"/>
          </p:nvPr>
        </p:nvSpPr>
        <p:spPr>
          <a:xfrm>
            <a:off x="279400" y="1066800"/>
            <a:ext cx="8534400" cy="3841052"/>
          </a:xfrm>
          <a:ln w="19050">
            <a:solidFill>
              <a:srgbClr val="FFFFAB"/>
            </a:solidFill>
          </a:ln>
        </p:spPr>
        <p:txBody>
          <a:bodyPr/>
          <a:lstStyle/>
          <a:p>
            <a:r>
              <a:rPr lang="en-US" sz="3200" dirty="0"/>
              <a:t>1982, Mifepristone Synthesized by Roussel-</a:t>
            </a:r>
            <a:r>
              <a:rPr lang="en-US" sz="3200" dirty="0" err="1"/>
              <a:t>Uclaff</a:t>
            </a:r>
            <a:r>
              <a:rPr lang="en-US" sz="3200" dirty="0"/>
              <a:t> (France) as a Progesterone Receptor Blocker. </a:t>
            </a:r>
          </a:p>
          <a:p>
            <a:r>
              <a:rPr lang="en-US" sz="3200" dirty="0"/>
              <a:t>“Abortion Pill,” prescribed (only) at abortion clinics to induce abortion.</a:t>
            </a:r>
          </a:p>
          <a:p>
            <a:r>
              <a:rPr lang="en-US" sz="3200" dirty="0"/>
              <a:t>Restricted in the U.S. and Europe , Use requires IND application with FDA or Ongoing Clin Trial. </a:t>
            </a:r>
          </a:p>
          <a:p>
            <a:r>
              <a:rPr lang="en-US" sz="3200" dirty="0"/>
              <a:t>Progesterone backbone with dimethyl-amino-benzene  added at the 11th position.</a:t>
            </a:r>
          </a:p>
        </p:txBody>
      </p:sp>
      <p:sp>
        <p:nvSpPr>
          <p:cNvPr id="6" name="TextBox 5">
            <a:extLst>
              <a:ext uri="{FF2B5EF4-FFF2-40B4-BE49-F238E27FC236}">
                <a16:creationId xmlns:a16="http://schemas.microsoft.com/office/drawing/2014/main" id="{36607928-F784-4D3E-8B57-4578ABDAA65C}"/>
              </a:ext>
            </a:extLst>
          </p:cNvPr>
          <p:cNvSpPr txBox="1"/>
          <p:nvPr/>
        </p:nvSpPr>
        <p:spPr>
          <a:xfrm>
            <a:off x="5715000" y="6488668"/>
            <a:ext cx="3505200" cy="369332"/>
          </a:xfrm>
          <a:prstGeom prst="rect">
            <a:avLst/>
          </a:prstGeom>
          <a:noFill/>
        </p:spPr>
        <p:txBody>
          <a:bodyPr wrap="square">
            <a:spAutoFit/>
          </a:bodyPr>
          <a:lstStyle/>
          <a:p>
            <a:r>
              <a:rPr lang="en-US" dirty="0"/>
              <a:t>Copyright 2021 © Jeffrey Dach MD </a:t>
            </a:r>
          </a:p>
        </p:txBody>
      </p:sp>
      <p:sp>
        <p:nvSpPr>
          <p:cNvPr id="7" name="TextBox 6">
            <a:extLst>
              <a:ext uri="{FF2B5EF4-FFF2-40B4-BE49-F238E27FC236}">
                <a16:creationId xmlns:a16="http://schemas.microsoft.com/office/drawing/2014/main" id="{0273534D-01E3-4147-98C7-0503E5119209}"/>
              </a:ext>
            </a:extLst>
          </p:cNvPr>
          <p:cNvSpPr txBox="1"/>
          <p:nvPr/>
        </p:nvSpPr>
        <p:spPr>
          <a:xfrm>
            <a:off x="195660" y="5011340"/>
            <a:ext cx="8701881" cy="923330"/>
          </a:xfrm>
          <a:prstGeom prst="rect">
            <a:avLst/>
          </a:prstGeom>
          <a:noFill/>
          <a:ln w="12700">
            <a:solidFill>
              <a:srgbClr val="FFFFAB"/>
            </a:solidFill>
          </a:ln>
        </p:spPr>
        <p:txBody>
          <a:bodyPr wrap="square">
            <a:spAutoFit/>
          </a:bodyPr>
          <a:lstStyle/>
          <a:p>
            <a:pPr algn="l"/>
            <a:r>
              <a:rPr lang="en-US" sz="1800" b="0" i="0" u="none" strike="noStrike" baseline="0" dirty="0">
                <a:solidFill>
                  <a:srgbClr val="FFFFAB"/>
                </a:solidFill>
                <a:latin typeface="Calibri" panose="020F0502020204030204" pitchFamily="34" charset="0"/>
              </a:rPr>
              <a:t>3) Chen, Jianzhong, et al. “The unique pharmacological characteristics of mifepristone (RU486): from terminating pregnancy to preventing cancer metastasis.”</a:t>
            </a:r>
          </a:p>
          <a:p>
            <a:pPr algn="l"/>
            <a:r>
              <a:rPr lang="en-US" sz="1800" b="0" i="0" u="none" strike="noStrike" baseline="0" dirty="0">
                <a:solidFill>
                  <a:srgbClr val="FFFFAB"/>
                </a:solidFill>
                <a:latin typeface="Calibri" panose="020F0502020204030204" pitchFamily="34" charset="0"/>
              </a:rPr>
              <a:t>Medicinal research reviews 34.5 (2014): 979-1000.</a:t>
            </a:r>
          </a:p>
        </p:txBody>
      </p:sp>
    </p:spTree>
    <p:extLst>
      <p:ext uri="{BB962C8B-B14F-4D97-AF65-F5344CB8AC3E}">
        <p14:creationId xmlns:p14="http://schemas.microsoft.com/office/powerpoint/2010/main" val="1183565715"/>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89719" y="120257"/>
            <a:ext cx="8534400" cy="747897"/>
          </a:xfrm>
          <a:ln w="19050">
            <a:solidFill>
              <a:srgbClr val="FFFFAB"/>
            </a:solidFill>
          </a:ln>
        </p:spPr>
        <p:txBody>
          <a:bodyPr/>
          <a:lstStyle/>
          <a:p>
            <a:r>
              <a:rPr lang="en-US" sz="5400" dirty="0"/>
              <a:t>Mifepristone Chemical Structure</a:t>
            </a:r>
          </a:p>
        </p:txBody>
      </p:sp>
      <p:sp>
        <p:nvSpPr>
          <p:cNvPr id="6" name="TextBox 5">
            <a:extLst>
              <a:ext uri="{FF2B5EF4-FFF2-40B4-BE49-F238E27FC236}">
                <a16:creationId xmlns:a16="http://schemas.microsoft.com/office/drawing/2014/main" id="{36607928-F784-4D3E-8B57-4578ABDAA65C}"/>
              </a:ext>
            </a:extLst>
          </p:cNvPr>
          <p:cNvSpPr txBox="1"/>
          <p:nvPr/>
        </p:nvSpPr>
        <p:spPr>
          <a:xfrm>
            <a:off x="5715000" y="6488668"/>
            <a:ext cx="3505200" cy="369332"/>
          </a:xfrm>
          <a:prstGeom prst="rect">
            <a:avLst/>
          </a:prstGeom>
          <a:noFill/>
        </p:spPr>
        <p:txBody>
          <a:bodyPr wrap="square">
            <a:spAutoFit/>
          </a:bodyPr>
          <a:lstStyle/>
          <a:p>
            <a:r>
              <a:rPr lang="en-US" dirty="0"/>
              <a:t>Copyright 2021 © Jeffrey Dach MD </a:t>
            </a:r>
          </a:p>
        </p:txBody>
      </p:sp>
      <p:sp>
        <p:nvSpPr>
          <p:cNvPr id="7" name="TextBox 6">
            <a:extLst>
              <a:ext uri="{FF2B5EF4-FFF2-40B4-BE49-F238E27FC236}">
                <a16:creationId xmlns:a16="http://schemas.microsoft.com/office/drawing/2014/main" id="{0273534D-01E3-4147-98C7-0503E5119209}"/>
              </a:ext>
            </a:extLst>
          </p:cNvPr>
          <p:cNvSpPr txBox="1"/>
          <p:nvPr/>
        </p:nvSpPr>
        <p:spPr>
          <a:xfrm>
            <a:off x="6324600" y="1206782"/>
            <a:ext cx="2743200" cy="3539430"/>
          </a:xfrm>
          <a:prstGeom prst="rect">
            <a:avLst/>
          </a:prstGeom>
          <a:noFill/>
          <a:ln w="12700">
            <a:solidFill>
              <a:srgbClr val="FFFFAB"/>
            </a:solidFill>
          </a:ln>
        </p:spPr>
        <p:txBody>
          <a:bodyPr wrap="square">
            <a:spAutoFit/>
          </a:bodyPr>
          <a:lstStyle/>
          <a:p>
            <a:pPr algn="l"/>
            <a:r>
              <a:rPr lang="en-US" sz="3200" b="0" i="0" u="none" strike="noStrike" baseline="0" dirty="0">
                <a:solidFill>
                  <a:srgbClr val="FFFFBD"/>
                </a:solidFill>
                <a:latin typeface="Calibri" panose="020F0502020204030204" pitchFamily="34" charset="0"/>
              </a:rPr>
              <a:t>Progesterone backbone</a:t>
            </a:r>
          </a:p>
          <a:p>
            <a:pPr algn="l"/>
            <a:r>
              <a:rPr lang="en-US" sz="3200" b="0" i="0" u="none" strike="noStrike" baseline="0" dirty="0">
                <a:solidFill>
                  <a:srgbClr val="FFFFBD"/>
                </a:solidFill>
                <a:latin typeface="Calibri" panose="020F0502020204030204" pitchFamily="34" charset="0"/>
              </a:rPr>
              <a:t>with dimethyl-amino-benzene </a:t>
            </a:r>
          </a:p>
          <a:p>
            <a:pPr algn="l"/>
            <a:r>
              <a:rPr lang="en-US" sz="3200" b="0" i="0" u="none" strike="noStrike" baseline="0" dirty="0">
                <a:solidFill>
                  <a:srgbClr val="FFFFBD"/>
                </a:solidFill>
                <a:latin typeface="Calibri" panose="020F0502020204030204" pitchFamily="34" charset="0"/>
              </a:rPr>
              <a:t>added at the 11th position.</a:t>
            </a:r>
          </a:p>
        </p:txBody>
      </p:sp>
      <p:pic>
        <p:nvPicPr>
          <p:cNvPr id="10" name="Picture 9">
            <a:extLst>
              <a:ext uri="{FF2B5EF4-FFF2-40B4-BE49-F238E27FC236}">
                <a16:creationId xmlns:a16="http://schemas.microsoft.com/office/drawing/2014/main" id="{03C4362B-67BC-4892-AE22-FC7E468C7A85}"/>
              </a:ext>
            </a:extLst>
          </p:cNvPr>
          <p:cNvPicPr>
            <a:picLocks noChangeAspect="1"/>
          </p:cNvPicPr>
          <p:nvPr/>
        </p:nvPicPr>
        <p:blipFill>
          <a:blip r:embed="rId3"/>
          <a:stretch>
            <a:fillRect/>
          </a:stretch>
        </p:blipFill>
        <p:spPr>
          <a:xfrm>
            <a:off x="228600" y="1152395"/>
            <a:ext cx="5941867" cy="3648205"/>
          </a:xfrm>
          <a:prstGeom prst="rect">
            <a:avLst/>
          </a:prstGeom>
        </p:spPr>
      </p:pic>
      <p:sp>
        <p:nvSpPr>
          <p:cNvPr id="12" name="TextBox 11">
            <a:extLst>
              <a:ext uri="{FF2B5EF4-FFF2-40B4-BE49-F238E27FC236}">
                <a16:creationId xmlns:a16="http://schemas.microsoft.com/office/drawing/2014/main" id="{010DFDCA-6A73-4DF8-B0A0-D8245DB9369D}"/>
              </a:ext>
            </a:extLst>
          </p:cNvPr>
          <p:cNvSpPr txBox="1"/>
          <p:nvPr/>
        </p:nvSpPr>
        <p:spPr>
          <a:xfrm>
            <a:off x="170259" y="4973396"/>
            <a:ext cx="8773319" cy="1200329"/>
          </a:xfrm>
          <a:prstGeom prst="rect">
            <a:avLst/>
          </a:prstGeom>
          <a:noFill/>
          <a:ln w="12700">
            <a:solidFill>
              <a:srgbClr val="FFFFAB"/>
            </a:solidFill>
          </a:ln>
        </p:spPr>
        <p:txBody>
          <a:bodyPr wrap="square">
            <a:spAutoFit/>
          </a:bodyPr>
          <a:lstStyle/>
          <a:p>
            <a:r>
              <a:rPr lang="en-US" sz="2400" dirty="0">
                <a:solidFill>
                  <a:srgbClr val="FFFFBD"/>
                </a:solidFill>
              </a:rPr>
              <a:t>Chen, Jianzhong, et al. “The unique pharmacological characteristics of mifepristone (RU486): from terminating pregnancy to preventing cancer metastasis.” Med res reviews 34.5 (2014): 979-1000.</a:t>
            </a:r>
          </a:p>
        </p:txBody>
      </p:sp>
    </p:spTree>
    <p:extLst>
      <p:ext uri="{BB962C8B-B14F-4D97-AF65-F5344CB8AC3E}">
        <p14:creationId xmlns:p14="http://schemas.microsoft.com/office/powerpoint/2010/main" val="3113791458"/>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89719" y="120257"/>
            <a:ext cx="8534400" cy="553998"/>
          </a:xfrm>
          <a:ln w="19050">
            <a:solidFill>
              <a:srgbClr val="FFFFAB"/>
            </a:solidFill>
          </a:ln>
        </p:spPr>
        <p:txBody>
          <a:bodyPr/>
          <a:lstStyle/>
          <a:p>
            <a:r>
              <a:rPr lang="en-US" sz="4000" dirty="0"/>
              <a:t>Abortion Drug for “Somatic Pregnancy”</a:t>
            </a:r>
            <a:endParaRPr lang="en-US" sz="5400" dirty="0"/>
          </a:p>
        </p:txBody>
      </p:sp>
      <p:sp>
        <p:nvSpPr>
          <p:cNvPr id="5" name="Content Placeholder 4"/>
          <p:cNvSpPr>
            <a:spLocks noGrp="1"/>
          </p:cNvSpPr>
          <p:nvPr>
            <p:ph sz="half" idx="2"/>
          </p:nvPr>
        </p:nvSpPr>
        <p:spPr>
          <a:xfrm>
            <a:off x="289719" y="914400"/>
            <a:ext cx="8658621" cy="3502497"/>
          </a:xfrm>
          <a:ln w="19050">
            <a:solidFill>
              <a:srgbClr val="FFFFAB"/>
            </a:solidFill>
          </a:ln>
        </p:spPr>
        <p:txBody>
          <a:bodyPr/>
          <a:lstStyle/>
          <a:p>
            <a:r>
              <a:rPr lang="en-US" sz="3200" dirty="0"/>
              <a:t>2021 Dr Liu:</a:t>
            </a:r>
          </a:p>
          <a:p>
            <a:r>
              <a:rPr lang="en-US" sz="3200" dirty="0"/>
              <a:t>“…Targeting the key events of somatic pregnancy is likely a better therapeutic strategy for cancer treatment than directly targeting cell mitotic proliferation (chemo), especially for those tumors with p53 inactivation.” </a:t>
            </a:r>
            <a:r>
              <a:rPr lang="en-US" sz="2400" dirty="0"/>
              <a:t>(Liu, 2021)</a:t>
            </a:r>
          </a:p>
          <a:p>
            <a:r>
              <a:rPr lang="en-US" sz="4400" dirty="0"/>
              <a:t>Abort the “Somatic Pregnancy” !!</a:t>
            </a:r>
            <a:endParaRPr lang="it-IT" sz="4400" dirty="0"/>
          </a:p>
        </p:txBody>
      </p:sp>
      <p:sp>
        <p:nvSpPr>
          <p:cNvPr id="6" name="TextBox 5">
            <a:extLst>
              <a:ext uri="{FF2B5EF4-FFF2-40B4-BE49-F238E27FC236}">
                <a16:creationId xmlns:a16="http://schemas.microsoft.com/office/drawing/2014/main" id="{36607928-F784-4D3E-8B57-4578ABDAA65C}"/>
              </a:ext>
            </a:extLst>
          </p:cNvPr>
          <p:cNvSpPr txBox="1"/>
          <p:nvPr/>
        </p:nvSpPr>
        <p:spPr>
          <a:xfrm>
            <a:off x="5464769" y="6347655"/>
            <a:ext cx="3505200" cy="369332"/>
          </a:xfrm>
          <a:prstGeom prst="rect">
            <a:avLst/>
          </a:prstGeom>
          <a:noFill/>
          <a:ln>
            <a:solidFill>
              <a:schemeClr val="tx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Calibri"/>
                <a:ea typeface="+mn-ea"/>
                <a:cs typeface="+mn-cs"/>
              </a:rPr>
              <a:t>Copyright 2021 © Jeffrey Dach MD </a:t>
            </a:r>
          </a:p>
        </p:txBody>
      </p:sp>
      <p:sp>
        <p:nvSpPr>
          <p:cNvPr id="7" name="TextBox 6">
            <a:extLst>
              <a:ext uri="{FF2B5EF4-FFF2-40B4-BE49-F238E27FC236}">
                <a16:creationId xmlns:a16="http://schemas.microsoft.com/office/drawing/2014/main" id="{0273534D-01E3-4147-98C7-0503E5119209}"/>
              </a:ext>
            </a:extLst>
          </p:cNvPr>
          <p:cNvSpPr txBox="1"/>
          <p:nvPr/>
        </p:nvSpPr>
        <p:spPr>
          <a:xfrm>
            <a:off x="268088" y="4576331"/>
            <a:ext cx="8701881" cy="1261884"/>
          </a:xfrm>
          <a:prstGeom prst="rect">
            <a:avLst/>
          </a:prstGeom>
          <a:noFill/>
          <a:ln w="12700">
            <a:solidFill>
              <a:srgbClr val="FFFFAB"/>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AB"/>
                </a:solidFill>
                <a:effectLst/>
                <a:uLnTx/>
                <a:uFillTx/>
                <a:latin typeface="Calibri" panose="020F0502020204030204" pitchFamily="34" charset="0"/>
                <a:ea typeface="+mn-ea"/>
                <a:cs typeface="+mn-cs"/>
              </a:rPr>
              <a:t>Liu, </a:t>
            </a:r>
            <a:r>
              <a:rPr kumimoji="0" lang="en-US" sz="2400" b="0" i="0" u="none" strike="noStrike" kern="1200" cap="none" spc="0" normalizeH="0" baseline="0" noProof="0" dirty="0" err="1">
                <a:ln>
                  <a:noFill/>
                </a:ln>
                <a:solidFill>
                  <a:srgbClr val="FFFFAB"/>
                </a:solidFill>
                <a:effectLst/>
                <a:uLnTx/>
                <a:uFillTx/>
                <a:latin typeface="Calibri" panose="020F0502020204030204" pitchFamily="34" charset="0"/>
                <a:ea typeface="+mn-ea"/>
                <a:cs typeface="+mn-cs"/>
              </a:rPr>
              <a:t>Chunfang</a:t>
            </a:r>
            <a:r>
              <a:rPr kumimoji="0" lang="en-US" sz="2400" b="0" i="0" u="none" strike="noStrike" kern="1200" cap="none" spc="0" normalizeH="0" baseline="0" noProof="0" dirty="0">
                <a:ln>
                  <a:noFill/>
                </a:ln>
                <a:solidFill>
                  <a:srgbClr val="FFFFAB"/>
                </a:solidFill>
                <a:effectLst/>
                <a:uLnTx/>
                <a:uFillTx/>
                <a:latin typeface="Calibri" panose="020F0502020204030204" pitchFamily="34" charset="0"/>
                <a:ea typeface="+mn-ea"/>
                <a:cs typeface="+mn-cs"/>
              </a:rPr>
              <a:t>, et al. "The Foundational Framework of Tumors: Gametogenesis, p53, and Cancer." Sem in Cancer Biology. 2021.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FFAB"/>
                </a:solidFill>
                <a:effectLst/>
                <a:uLnTx/>
                <a:uFillTx/>
                <a:latin typeface="Calibri" panose="020F0502020204030204" pitchFamily="34" charset="0"/>
                <a:ea typeface="+mn-ea"/>
                <a:cs typeface="+mn-cs"/>
              </a:rPr>
              <a:t>Old, Lloyd J. "Cancer is a somatic cell pregnancy." (2007).</a:t>
            </a:r>
          </a:p>
        </p:txBody>
      </p:sp>
    </p:spTree>
    <p:extLst>
      <p:ext uri="{BB962C8B-B14F-4D97-AF65-F5344CB8AC3E}">
        <p14:creationId xmlns:p14="http://schemas.microsoft.com/office/powerpoint/2010/main" val="3857579982"/>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5F0A65C-C2CE-4520-AB03-367C2C61F5DF}"/>
              </a:ext>
            </a:extLst>
          </p:cNvPr>
          <p:cNvSpPr txBox="1">
            <a:spLocks noGrp="1"/>
          </p:cNvSpPr>
          <p:nvPr>
            <p:ph type="title"/>
          </p:nvPr>
        </p:nvSpPr>
        <p:spPr>
          <a:xfrm>
            <a:off x="381000" y="173403"/>
            <a:ext cx="8382000" cy="609398"/>
          </a:xfrm>
          <a:prstGeom prst="rect">
            <a:avLst/>
          </a:prstGeom>
          <a:ln w="38100">
            <a:solidFill>
              <a:srgbClr val="FFFFAB"/>
            </a:solidFill>
          </a:ln>
        </p:spPr>
        <p:style>
          <a:lnRef idx="0">
            <a:scrgbClr r="0" g="0" b="0"/>
          </a:lnRef>
          <a:fillRef idx="1001">
            <a:schemeClr val="dk2"/>
          </a:fillRef>
          <a:effectRef idx="0">
            <a:scrgbClr r="0" g="0" b="0"/>
          </a:effectRef>
          <a:fontRef idx="major"/>
        </p:style>
        <p:txBody>
          <a:bodyPr vert="horz" wrap="square" lIns="0" tIns="0" rIns="0" bIns="0" rtlCol="0" anchor="t">
            <a:spAutoFit/>
          </a:bodyPr>
          <a:lstStyle>
            <a:lvl1pPr algn="ctr" defTabSz="914363" rtl="0" eaLnBrk="1" latinLnBrk="0" hangingPunct="1">
              <a:lnSpc>
                <a:spcPct val="90000"/>
              </a:lnSpc>
              <a:spcBef>
                <a:spcPct val="0"/>
              </a:spcBef>
              <a:buNone/>
              <a:defRPr lang="en-US" sz="4800" b="0" kern="1200" cap="none" spc="-150" dirty="0" smtClean="0">
                <a:ln w="3175">
                  <a:noFill/>
                </a:ln>
                <a:solidFill>
                  <a:srgbClr val="FFFFBD"/>
                </a:solidFill>
                <a:effectLst>
                  <a:outerShdw blurRad="50800" dist="38100" dir="2700000" algn="tl" rotWithShape="0">
                    <a:prstClr val="black">
                      <a:alpha val="40000"/>
                    </a:prstClr>
                  </a:outerShdw>
                </a:effectLst>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marL="0" marR="0" lvl="0" indent="0" algn="ctr" defTabSz="914363"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150" normalizeH="0" baseline="0" noProof="0" dirty="0">
                <a:ln w="3175">
                  <a:noFill/>
                </a:ln>
                <a:solidFill>
                  <a:srgbClr val="FFFFBD"/>
                </a:solidFill>
                <a:effectLst>
                  <a:outerShdw blurRad="50800" dist="38100" dir="2700000" algn="tl" rotWithShape="0">
                    <a:prstClr val="black">
                      <a:alpha val="40000"/>
                    </a:prstClr>
                  </a:outerShdw>
                </a:effectLst>
                <a:uLnTx/>
                <a:uFillTx/>
                <a:latin typeface="Calibri"/>
                <a:ea typeface="+mj-ea"/>
                <a:cs typeface="+mj-cs"/>
              </a:rPr>
              <a:t>Three Pillars of Cancer Cell Metabolism</a:t>
            </a:r>
          </a:p>
        </p:txBody>
      </p:sp>
      <p:sp>
        <p:nvSpPr>
          <p:cNvPr id="8" name="Title 1">
            <a:extLst>
              <a:ext uri="{FF2B5EF4-FFF2-40B4-BE49-F238E27FC236}">
                <a16:creationId xmlns:a16="http://schemas.microsoft.com/office/drawing/2014/main" id="{87AEF05D-B06A-4F95-AFC7-A9B12136CAA6}"/>
              </a:ext>
            </a:extLst>
          </p:cNvPr>
          <p:cNvSpPr txBox="1">
            <a:spLocks/>
          </p:cNvSpPr>
          <p:nvPr/>
        </p:nvSpPr>
        <p:spPr>
          <a:xfrm>
            <a:off x="533400" y="6019799"/>
            <a:ext cx="2743200" cy="664797"/>
          </a:xfrm>
          <a:prstGeom prst="rect">
            <a:avLst/>
          </a:prstGeom>
          <a:ln w="38100">
            <a:solidFill>
              <a:srgbClr val="FFFFAB"/>
            </a:solidFill>
          </a:ln>
        </p:spPr>
        <p:style>
          <a:lnRef idx="0">
            <a:scrgbClr r="0" g="0" b="0"/>
          </a:lnRef>
          <a:fillRef idx="1001">
            <a:schemeClr val="dk2"/>
          </a:fillRef>
          <a:effectRef idx="0">
            <a:scrgbClr r="0" g="0" b="0"/>
          </a:effectRef>
          <a:fontRef idx="major"/>
        </p:style>
        <p:txBody>
          <a:bodyPr vert="horz" wrap="square" lIns="0" tIns="0" rIns="0" bIns="0" rtlCol="0" anchor="t">
            <a:spAutoFit/>
          </a:bodyPr>
          <a:lstStyle>
            <a:lvl1pPr algn="ctr" defTabSz="914363" rtl="0" eaLnBrk="1" latinLnBrk="0" hangingPunct="1">
              <a:lnSpc>
                <a:spcPct val="90000"/>
              </a:lnSpc>
              <a:spcBef>
                <a:spcPct val="0"/>
              </a:spcBef>
              <a:buNone/>
              <a:defRPr lang="en-US" sz="4800" b="0" kern="1200" cap="none" spc="-150" dirty="0" smtClean="0">
                <a:ln w="3175">
                  <a:noFill/>
                </a:ln>
                <a:solidFill>
                  <a:srgbClr val="FFFFBD"/>
                </a:solidFill>
                <a:effectLst>
                  <a:outerShdw blurRad="50800" dist="38100" dir="2700000" algn="tl" rotWithShape="0">
                    <a:prstClr val="black">
                      <a:alpha val="40000"/>
                    </a:prstClr>
                  </a:outerShdw>
                </a:effectLst>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marL="0" marR="0" lvl="0" indent="0" algn="ctr" defTabSz="914363" rtl="0" eaLnBrk="1" fontAlgn="auto" latinLnBrk="0" hangingPunct="1">
              <a:lnSpc>
                <a:spcPct val="90000"/>
              </a:lnSpc>
              <a:spcBef>
                <a:spcPct val="0"/>
              </a:spcBef>
              <a:spcAft>
                <a:spcPts val="0"/>
              </a:spcAft>
              <a:buClrTx/>
              <a:buSzTx/>
              <a:buFontTx/>
              <a:buNone/>
              <a:tabLst/>
              <a:defRPr/>
            </a:pPr>
            <a:r>
              <a:rPr kumimoji="0" lang="en-US" sz="4800" b="0" i="0" u="none" strike="noStrike" kern="1200" cap="none" spc="-150" normalizeH="0" baseline="0" noProof="0" dirty="0">
                <a:ln w="3175">
                  <a:noFill/>
                </a:ln>
                <a:solidFill>
                  <a:srgbClr val="FFFFBD"/>
                </a:solidFill>
                <a:effectLst>
                  <a:outerShdw blurRad="50800" dist="38100" dir="2700000" algn="tl" rotWithShape="0">
                    <a:prstClr val="black">
                      <a:alpha val="40000"/>
                    </a:prstClr>
                  </a:outerShdw>
                </a:effectLst>
                <a:uLnTx/>
                <a:uFillTx/>
                <a:latin typeface="Calibri"/>
                <a:ea typeface="+mj-ea"/>
                <a:cs typeface="+mj-cs"/>
              </a:rPr>
              <a:t>GLYCOLYSIS</a:t>
            </a:r>
          </a:p>
        </p:txBody>
      </p:sp>
      <p:sp>
        <p:nvSpPr>
          <p:cNvPr id="9" name="Title 1">
            <a:extLst>
              <a:ext uri="{FF2B5EF4-FFF2-40B4-BE49-F238E27FC236}">
                <a16:creationId xmlns:a16="http://schemas.microsoft.com/office/drawing/2014/main" id="{D6328F6A-72A2-411E-A571-D9DE0552AE99}"/>
              </a:ext>
            </a:extLst>
          </p:cNvPr>
          <p:cNvSpPr txBox="1">
            <a:spLocks/>
          </p:cNvSpPr>
          <p:nvPr/>
        </p:nvSpPr>
        <p:spPr>
          <a:xfrm>
            <a:off x="3886200" y="6019798"/>
            <a:ext cx="2145722" cy="664797"/>
          </a:xfrm>
          <a:prstGeom prst="rect">
            <a:avLst/>
          </a:prstGeom>
          <a:ln w="38100">
            <a:solidFill>
              <a:srgbClr val="FFFFAB"/>
            </a:solidFill>
          </a:ln>
        </p:spPr>
        <p:style>
          <a:lnRef idx="0">
            <a:scrgbClr r="0" g="0" b="0"/>
          </a:lnRef>
          <a:fillRef idx="1001">
            <a:schemeClr val="dk2"/>
          </a:fillRef>
          <a:effectRef idx="0">
            <a:scrgbClr r="0" g="0" b="0"/>
          </a:effectRef>
          <a:fontRef idx="major"/>
        </p:style>
        <p:txBody>
          <a:bodyPr vert="horz" wrap="square" lIns="0" tIns="0" rIns="0" bIns="0" rtlCol="0" anchor="t">
            <a:spAutoFit/>
          </a:bodyPr>
          <a:lstStyle>
            <a:lvl1pPr algn="ctr" defTabSz="914363" rtl="0" eaLnBrk="1" latinLnBrk="0" hangingPunct="1">
              <a:lnSpc>
                <a:spcPct val="90000"/>
              </a:lnSpc>
              <a:spcBef>
                <a:spcPct val="0"/>
              </a:spcBef>
              <a:buNone/>
              <a:defRPr lang="en-US" sz="4800" b="0" kern="1200" cap="none" spc="-150" dirty="0" smtClean="0">
                <a:ln w="3175">
                  <a:noFill/>
                </a:ln>
                <a:solidFill>
                  <a:srgbClr val="FFFFBD"/>
                </a:solidFill>
                <a:effectLst>
                  <a:outerShdw blurRad="50800" dist="38100" dir="2700000" algn="tl" rotWithShape="0">
                    <a:prstClr val="black">
                      <a:alpha val="40000"/>
                    </a:prstClr>
                  </a:outerShdw>
                </a:effectLst>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marL="0" marR="0" lvl="0" indent="0" algn="ctr" defTabSz="914363" rtl="0" eaLnBrk="1" fontAlgn="auto" latinLnBrk="0" hangingPunct="1">
              <a:lnSpc>
                <a:spcPct val="90000"/>
              </a:lnSpc>
              <a:spcBef>
                <a:spcPct val="0"/>
              </a:spcBef>
              <a:spcAft>
                <a:spcPts val="0"/>
              </a:spcAft>
              <a:buClrTx/>
              <a:buSzTx/>
              <a:buFontTx/>
              <a:buNone/>
              <a:tabLst/>
              <a:defRPr/>
            </a:pPr>
            <a:r>
              <a:rPr kumimoji="0" lang="en-US" sz="4800" b="0" i="0" u="none" strike="noStrike" kern="1200" cap="none" spc="-150" normalizeH="0" baseline="0" noProof="0" dirty="0">
                <a:ln w="3175">
                  <a:noFill/>
                </a:ln>
                <a:solidFill>
                  <a:srgbClr val="FFFFBD"/>
                </a:solidFill>
                <a:effectLst>
                  <a:outerShdw blurRad="50800" dist="38100" dir="2700000" algn="tl" rotWithShape="0">
                    <a:prstClr val="black">
                      <a:alpha val="40000"/>
                    </a:prstClr>
                  </a:outerShdw>
                </a:effectLst>
                <a:uLnTx/>
                <a:uFillTx/>
                <a:latin typeface="Calibri"/>
                <a:ea typeface="+mj-ea"/>
                <a:cs typeface="+mj-cs"/>
              </a:rPr>
              <a:t>OXPHOS</a:t>
            </a:r>
          </a:p>
        </p:txBody>
      </p:sp>
      <p:sp>
        <p:nvSpPr>
          <p:cNvPr id="11" name="Title 1">
            <a:extLst>
              <a:ext uri="{FF2B5EF4-FFF2-40B4-BE49-F238E27FC236}">
                <a16:creationId xmlns:a16="http://schemas.microsoft.com/office/drawing/2014/main" id="{BB3139C5-6C4D-4F46-87A1-C16F7FFE68C7}"/>
              </a:ext>
            </a:extLst>
          </p:cNvPr>
          <p:cNvSpPr txBox="1">
            <a:spLocks/>
          </p:cNvSpPr>
          <p:nvPr/>
        </p:nvSpPr>
        <p:spPr>
          <a:xfrm>
            <a:off x="6400800" y="6019800"/>
            <a:ext cx="2615045" cy="664797"/>
          </a:xfrm>
          <a:prstGeom prst="rect">
            <a:avLst/>
          </a:prstGeom>
          <a:ln w="38100">
            <a:solidFill>
              <a:srgbClr val="FFFFAB"/>
            </a:solidFill>
          </a:ln>
        </p:spPr>
        <p:style>
          <a:lnRef idx="0">
            <a:scrgbClr r="0" g="0" b="0"/>
          </a:lnRef>
          <a:fillRef idx="1001">
            <a:schemeClr val="dk2"/>
          </a:fillRef>
          <a:effectRef idx="0">
            <a:scrgbClr r="0" g="0" b="0"/>
          </a:effectRef>
          <a:fontRef idx="major"/>
        </p:style>
        <p:txBody>
          <a:bodyPr vert="horz" wrap="square" lIns="0" tIns="0" rIns="0" bIns="0" rtlCol="0" anchor="t">
            <a:spAutoFit/>
          </a:bodyPr>
          <a:lstStyle>
            <a:lvl1pPr algn="ctr" defTabSz="914363" rtl="0" eaLnBrk="1" latinLnBrk="0" hangingPunct="1">
              <a:lnSpc>
                <a:spcPct val="90000"/>
              </a:lnSpc>
              <a:spcBef>
                <a:spcPct val="0"/>
              </a:spcBef>
              <a:buNone/>
              <a:defRPr lang="en-US" sz="4800" b="0" kern="1200" cap="none" spc="-150" dirty="0" smtClean="0">
                <a:ln w="3175">
                  <a:noFill/>
                </a:ln>
                <a:solidFill>
                  <a:srgbClr val="FFFFBD"/>
                </a:solidFill>
                <a:effectLst>
                  <a:outerShdw blurRad="50800" dist="38100" dir="2700000" algn="tl" rotWithShape="0">
                    <a:prstClr val="black">
                      <a:alpha val="40000"/>
                    </a:prstClr>
                  </a:outerShdw>
                </a:effectLst>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marL="0" marR="0" lvl="0" indent="0" algn="ctr" defTabSz="914363" rtl="0" eaLnBrk="1" fontAlgn="auto" latinLnBrk="0" hangingPunct="1">
              <a:lnSpc>
                <a:spcPct val="90000"/>
              </a:lnSpc>
              <a:spcBef>
                <a:spcPct val="0"/>
              </a:spcBef>
              <a:spcAft>
                <a:spcPts val="0"/>
              </a:spcAft>
              <a:buClrTx/>
              <a:buSzTx/>
              <a:buFontTx/>
              <a:buNone/>
              <a:tabLst/>
              <a:defRPr/>
            </a:pPr>
            <a:r>
              <a:rPr kumimoji="0" lang="en-US" sz="4800" b="0" i="0" u="none" strike="noStrike" kern="1200" cap="none" spc="-150" normalizeH="0" baseline="0" noProof="0" dirty="0">
                <a:ln w="3175">
                  <a:noFill/>
                </a:ln>
                <a:solidFill>
                  <a:srgbClr val="FFFFBD"/>
                </a:solidFill>
                <a:effectLst>
                  <a:outerShdw blurRad="50800" dist="38100" dir="2700000" algn="tl" rotWithShape="0">
                    <a:prstClr val="black">
                      <a:alpha val="40000"/>
                    </a:prstClr>
                  </a:outerShdw>
                </a:effectLst>
                <a:uLnTx/>
                <a:uFillTx/>
                <a:latin typeface="Calibri"/>
                <a:ea typeface="+mj-ea"/>
                <a:cs typeface="+mj-cs"/>
              </a:rPr>
              <a:t>Autophagy</a:t>
            </a:r>
          </a:p>
        </p:txBody>
      </p:sp>
      <p:pic>
        <p:nvPicPr>
          <p:cNvPr id="2" name="Picture 1">
            <a:extLst>
              <a:ext uri="{FF2B5EF4-FFF2-40B4-BE49-F238E27FC236}">
                <a16:creationId xmlns:a16="http://schemas.microsoft.com/office/drawing/2014/main" id="{D29FBD8A-063F-42EB-A11A-C2F924EE3AAB}"/>
              </a:ext>
            </a:extLst>
          </p:cNvPr>
          <p:cNvPicPr>
            <a:picLocks noChangeAspect="1"/>
          </p:cNvPicPr>
          <p:nvPr/>
        </p:nvPicPr>
        <p:blipFill>
          <a:blip r:embed="rId3"/>
          <a:stretch>
            <a:fillRect/>
          </a:stretch>
        </p:blipFill>
        <p:spPr>
          <a:xfrm>
            <a:off x="1371600" y="1066800"/>
            <a:ext cx="6919030" cy="4724400"/>
          </a:xfrm>
          <a:prstGeom prst="rect">
            <a:avLst/>
          </a:prstGeom>
        </p:spPr>
      </p:pic>
    </p:spTree>
    <p:extLst>
      <p:ext uri="{BB962C8B-B14F-4D97-AF65-F5344CB8AC3E}">
        <p14:creationId xmlns:p14="http://schemas.microsoft.com/office/powerpoint/2010/main" val="4143981052"/>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89719" y="120257"/>
            <a:ext cx="8534400" cy="747897"/>
          </a:xfrm>
          <a:ln w="19050">
            <a:solidFill>
              <a:srgbClr val="FFFFAB"/>
            </a:solidFill>
          </a:ln>
        </p:spPr>
        <p:txBody>
          <a:bodyPr/>
          <a:lstStyle/>
          <a:p>
            <a:r>
              <a:rPr lang="en-US" sz="5400" dirty="0"/>
              <a:t>Complete Remission Leukemia</a:t>
            </a:r>
          </a:p>
        </p:txBody>
      </p:sp>
      <p:sp>
        <p:nvSpPr>
          <p:cNvPr id="5" name="Content Placeholder 4"/>
          <p:cNvSpPr>
            <a:spLocks noGrp="1"/>
          </p:cNvSpPr>
          <p:nvPr>
            <p:ph sz="half" idx="2"/>
          </p:nvPr>
        </p:nvSpPr>
        <p:spPr>
          <a:xfrm>
            <a:off x="221059" y="1143000"/>
            <a:ext cx="8534400" cy="3496342"/>
          </a:xfrm>
          <a:ln w="19050">
            <a:solidFill>
              <a:srgbClr val="FFFFAB"/>
            </a:solidFill>
          </a:ln>
        </p:spPr>
        <p:txBody>
          <a:bodyPr/>
          <a:lstStyle/>
          <a:p>
            <a:r>
              <a:rPr lang="en-US" sz="3200" dirty="0"/>
              <a:t>2014: Dr Jerome Check Cooper Inst., IND, Clinical Trial, Case Report:</a:t>
            </a:r>
          </a:p>
          <a:p>
            <a:r>
              <a:rPr lang="en-US" sz="3200" dirty="0"/>
              <a:t>Rapidly Advancing Lymphocytic Leukemia in Elderly Female. </a:t>
            </a:r>
          </a:p>
          <a:p>
            <a:r>
              <a:rPr lang="en-US" sz="3200" dirty="0"/>
              <a:t>Pt. Declined Chemotherapy. </a:t>
            </a:r>
          </a:p>
          <a:p>
            <a:r>
              <a:rPr lang="en-US" sz="3200" dirty="0"/>
              <a:t>Rx: Mifepristone 200 mg daily. </a:t>
            </a:r>
          </a:p>
          <a:p>
            <a:r>
              <a:rPr lang="en-US" sz="3200" dirty="0"/>
              <a:t>Achieves 12 month complete remission.</a:t>
            </a:r>
          </a:p>
        </p:txBody>
      </p:sp>
      <p:sp>
        <p:nvSpPr>
          <p:cNvPr id="6" name="TextBox 5">
            <a:extLst>
              <a:ext uri="{FF2B5EF4-FFF2-40B4-BE49-F238E27FC236}">
                <a16:creationId xmlns:a16="http://schemas.microsoft.com/office/drawing/2014/main" id="{36607928-F784-4D3E-8B57-4578ABDAA65C}"/>
              </a:ext>
            </a:extLst>
          </p:cNvPr>
          <p:cNvSpPr txBox="1"/>
          <p:nvPr/>
        </p:nvSpPr>
        <p:spPr>
          <a:xfrm>
            <a:off x="5715000" y="6488668"/>
            <a:ext cx="3505200" cy="369332"/>
          </a:xfrm>
          <a:prstGeom prst="rect">
            <a:avLst/>
          </a:prstGeom>
          <a:noFill/>
        </p:spPr>
        <p:txBody>
          <a:bodyPr wrap="square">
            <a:spAutoFit/>
          </a:bodyPr>
          <a:lstStyle/>
          <a:p>
            <a:r>
              <a:rPr lang="en-US" dirty="0"/>
              <a:t>Copyright 2021 © Jeffrey Dach MD </a:t>
            </a:r>
          </a:p>
        </p:txBody>
      </p:sp>
      <p:sp>
        <p:nvSpPr>
          <p:cNvPr id="7" name="TextBox 6">
            <a:extLst>
              <a:ext uri="{FF2B5EF4-FFF2-40B4-BE49-F238E27FC236}">
                <a16:creationId xmlns:a16="http://schemas.microsoft.com/office/drawing/2014/main" id="{0273534D-01E3-4147-98C7-0503E5119209}"/>
              </a:ext>
            </a:extLst>
          </p:cNvPr>
          <p:cNvSpPr txBox="1"/>
          <p:nvPr/>
        </p:nvSpPr>
        <p:spPr>
          <a:xfrm>
            <a:off x="218882" y="4800600"/>
            <a:ext cx="8512629" cy="1200329"/>
          </a:xfrm>
          <a:prstGeom prst="rect">
            <a:avLst/>
          </a:prstGeom>
          <a:noFill/>
          <a:ln w="12700">
            <a:solidFill>
              <a:srgbClr val="FFFFAB"/>
            </a:solidFill>
          </a:ln>
        </p:spPr>
        <p:txBody>
          <a:bodyPr wrap="square">
            <a:spAutoFit/>
          </a:bodyPr>
          <a:lstStyle/>
          <a:p>
            <a:pPr algn="l"/>
            <a:r>
              <a:rPr lang="en-US" sz="2400" b="0" i="0" u="none" strike="noStrike" baseline="0" dirty="0">
                <a:solidFill>
                  <a:srgbClr val="FFFFAB"/>
                </a:solidFill>
                <a:latin typeface="Calibri" panose="020F0502020204030204" pitchFamily="34" charset="0"/>
              </a:rPr>
              <a:t>17) Check, Jerome H., et al. “Mifepristone Causing Complete Remission of Rapidly Advancing Leukemia with Measurement of Progesterone-induced Blocking Factor.” Anticancer res (2014) 2413.</a:t>
            </a:r>
          </a:p>
        </p:txBody>
      </p:sp>
    </p:spTree>
    <p:extLst>
      <p:ext uri="{BB962C8B-B14F-4D97-AF65-F5344CB8AC3E}">
        <p14:creationId xmlns:p14="http://schemas.microsoft.com/office/powerpoint/2010/main" val="4039234062"/>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89719" y="120257"/>
            <a:ext cx="8534400" cy="747897"/>
          </a:xfrm>
          <a:ln w="19050">
            <a:solidFill>
              <a:srgbClr val="FFFFAB"/>
            </a:solidFill>
          </a:ln>
        </p:spPr>
        <p:txBody>
          <a:bodyPr/>
          <a:lstStyle/>
          <a:p>
            <a:r>
              <a:rPr lang="en-US" sz="5400" dirty="0"/>
              <a:t>Advanced Lung Cancer</a:t>
            </a:r>
          </a:p>
        </p:txBody>
      </p:sp>
      <p:sp>
        <p:nvSpPr>
          <p:cNvPr id="5" name="Content Placeholder 4"/>
          <p:cNvSpPr>
            <a:spLocks noGrp="1"/>
          </p:cNvSpPr>
          <p:nvPr>
            <p:ph sz="half" idx="2"/>
          </p:nvPr>
        </p:nvSpPr>
        <p:spPr>
          <a:xfrm>
            <a:off x="221059" y="1143000"/>
            <a:ext cx="8534400" cy="3053144"/>
          </a:xfrm>
          <a:ln w="19050">
            <a:solidFill>
              <a:srgbClr val="FFFFAB"/>
            </a:solidFill>
          </a:ln>
        </p:spPr>
        <p:txBody>
          <a:bodyPr/>
          <a:lstStyle/>
          <a:p>
            <a:r>
              <a:rPr lang="en-US" sz="3200" dirty="0"/>
              <a:t>2016, Dr. Jerome Check Case Report:  </a:t>
            </a:r>
          </a:p>
          <a:p>
            <a:r>
              <a:rPr lang="en-US" sz="3200" dirty="0"/>
              <a:t>Moribund Woman w/ Untreated Metastatic Lung Cancer, Given Mifepristone.</a:t>
            </a:r>
          </a:p>
          <a:p>
            <a:r>
              <a:rPr lang="en-US" sz="3200" dirty="0"/>
              <a:t>Regression of All Lung Lesions.</a:t>
            </a:r>
          </a:p>
          <a:p>
            <a:r>
              <a:rPr lang="en-US" sz="3200" dirty="0"/>
              <a:t>Remaining in Remission for Over 5 Years. </a:t>
            </a:r>
          </a:p>
          <a:p>
            <a:r>
              <a:rPr lang="en-US" sz="3200" dirty="0"/>
              <a:t>No Adverse Drug Effects. (23)</a:t>
            </a:r>
          </a:p>
        </p:txBody>
      </p:sp>
      <p:sp>
        <p:nvSpPr>
          <p:cNvPr id="6" name="TextBox 5">
            <a:extLst>
              <a:ext uri="{FF2B5EF4-FFF2-40B4-BE49-F238E27FC236}">
                <a16:creationId xmlns:a16="http://schemas.microsoft.com/office/drawing/2014/main" id="{36607928-F784-4D3E-8B57-4578ABDAA65C}"/>
              </a:ext>
            </a:extLst>
          </p:cNvPr>
          <p:cNvSpPr txBox="1"/>
          <p:nvPr/>
        </p:nvSpPr>
        <p:spPr>
          <a:xfrm>
            <a:off x="5715000" y="6488668"/>
            <a:ext cx="3505200" cy="369332"/>
          </a:xfrm>
          <a:prstGeom prst="rect">
            <a:avLst/>
          </a:prstGeom>
          <a:noFill/>
        </p:spPr>
        <p:txBody>
          <a:bodyPr wrap="square">
            <a:spAutoFit/>
          </a:bodyPr>
          <a:lstStyle/>
          <a:p>
            <a:r>
              <a:rPr lang="en-US" dirty="0"/>
              <a:t>Copyright 2021 © Jeffrey Dach MD </a:t>
            </a:r>
          </a:p>
        </p:txBody>
      </p:sp>
      <p:sp>
        <p:nvSpPr>
          <p:cNvPr id="7" name="TextBox 6">
            <a:extLst>
              <a:ext uri="{FF2B5EF4-FFF2-40B4-BE49-F238E27FC236}">
                <a16:creationId xmlns:a16="http://schemas.microsoft.com/office/drawing/2014/main" id="{0273534D-01E3-4147-98C7-0503E5119209}"/>
              </a:ext>
            </a:extLst>
          </p:cNvPr>
          <p:cNvSpPr txBox="1"/>
          <p:nvPr/>
        </p:nvSpPr>
        <p:spPr>
          <a:xfrm>
            <a:off x="205978" y="4322160"/>
            <a:ext cx="8701881" cy="1200329"/>
          </a:xfrm>
          <a:prstGeom prst="rect">
            <a:avLst/>
          </a:prstGeom>
          <a:noFill/>
          <a:ln w="12700">
            <a:solidFill>
              <a:srgbClr val="FFFFAB"/>
            </a:solidFill>
          </a:ln>
        </p:spPr>
        <p:txBody>
          <a:bodyPr wrap="square">
            <a:spAutoFit/>
          </a:bodyPr>
          <a:lstStyle/>
          <a:p>
            <a:pPr algn="l"/>
            <a:r>
              <a:rPr lang="en-US" sz="2400" b="0" i="0" u="none" strike="noStrike" baseline="0" dirty="0">
                <a:solidFill>
                  <a:srgbClr val="FFFFAB"/>
                </a:solidFill>
                <a:latin typeface="Calibri" panose="020F0502020204030204" pitchFamily="34" charset="0"/>
              </a:rPr>
              <a:t>23) Check, Jerome H., et al. “Long-term high-quality survival with single-agent mifepristone treatment despite advanced cancer.” Anticancer Research 36.12 (2016): 6511-6513.</a:t>
            </a:r>
          </a:p>
        </p:txBody>
      </p:sp>
    </p:spTree>
    <p:extLst>
      <p:ext uri="{BB962C8B-B14F-4D97-AF65-F5344CB8AC3E}">
        <p14:creationId xmlns:p14="http://schemas.microsoft.com/office/powerpoint/2010/main" val="285724407"/>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89719" y="120257"/>
            <a:ext cx="8534400" cy="747897"/>
          </a:xfrm>
          <a:ln w="19050">
            <a:solidFill>
              <a:srgbClr val="FFFFAB"/>
            </a:solidFill>
          </a:ln>
        </p:spPr>
        <p:txBody>
          <a:bodyPr/>
          <a:lstStyle/>
          <a:p>
            <a:r>
              <a:rPr lang="en-US" sz="5400" dirty="0"/>
              <a:t>Pancreatic CA / Osteosarcoma</a:t>
            </a:r>
          </a:p>
        </p:txBody>
      </p:sp>
      <p:sp>
        <p:nvSpPr>
          <p:cNvPr id="5" name="Content Placeholder 4"/>
          <p:cNvSpPr>
            <a:spLocks noGrp="1"/>
          </p:cNvSpPr>
          <p:nvPr>
            <p:ph sz="half" idx="2"/>
          </p:nvPr>
        </p:nvSpPr>
        <p:spPr>
          <a:xfrm>
            <a:off x="304800" y="1099178"/>
            <a:ext cx="8534400" cy="498598"/>
          </a:xfrm>
          <a:ln w="19050">
            <a:solidFill>
              <a:srgbClr val="FFFFAB"/>
            </a:solidFill>
          </a:ln>
        </p:spPr>
        <p:txBody>
          <a:bodyPr/>
          <a:lstStyle/>
          <a:p>
            <a:r>
              <a:rPr lang="en-US" sz="3600" dirty="0"/>
              <a:t>2020, Dr. Check Case Reports:  </a:t>
            </a:r>
          </a:p>
        </p:txBody>
      </p:sp>
      <p:sp>
        <p:nvSpPr>
          <p:cNvPr id="6" name="TextBox 5">
            <a:extLst>
              <a:ext uri="{FF2B5EF4-FFF2-40B4-BE49-F238E27FC236}">
                <a16:creationId xmlns:a16="http://schemas.microsoft.com/office/drawing/2014/main" id="{36607928-F784-4D3E-8B57-4578ABDAA65C}"/>
              </a:ext>
            </a:extLst>
          </p:cNvPr>
          <p:cNvSpPr txBox="1"/>
          <p:nvPr/>
        </p:nvSpPr>
        <p:spPr>
          <a:xfrm>
            <a:off x="5715000" y="6488668"/>
            <a:ext cx="3505200" cy="369332"/>
          </a:xfrm>
          <a:prstGeom prst="rect">
            <a:avLst/>
          </a:prstGeom>
          <a:noFill/>
        </p:spPr>
        <p:txBody>
          <a:bodyPr wrap="square">
            <a:spAutoFit/>
          </a:bodyPr>
          <a:lstStyle/>
          <a:p>
            <a:r>
              <a:rPr lang="en-US" dirty="0"/>
              <a:t>Copyright 2021 © Jeffrey Dach MD </a:t>
            </a:r>
          </a:p>
        </p:txBody>
      </p:sp>
      <p:sp>
        <p:nvSpPr>
          <p:cNvPr id="7" name="TextBox 6">
            <a:extLst>
              <a:ext uri="{FF2B5EF4-FFF2-40B4-BE49-F238E27FC236}">
                <a16:creationId xmlns:a16="http://schemas.microsoft.com/office/drawing/2014/main" id="{0273534D-01E3-4147-98C7-0503E5119209}"/>
              </a:ext>
            </a:extLst>
          </p:cNvPr>
          <p:cNvSpPr txBox="1"/>
          <p:nvPr/>
        </p:nvSpPr>
        <p:spPr>
          <a:xfrm>
            <a:off x="205978" y="1905000"/>
            <a:ext cx="8701881" cy="1815882"/>
          </a:xfrm>
          <a:prstGeom prst="rect">
            <a:avLst/>
          </a:prstGeom>
          <a:noFill/>
          <a:ln w="12700">
            <a:solidFill>
              <a:srgbClr val="FFFFAB"/>
            </a:solidFill>
          </a:ln>
        </p:spPr>
        <p:txBody>
          <a:bodyPr wrap="square">
            <a:spAutoFit/>
          </a:bodyPr>
          <a:lstStyle/>
          <a:p>
            <a:pPr algn="l"/>
            <a:r>
              <a:rPr lang="en-US" sz="2800" b="0" i="0" u="none" strike="noStrike" baseline="0" dirty="0">
                <a:solidFill>
                  <a:srgbClr val="FFFFBD"/>
                </a:solidFill>
                <a:latin typeface="Calibri" panose="020F0502020204030204" pitchFamily="34" charset="0"/>
              </a:rPr>
              <a:t>Check, Jerome H., et al. "Treatment with mifepristone allows a patient with end-stage pancreatic cancer in hospice on a morphine drip to restore a decent quality of life." Anticancer Research 40.12 (2020): 6997-7001.</a:t>
            </a:r>
          </a:p>
        </p:txBody>
      </p:sp>
      <p:sp>
        <p:nvSpPr>
          <p:cNvPr id="8" name="TextBox 7">
            <a:extLst>
              <a:ext uri="{FF2B5EF4-FFF2-40B4-BE49-F238E27FC236}">
                <a16:creationId xmlns:a16="http://schemas.microsoft.com/office/drawing/2014/main" id="{9E51DD22-B3D2-406D-A9C3-055722A26948}"/>
              </a:ext>
            </a:extLst>
          </p:cNvPr>
          <p:cNvSpPr txBox="1"/>
          <p:nvPr/>
        </p:nvSpPr>
        <p:spPr>
          <a:xfrm>
            <a:off x="205978" y="4280674"/>
            <a:ext cx="8633222" cy="1815882"/>
          </a:xfrm>
          <a:prstGeom prst="rect">
            <a:avLst/>
          </a:prstGeom>
          <a:noFill/>
          <a:ln w="12700">
            <a:solidFill>
              <a:srgbClr val="FFFFAB"/>
            </a:solidFill>
          </a:ln>
        </p:spPr>
        <p:txBody>
          <a:bodyPr wrap="square">
            <a:spAutoFit/>
          </a:bodyPr>
          <a:lstStyle/>
          <a:p>
            <a:pPr algn="l"/>
            <a:r>
              <a:rPr lang="en-US" sz="2800" b="0" i="0" u="none" strike="noStrike" baseline="0" dirty="0">
                <a:solidFill>
                  <a:srgbClr val="FFFFBD"/>
                </a:solidFill>
                <a:latin typeface="Calibri" panose="020F0502020204030204" pitchFamily="34" charset="0"/>
              </a:rPr>
              <a:t>Check, Jerome H., et al. "Palliative Benefits of Oral Mifepristone for the Treatment of Metastatic Fibroblastic Osteosarcoma." Anticancer Research 41.4 (2021): 2111-2115</a:t>
            </a:r>
            <a:r>
              <a:rPr lang="en-US" sz="1600" b="0" i="0" u="none" strike="noStrike" baseline="0" dirty="0">
                <a:solidFill>
                  <a:srgbClr val="FFFFBD"/>
                </a:solidFill>
                <a:latin typeface="Calibri" panose="020F0502020204030204" pitchFamily="34" charset="0"/>
              </a:rPr>
              <a:t>.</a:t>
            </a:r>
          </a:p>
        </p:txBody>
      </p:sp>
    </p:spTree>
    <p:extLst>
      <p:ext uri="{BB962C8B-B14F-4D97-AF65-F5344CB8AC3E}">
        <p14:creationId xmlns:p14="http://schemas.microsoft.com/office/powerpoint/2010/main" val="1954988244"/>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89719" y="120257"/>
            <a:ext cx="8534400" cy="747897"/>
          </a:xfrm>
          <a:ln w="19050">
            <a:solidFill>
              <a:srgbClr val="FFFFAB"/>
            </a:solidFill>
          </a:ln>
        </p:spPr>
        <p:txBody>
          <a:bodyPr/>
          <a:lstStyle/>
          <a:p>
            <a:r>
              <a:rPr lang="en-US" sz="5400" dirty="0"/>
              <a:t>PIBF Breast Cancer Cell Study</a:t>
            </a:r>
          </a:p>
        </p:txBody>
      </p:sp>
      <p:sp>
        <p:nvSpPr>
          <p:cNvPr id="5" name="Content Placeholder 4"/>
          <p:cNvSpPr>
            <a:spLocks noGrp="1"/>
          </p:cNvSpPr>
          <p:nvPr>
            <p:ph sz="half" idx="2"/>
          </p:nvPr>
        </p:nvSpPr>
        <p:spPr>
          <a:xfrm>
            <a:off x="304800" y="1028958"/>
            <a:ext cx="8534400" cy="4284250"/>
          </a:xfrm>
          <a:ln w="19050">
            <a:solidFill>
              <a:srgbClr val="FFFFAB"/>
            </a:solidFill>
          </a:ln>
        </p:spPr>
        <p:txBody>
          <a:bodyPr/>
          <a:lstStyle/>
          <a:p>
            <a:r>
              <a:rPr lang="en-US" sz="3200" dirty="0"/>
              <a:t>2004 Dr Lachman: Studied PIBF in highly proliferating MCF-7 (breast cancer) cells. </a:t>
            </a:r>
          </a:p>
          <a:p>
            <a:r>
              <a:rPr lang="en-US" sz="3200" dirty="0"/>
              <a:t>PIBF mRNA overexpressed. </a:t>
            </a:r>
          </a:p>
          <a:p>
            <a:r>
              <a:rPr lang="en-US" sz="3200" dirty="0"/>
              <a:t>PIBF is associated with the Centrosome and Microtubule system.</a:t>
            </a:r>
          </a:p>
          <a:p>
            <a:r>
              <a:rPr lang="en-US" sz="3200" dirty="0"/>
              <a:t>Treatment with Nocodazole [5 </a:t>
            </a:r>
            <a:r>
              <a:rPr lang="en-US" sz="3200" dirty="0" err="1"/>
              <a:t>μg</a:t>
            </a:r>
            <a:r>
              <a:rPr lang="en-US" sz="3200" dirty="0"/>
              <a:t>/ml 4 </a:t>
            </a:r>
            <a:r>
              <a:rPr lang="en-US" sz="3200" dirty="0" err="1"/>
              <a:t>hr</a:t>
            </a:r>
            <a:r>
              <a:rPr lang="en-US" sz="3200" dirty="0"/>
              <a:t>]: “Disappearance of the Perinuclear PIBF dots, which Paralleled Disintegration of the Golgi Apparatus.” </a:t>
            </a:r>
          </a:p>
        </p:txBody>
      </p:sp>
      <p:sp>
        <p:nvSpPr>
          <p:cNvPr id="6" name="TextBox 5">
            <a:extLst>
              <a:ext uri="{FF2B5EF4-FFF2-40B4-BE49-F238E27FC236}">
                <a16:creationId xmlns:a16="http://schemas.microsoft.com/office/drawing/2014/main" id="{36607928-F784-4D3E-8B57-4578ABDAA65C}"/>
              </a:ext>
            </a:extLst>
          </p:cNvPr>
          <p:cNvSpPr txBox="1"/>
          <p:nvPr/>
        </p:nvSpPr>
        <p:spPr>
          <a:xfrm>
            <a:off x="5715000" y="6488668"/>
            <a:ext cx="3505200" cy="369332"/>
          </a:xfrm>
          <a:prstGeom prst="rect">
            <a:avLst/>
          </a:prstGeom>
          <a:noFill/>
        </p:spPr>
        <p:txBody>
          <a:bodyPr wrap="square">
            <a:spAutoFit/>
          </a:bodyPr>
          <a:lstStyle/>
          <a:p>
            <a:r>
              <a:rPr lang="en-US" dirty="0"/>
              <a:t>Copyright 2021 © Jeffrey Dach MD </a:t>
            </a:r>
          </a:p>
        </p:txBody>
      </p:sp>
      <p:sp>
        <p:nvSpPr>
          <p:cNvPr id="7" name="TextBox 6">
            <a:extLst>
              <a:ext uri="{FF2B5EF4-FFF2-40B4-BE49-F238E27FC236}">
                <a16:creationId xmlns:a16="http://schemas.microsoft.com/office/drawing/2014/main" id="{0273534D-01E3-4147-98C7-0503E5119209}"/>
              </a:ext>
            </a:extLst>
          </p:cNvPr>
          <p:cNvSpPr txBox="1"/>
          <p:nvPr/>
        </p:nvSpPr>
        <p:spPr>
          <a:xfrm>
            <a:off x="289719" y="5474013"/>
            <a:ext cx="8701881" cy="923330"/>
          </a:xfrm>
          <a:prstGeom prst="rect">
            <a:avLst/>
          </a:prstGeom>
          <a:noFill/>
          <a:ln w="12700">
            <a:solidFill>
              <a:srgbClr val="FFFFAB"/>
            </a:solidFill>
          </a:ln>
        </p:spPr>
        <p:txBody>
          <a:bodyPr wrap="square">
            <a:spAutoFit/>
          </a:bodyPr>
          <a:lstStyle/>
          <a:p>
            <a:pPr algn="l"/>
            <a:r>
              <a:rPr lang="en-US" sz="1800" b="0" i="0" u="none" strike="noStrike" baseline="0" dirty="0">
                <a:latin typeface="Calibri" panose="020F0502020204030204" pitchFamily="34" charset="0"/>
              </a:rPr>
              <a:t>24) </a:t>
            </a:r>
            <a:r>
              <a:rPr lang="en-US" sz="1800" b="0" i="0" u="none" strike="noStrike" baseline="0" dirty="0" err="1">
                <a:latin typeface="Calibri" panose="020F0502020204030204" pitchFamily="34" charset="0"/>
              </a:rPr>
              <a:t>Lachmann</a:t>
            </a:r>
            <a:r>
              <a:rPr lang="en-US" sz="1800" b="0" i="0" u="none" strike="noStrike" baseline="0" dirty="0">
                <a:latin typeface="Calibri" panose="020F0502020204030204" pitchFamily="34" charset="0"/>
              </a:rPr>
              <a:t>, Margit, et al. “PIBF (progesterone induced blocking factor) is overexpressed in highly proliferating cells and associated with the centrosome.” International journal of cancer 112.1 (2004): 51-60.</a:t>
            </a:r>
          </a:p>
        </p:txBody>
      </p:sp>
    </p:spTree>
    <p:extLst>
      <p:ext uri="{BB962C8B-B14F-4D97-AF65-F5344CB8AC3E}">
        <p14:creationId xmlns:p14="http://schemas.microsoft.com/office/powerpoint/2010/main" val="2854447899"/>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89719" y="120257"/>
            <a:ext cx="8534400" cy="1329595"/>
          </a:xfrm>
          <a:ln w="19050">
            <a:solidFill>
              <a:srgbClr val="FFFFAB"/>
            </a:solidFill>
          </a:ln>
        </p:spPr>
        <p:txBody>
          <a:bodyPr/>
          <a:lstStyle/>
          <a:p>
            <a:r>
              <a:rPr lang="en-US" dirty="0"/>
              <a:t>Mifepristone Unavailable, Try Mebendazole (</a:t>
            </a:r>
            <a:r>
              <a:rPr lang="en-US" dirty="0" err="1"/>
              <a:t>Fenben</a:t>
            </a:r>
            <a:r>
              <a:rPr lang="en-US" dirty="0"/>
              <a:t>)</a:t>
            </a:r>
          </a:p>
        </p:txBody>
      </p:sp>
      <p:sp>
        <p:nvSpPr>
          <p:cNvPr id="5" name="Content Placeholder 4"/>
          <p:cNvSpPr>
            <a:spLocks noGrp="1"/>
          </p:cNvSpPr>
          <p:nvPr>
            <p:ph sz="half" idx="2"/>
          </p:nvPr>
        </p:nvSpPr>
        <p:spPr>
          <a:xfrm>
            <a:off x="289719" y="1711607"/>
            <a:ext cx="8534400" cy="3434786"/>
          </a:xfrm>
          <a:ln w="19050">
            <a:solidFill>
              <a:srgbClr val="FFFFAB"/>
            </a:solidFill>
          </a:ln>
        </p:spPr>
        <p:txBody>
          <a:bodyPr/>
          <a:lstStyle/>
          <a:p>
            <a:r>
              <a:rPr lang="en-US" sz="3600" dirty="0"/>
              <a:t>Mifepristone Restricted, Unavailable?</a:t>
            </a:r>
          </a:p>
          <a:p>
            <a:r>
              <a:rPr lang="en-US" sz="3600" dirty="0"/>
              <a:t>Try Mebendazole (</a:t>
            </a:r>
            <a:r>
              <a:rPr lang="en-US" sz="3600" dirty="0" err="1"/>
              <a:t>FenBen</a:t>
            </a:r>
            <a:r>
              <a:rPr lang="en-US" sz="3600" dirty="0"/>
              <a:t>) </a:t>
            </a:r>
            <a:r>
              <a:rPr lang="en-US" dirty="0"/>
              <a:t>(similar to Nocodazole), </a:t>
            </a:r>
            <a:r>
              <a:rPr lang="en-US" sz="3600" dirty="0"/>
              <a:t>may also reduce PIBF.</a:t>
            </a:r>
          </a:p>
          <a:p>
            <a:r>
              <a:rPr lang="en-US" sz="3600" dirty="0"/>
              <a:t>Both are Microtubule Inhibitors.</a:t>
            </a:r>
          </a:p>
          <a:p>
            <a:r>
              <a:rPr lang="en-US" sz="3600" dirty="0"/>
              <a:t>Both Synergize with Autophagy Inhibitors.</a:t>
            </a:r>
          </a:p>
          <a:p>
            <a:r>
              <a:rPr lang="en-US" sz="3600" dirty="0"/>
              <a:t>Both Restore Anti-Tumor Immunity.</a:t>
            </a:r>
          </a:p>
        </p:txBody>
      </p:sp>
      <p:sp>
        <p:nvSpPr>
          <p:cNvPr id="6" name="TextBox 5">
            <a:extLst>
              <a:ext uri="{FF2B5EF4-FFF2-40B4-BE49-F238E27FC236}">
                <a16:creationId xmlns:a16="http://schemas.microsoft.com/office/drawing/2014/main" id="{36607928-F784-4D3E-8B57-4578ABDAA65C}"/>
              </a:ext>
            </a:extLst>
          </p:cNvPr>
          <p:cNvSpPr txBox="1"/>
          <p:nvPr/>
        </p:nvSpPr>
        <p:spPr>
          <a:xfrm>
            <a:off x="5715000" y="6488668"/>
            <a:ext cx="3505200" cy="369332"/>
          </a:xfrm>
          <a:prstGeom prst="rect">
            <a:avLst/>
          </a:prstGeom>
          <a:noFill/>
        </p:spPr>
        <p:txBody>
          <a:bodyPr wrap="square">
            <a:spAutoFit/>
          </a:bodyPr>
          <a:lstStyle/>
          <a:p>
            <a:r>
              <a:rPr lang="en-US" dirty="0"/>
              <a:t>Copyright 2021 © Jeffrey Dach MD </a:t>
            </a:r>
          </a:p>
        </p:txBody>
      </p:sp>
      <p:sp>
        <p:nvSpPr>
          <p:cNvPr id="7" name="TextBox 6">
            <a:extLst>
              <a:ext uri="{FF2B5EF4-FFF2-40B4-BE49-F238E27FC236}">
                <a16:creationId xmlns:a16="http://schemas.microsoft.com/office/drawing/2014/main" id="{0273534D-01E3-4147-98C7-0503E5119209}"/>
              </a:ext>
            </a:extLst>
          </p:cNvPr>
          <p:cNvSpPr txBox="1"/>
          <p:nvPr/>
        </p:nvSpPr>
        <p:spPr>
          <a:xfrm>
            <a:off x="205978" y="5234783"/>
            <a:ext cx="8701881" cy="1200329"/>
          </a:xfrm>
          <a:prstGeom prst="rect">
            <a:avLst/>
          </a:prstGeom>
          <a:noFill/>
          <a:ln w="12700">
            <a:solidFill>
              <a:srgbClr val="FFFFAB"/>
            </a:solidFill>
          </a:ln>
        </p:spPr>
        <p:txBody>
          <a:bodyPr wrap="square">
            <a:spAutoFit/>
          </a:bodyPr>
          <a:lstStyle/>
          <a:p>
            <a:pPr algn="l"/>
            <a:r>
              <a:rPr lang="en-US" sz="2400" b="0" i="0" u="none" strike="noStrike" baseline="0" dirty="0" err="1">
                <a:solidFill>
                  <a:srgbClr val="FFFFAB"/>
                </a:solidFill>
                <a:latin typeface="Calibri" panose="020F0502020204030204" pitchFamily="34" charset="0"/>
              </a:rPr>
              <a:t>Lachmann</a:t>
            </a:r>
            <a:r>
              <a:rPr lang="en-US" sz="2400" b="0" i="0" u="none" strike="noStrike" baseline="0" dirty="0">
                <a:solidFill>
                  <a:srgbClr val="FFFFAB"/>
                </a:solidFill>
                <a:latin typeface="Calibri" panose="020F0502020204030204" pitchFamily="34" charset="0"/>
              </a:rPr>
              <a:t>, Margit, et al. “PIBF (progesterone induced blocking factor) is overexpressed in highly proliferating cells and associated with the centrosome.” Int J Cancer 112.1 (2004</a:t>
            </a:r>
            <a:r>
              <a:rPr lang="en-US" sz="1800" b="0" i="0" u="none" strike="noStrike" baseline="0" dirty="0">
                <a:solidFill>
                  <a:srgbClr val="FFFFAB"/>
                </a:solidFill>
                <a:latin typeface="Calibri" panose="020F0502020204030204" pitchFamily="34" charset="0"/>
              </a:rPr>
              <a:t>)</a:t>
            </a:r>
          </a:p>
        </p:txBody>
      </p:sp>
    </p:spTree>
    <p:extLst>
      <p:ext uri="{BB962C8B-B14F-4D97-AF65-F5344CB8AC3E}">
        <p14:creationId xmlns:p14="http://schemas.microsoft.com/office/powerpoint/2010/main" val="957714730"/>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89719" y="120257"/>
            <a:ext cx="8534400" cy="747897"/>
          </a:xfrm>
          <a:ln w="19050">
            <a:solidFill>
              <a:srgbClr val="FFFFAB"/>
            </a:solidFill>
          </a:ln>
        </p:spPr>
        <p:txBody>
          <a:bodyPr/>
          <a:lstStyle/>
          <a:p>
            <a:r>
              <a:rPr lang="en-US" sz="5400" dirty="0"/>
              <a:t>Evasion of Immune Surveillance</a:t>
            </a:r>
          </a:p>
        </p:txBody>
      </p:sp>
      <p:sp>
        <p:nvSpPr>
          <p:cNvPr id="5" name="Content Placeholder 4"/>
          <p:cNvSpPr>
            <a:spLocks noGrp="1"/>
          </p:cNvSpPr>
          <p:nvPr>
            <p:ph sz="half" idx="2"/>
          </p:nvPr>
        </p:nvSpPr>
        <p:spPr>
          <a:xfrm>
            <a:off x="304800" y="1015258"/>
            <a:ext cx="8534400" cy="2991588"/>
          </a:xfrm>
          <a:ln w="19050">
            <a:solidFill>
              <a:srgbClr val="FFFFAB"/>
            </a:solidFill>
          </a:ln>
        </p:spPr>
        <p:txBody>
          <a:bodyPr/>
          <a:lstStyle/>
          <a:p>
            <a:r>
              <a:rPr lang="en-US" sz="3600" dirty="0"/>
              <a:t>In 2019, Dr. Miao used Squamous Cell Cancer to study how cancer stem cells evade the immune system, finding that cancer stem cells acquire the CD80 surface protein, which directly blocks cytotoxic T cells from killing the cancer cells. (20)</a:t>
            </a:r>
          </a:p>
        </p:txBody>
      </p:sp>
      <p:sp>
        <p:nvSpPr>
          <p:cNvPr id="6" name="TextBox 5">
            <a:extLst>
              <a:ext uri="{FF2B5EF4-FFF2-40B4-BE49-F238E27FC236}">
                <a16:creationId xmlns:a16="http://schemas.microsoft.com/office/drawing/2014/main" id="{36607928-F784-4D3E-8B57-4578ABDAA65C}"/>
              </a:ext>
            </a:extLst>
          </p:cNvPr>
          <p:cNvSpPr txBox="1"/>
          <p:nvPr/>
        </p:nvSpPr>
        <p:spPr>
          <a:xfrm>
            <a:off x="5715000" y="6488668"/>
            <a:ext cx="3505200" cy="369332"/>
          </a:xfrm>
          <a:prstGeom prst="rect">
            <a:avLst/>
          </a:prstGeom>
          <a:noFill/>
        </p:spPr>
        <p:txBody>
          <a:bodyPr wrap="square">
            <a:spAutoFit/>
          </a:bodyPr>
          <a:lstStyle/>
          <a:p>
            <a:r>
              <a:rPr lang="en-US" dirty="0"/>
              <a:t>Copyright 2021 © Jeffrey Dach MD </a:t>
            </a:r>
          </a:p>
        </p:txBody>
      </p:sp>
      <p:sp>
        <p:nvSpPr>
          <p:cNvPr id="7" name="TextBox 6">
            <a:extLst>
              <a:ext uri="{FF2B5EF4-FFF2-40B4-BE49-F238E27FC236}">
                <a16:creationId xmlns:a16="http://schemas.microsoft.com/office/drawing/2014/main" id="{0273534D-01E3-4147-98C7-0503E5119209}"/>
              </a:ext>
            </a:extLst>
          </p:cNvPr>
          <p:cNvSpPr txBox="1"/>
          <p:nvPr/>
        </p:nvSpPr>
        <p:spPr>
          <a:xfrm>
            <a:off x="205978" y="4154339"/>
            <a:ext cx="8701881" cy="1938992"/>
          </a:xfrm>
          <a:prstGeom prst="rect">
            <a:avLst/>
          </a:prstGeom>
          <a:noFill/>
          <a:ln w="12700">
            <a:solidFill>
              <a:srgbClr val="FFFFAB"/>
            </a:solidFill>
          </a:ln>
        </p:spPr>
        <p:txBody>
          <a:bodyPr wrap="square">
            <a:spAutoFit/>
          </a:bodyPr>
          <a:lstStyle/>
          <a:p>
            <a:pPr algn="l"/>
            <a:r>
              <a:rPr lang="en-US" sz="2400" b="0" i="0" u="none" strike="noStrike" baseline="0" dirty="0">
                <a:solidFill>
                  <a:srgbClr val="FFFFAB"/>
                </a:solidFill>
                <a:latin typeface="Calibri" panose="020F0502020204030204" pitchFamily="34" charset="0"/>
              </a:rPr>
              <a:t>20) Miao, </a:t>
            </a:r>
            <a:r>
              <a:rPr lang="en-US" sz="2400" b="0" i="0" u="none" strike="noStrike" baseline="0" dirty="0" err="1">
                <a:solidFill>
                  <a:srgbClr val="FFFFAB"/>
                </a:solidFill>
                <a:latin typeface="Calibri" panose="020F0502020204030204" pitchFamily="34" charset="0"/>
              </a:rPr>
              <a:t>Yuxuan</a:t>
            </a:r>
            <a:r>
              <a:rPr lang="en-US" sz="2400" b="0" i="0" u="none" strike="noStrike" baseline="0" dirty="0">
                <a:solidFill>
                  <a:srgbClr val="FFFFAB"/>
                </a:solidFill>
                <a:latin typeface="Calibri" panose="020F0502020204030204" pitchFamily="34" charset="0"/>
              </a:rPr>
              <a:t>, et al. “Adaptive immune resistance emerges from tumor-initiating stem cells.” Cell 177.5 (2019): 1172-1186.</a:t>
            </a:r>
          </a:p>
          <a:p>
            <a:pPr algn="l"/>
            <a:r>
              <a:rPr lang="en-US" sz="2400" b="0" i="0" u="none" strike="noStrike" baseline="0" dirty="0">
                <a:solidFill>
                  <a:srgbClr val="FFFFAB"/>
                </a:solidFill>
                <a:latin typeface="Calibri" panose="020F0502020204030204" pitchFamily="34" charset="0"/>
              </a:rPr>
              <a:t>Olivares, Enrique Ga, et al. "Cultured human decidual stromal cells express B7-1 (</a:t>
            </a:r>
            <a:r>
              <a:rPr lang="en-US" sz="2400" b="1" i="0" u="none" strike="noStrike" baseline="0" dirty="0">
                <a:solidFill>
                  <a:srgbClr val="FFFFAB"/>
                </a:solidFill>
                <a:latin typeface="Calibri" panose="020F0502020204030204" pitchFamily="34" charset="0"/>
              </a:rPr>
              <a:t>CD80</a:t>
            </a:r>
            <a:r>
              <a:rPr lang="en-US" sz="2400" b="0" i="0" u="none" strike="noStrike" baseline="0" dirty="0">
                <a:solidFill>
                  <a:srgbClr val="FFFFAB"/>
                </a:solidFill>
                <a:latin typeface="Calibri" panose="020F0502020204030204" pitchFamily="34" charset="0"/>
              </a:rPr>
              <a:t>) and B7-2 (CD86) and stimulate allogeneic T cells." Biology of reproduction 57.3 (1997): 609-615.</a:t>
            </a:r>
          </a:p>
        </p:txBody>
      </p:sp>
    </p:spTree>
    <p:extLst>
      <p:ext uri="{BB962C8B-B14F-4D97-AF65-F5344CB8AC3E}">
        <p14:creationId xmlns:p14="http://schemas.microsoft.com/office/powerpoint/2010/main" val="3012802285"/>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89719" y="120257"/>
            <a:ext cx="8534400" cy="1329595"/>
          </a:xfrm>
          <a:ln w="19050">
            <a:solidFill>
              <a:srgbClr val="FFFFAB"/>
            </a:solidFill>
          </a:ln>
        </p:spPr>
        <p:txBody>
          <a:bodyPr/>
          <a:lstStyle/>
          <a:p>
            <a:r>
              <a:rPr lang="en-US" dirty="0"/>
              <a:t>Evasion of Immune Surveillance</a:t>
            </a:r>
            <a:br>
              <a:rPr lang="en-US" dirty="0"/>
            </a:br>
            <a:r>
              <a:rPr lang="en-US" dirty="0" err="1"/>
              <a:t>Exosomal</a:t>
            </a:r>
            <a:r>
              <a:rPr lang="en-US" dirty="0"/>
              <a:t> FOXP3 protein</a:t>
            </a:r>
          </a:p>
        </p:txBody>
      </p:sp>
      <p:sp>
        <p:nvSpPr>
          <p:cNvPr id="5" name="Content Placeholder 4"/>
          <p:cNvSpPr>
            <a:spLocks noGrp="1"/>
          </p:cNvSpPr>
          <p:nvPr>
            <p:ph sz="half" idx="2"/>
          </p:nvPr>
        </p:nvSpPr>
        <p:spPr>
          <a:xfrm>
            <a:off x="242830" y="1537086"/>
            <a:ext cx="8534400" cy="3490186"/>
          </a:xfrm>
          <a:ln w="19050">
            <a:solidFill>
              <a:srgbClr val="FFFFAB"/>
            </a:solidFill>
          </a:ln>
        </p:spPr>
        <p:txBody>
          <a:bodyPr/>
          <a:lstStyle/>
          <a:p>
            <a:r>
              <a:rPr lang="en-US" sz="3600" dirty="0"/>
              <a:t>2019, Dr. A. Dutta, Breast Cancer Stem Cells Generated Their Own Immunosuppressive T-Reg Cells by Secretion of Exosomes into TME containing FOXP3 protein, which binds to a Receptor on the T-Cell, which then Converts the T-Cell into an Immuno-Suppressive T-Reg Cell.(Dutta.2019)</a:t>
            </a:r>
          </a:p>
        </p:txBody>
      </p:sp>
      <p:sp>
        <p:nvSpPr>
          <p:cNvPr id="6" name="TextBox 5">
            <a:extLst>
              <a:ext uri="{FF2B5EF4-FFF2-40B4-BE49-F238E27FC236}">
                <a16:creationId xmlns:a16="http://schemas.microsoft.com/office/drawing/2014/main" id="{36607928-F784-4D3E-8B57-4578ABDAA65C}"/>
              </a:ext>
            </a:extLst>
          </p:cNvPr>
          <p:cNvSpPr txBox="1"/>
          <p:nvPr/>
        </p:nvSpPr>
        <p:spPr>
          <a:xfrm>
            <a:off x="5715000" y="6488668"/>
            <a:ext cx="3505200" cy="369332"/>
          </a:xfrm>
          <a:prstGeom prst="rect">
            <a:avLst/>
          </a:prstGeom>
          <a:noFill/>
        </p:spPr>
        <p:txBody>
          <a:bodyPr wrap="square">
            <a:spAutoFit/>
          </a:bodyPr>
          <a:lstStyle/>
          <a:p>
            <a:r>
              <a:rPr lang="en-US" dirty="0"/>
              <a:t>Copyright 2021 © Jeffrey Dach MD </a:t>
            </a:r>
          </a:p>
        </p:txBody>
      </p:sp>
      <p:sp>
        <p:nvSpPr>
          <p:cNvPr id="7" name="TextBox 6">
            <a:extLst>
              <a:ext uri="{FF2B5EF4-FFF2-40B4-BE49-F238E27FC236}">
                <a16:creationId xmlns:a16="http://schemas.microsoft.com/office/drawing/2014/main" id="{0273534D-01E3-4147-98C7-0503E5119209}"/>
              </a:ext>
            </a:extLst>
          </p:cNvPr>
          <p:cNvSpPr txBox="1"/>
          <p:nvPr/>
        </p:nvSpPr>
        <p:spPr>
          <a:xfrm>
            <a:off x="205978" y="5081701"/>
            <a:ext cx="8701881" cy="1692771"/>
          </a:xfrm>
          <a:prstGeom prst="rect">
            <a:avLst/>
          </a:prstGeom>
          <a:noFill/>
          <a:ln w="12700">
            <a:solidFill>
              <a:srgbClr val="FFFFAB"/>
            </a:solidFill>
          </a:ln>
        </p:spPr>
        <p:txBody>
          <a:bodyPr wrap="square">
            <a:spAutoFit/>
          </a:bodyPr>
          <a:lstStyle/>
          <a:p>
            <a:pPr algn="l"/>
            <a:r>
              <a:rPr lang="en-US" sz="2000" b="0" i="0" u="none" strike="noStrike" baseline="0" dirty="0">
                <a:solidFill>
                  <a:srgbClr val="FFFFAB"/>
                </a:solidFill>
                <a:latin typeface="Calibri" panose="020F0502020204030204" pitchFamily="34" charset="0"/>
              </a:rPr>
              <a:t>Dutta A. A new insight into </a:t>
            </a:r>
            <a:r>
              <a:rPr lang="en-US" sz="2000" b="0" i="0" u="none" strike="noStrike" baseline="0" dirty="0" err="1">
                <a:solidFill>
                  <a:srgbClr val="FFFFAB"/>
                </a:solidFill>
                <a:latin typeface="Calibri" panose="020F0502020204030204" pitchFamily="34" charset="0"/>
              </a:rPr>
              <a:t>tumour</a:t>
            </a:r>
            <a:r>
              <a:rPr lang="en-US" sz="2000" b="0" i="0" u="none" strike="noStrike" baseline="0" dirty="0">
                <a:solidFill>
                  <a:srgbClr val="FFFFAB"/>
                </a:solidFill>
                <a:latin typeface="Calibri" panose="020F0502020204030204" pitchFamily="34" charset="0"/>
              </a:rPr>
              <a:t> immune-evasion: Crosstalk between cancer stem cells and T regulatory cells. Annals of Oncology. 2019 Nov 1;30</a:t>
            </a:r>
          </a:p>
          <a:p>
            <a:pPr algn="l"/>
            <a:r>
              <a:rPr lang="en-US" sz="2000" b="0" i="0" u="none" strike="noStrike" baseline="0" dirty="0">
                <a:solidFill>
                  <a:srgbClr val="FFFFAB"/>
                </a:solidFill>
                <a:latin typeface="Calibri" panose="020F0502020204030204" pitchFamily="34" charset="0"/>
              </a:rPr>
              <a:t>Eileen. “</a:t>
            </a:r>
            <a:r>
              <a:rPr lang="en-US" sz="2400" b="1" i="0" u="none" strike="noStrike" baseline="0" dirty="0">
                <a:solidFill>
                  <a:srgbClr val="FFFFAB"/>
                </a:solidFill>
                <a:latin typeface="Calibri" panose="020F0502020204030204" pitchFamily="34" charset="0"/>
              </a:rPr>
              <a:t>Trophoblast cells </a:t>
            </a:r>
            <a:r>
              <a:rPr lang="en-US" sz="2000" b="0" i="0" u="none" strike="noStrike" baseline="0" dirty="0">
                <a:solidFill>
                  <a:srgbClr val="FFFFAB"/>
                </a:solidFill>
                <a:latin typeface="Calibri" panose="020F0502020204030204" pitchFamily="34" charset="0"/>
              </a:rPr>
              <a:t>producing HCG promote conversion of CD4+ FOXP3− T cells into CD4+ FOXP3+ regulatory T cells and foster T cell suppressive activity." Biol Repro 94.5 (2016): 106</a:t>
            </a:r>
          </a:p>
        </p:txBody>
      </p:sp>
    </p:spTree>
    <p:extLst>
      <p:ext uri="{BB962C8B-B14F-4D97-AF65-F5344CB8AC3E}">
        <p14:creationId xmlns:p14="http://schemas.microsoft.com/office/powerpoint/2010/main" val="3903141042"/>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89719" y="120257"/>
            <a:ext cx="8534400" cy="1495794"/>
          </a:xfrm>
          <a:ln w="19050">
            <a:solidFill>
              <a:srgbClr val="FFFFAB"/>
            </a:solidFill>
          </a:ln>
        </p:spPr>
        <p:txBody>
          <a:bodyPr/>
          <a:lstStyle/>
          <a:p>
            <a:r>
              <a:rPr lang="en-US" sz="5400" dirty="0"/>
              <a:t>Evasion of Immune Surveillance</a:t>
            </a:r>
            <a:br>
              <a:rPr lang="en-US" sz="5400" dirty="0"/>
            </a:br>
            <a:r>
              <a:rPr lang="en-US" sz="5400" dirty="0"/>
              <a:t>Exosomes</a:t>
            </a:r>
          </a:p>
        </p:txBody>
      </p:sp>
      <p:sp>
        <p:nvSpPr>
          <p:cNvPr id="5" name="Content Placeholder 4"/>
          <p:cNvSpPr>
            <a:spLocks noGrp="1"/>
          </p:cNvSpPr>
          <p:nvPr>
            <p:ph sz="half" idx="2"/>
          </p:nvPr>
        </p:nvSpPr>
        <p:spPr>
          <a:xfrm>
            <a:off x="221059" y="1806132"/>
            <a:ext cx="8534400" cy="3600986"/>
          </a:xfrm>
          <a:ln w="19050">
            <a:solidFill>
              <a:srgbClr val="FFFFAB"/>
            </a:solidFill>
          </a:ln>
        </p:spPr>
        <p:txBody>
          <a:bodyPr/>
          <a:lstStyle/>
          <a:p>
            <a:r>
              <a:rPr lang="en-US" sz="3600" dirty="0"/>
              <a:t>Both Cancer and Trophoblast Cells secrete Exosomes to Modulate T-Cell Signaling.</a:t>
            </a:r>
          </a:p>
          <a:p>
            <a:r>
              <a:rPr lang="en-US" sz="3600" dirty="0"/>
              <a:t>“These data suggest that tolerance induction may occur through the generation of exosomes, </a:t>
            </a:r>
            <a:r>
              <a:rPr lang="en-US" sz="3600" b="1" dirty="0"/>
              <a:t>as also observed for pregnancy- and cancer-associated exosomes</a:t>
            </a:r>
            <a:r>
              <a:rPr lang="en-US" sz="3600" dirty="0"/>
              <a:t>.” (</a:t>
            </a:r>
            <a:r>
              <a:rPr lang="en-US" sz="3600" dirty="0" err="1"/>
              <a:t>Marleau</a:t>
            </a:r>
            <a:r>
              <a:rPr lang="en-US" sz="3600" dirty="0"/>
              <a:t>, 2012)</a:t>
            </a:r>
          </a:p>
        </p:txBody>
      </p:sp>
      <p:sp>
        <p:nvSpPr>
          <p:cNvPr id="6" name="TextBox 5">
            <a:extLst>
              <a:ext uri="{FF2B5EF4-FFF2-40B4-BE49-F238E27FC236}">
                <a16:creationId xmlns:a16="http://schemas.microsoft.com/office/drawing/2014/main" id="{36607928-F784-4D3E-8B57-4578ABDAA65C}"/>
              </a:ext>
            </a:extLst>
          </p:cNvPr>
          <p:cNvSpPr txBox="1"/>
          <p:nvPr/>
        </p:nvSpPr>
        <p:spPr>
          <a:xfrm>
            <a:off x="5715000" y="6488668"/>
            <a:ext cx="3505200" cy="369332"/>
          </a:xfrm>
          <a:prstGeom prst="rect">
            <a:avLst/>
          </a:prstGeom>
          <a:noFill/>
        </p:spPr>
        <p:txBody>
          <a:bodyPr wrap="square">
            <a:spAutoFit/>
          </a:bodyPr>
          <a:lstStyle/>
          <a:p>
            <a:r>
              <a:rPr lang="en-US" dirty="0"/>
              <a:t>Copyright 2021 © Jeffrey Dach MD </a:t>
            </a:r>
          </a:p>
        </p:txBody>
      </p:sp>
      <p:sp>
        <p:nvSpPr>
          <p:cNvPr id="7" name="TextBox 6">
            <a:extLst>
              <a:ext uri="{FF2B5EF4-FFF2-40B4-BE49-F238E27FC236}">
                <a16:creationId xmlns:a16="http://schemas.microsoft.com/office/drawing/2014/main" id="{0273534D-01E3-4147-98C7-0503E5119209}"/>
              </a:ext>
            </a:extLst>
          </p:cNvPr>
          <p:cNvSpPr txBox="1"/>
          <p:nvPr/>
        </p:nvSpPr>
        <p:spPr>
          <a:xfrm>
            <a:off x="221059" y="5486400"/>
            <a:ext cx="8701881" cy="830997"/>
          </a:xfrm>
          <a:prstGeom prst="rect">
            <a:avLst/>
          </a:prstGeom>
          <a:noFill/>
          <a:ln w="12700">
            <a:solidFill>
              <a:srgbClr val="FFFFAB"/>
            </a:solidFill>
          </a:ln>
        </p:spPr>
        <p:txBody>
          <a:bodyPr wrap="square">
            <a:spAutoFit/>
          </a:bodyPr>
          <a:lstStyle/>
          <a:p>
            <a:pPr algn="l"/>
            <a:r>
              <a:rPr lang="en-US" sz="2400" b="0" i="0" u="none" strike="noStrike" baseline="0" dirty="0" err="1">
                <a:solidFill>
                  <a:srgbClr val="FFFFAB"/>
                </a:solidFill>
                <a:latin typeface="Calibri" panose="020F0502020204030204" pitchFamily="34" charset="0"/>
              </a:rPr>
              <a:t>Marleau</a:t>
            </a:r>
            <a:r>
              <a:rPr lang="en-US" sz="2400" b="0" i="0" u="none" strike="noStrike" baseline="0" dirty="0">
                <a:solidFill>
                  <a:srgbClr val="FFFFAB"/>
                </a:solidFill>
                <a:latin typeface="Calibri" panose="020F0502020204030204" pitchFamily="34" charset="0"/>
              </a:rPr>
              <a:t>, Annette M., et al. "Exosome removal as a therapeutic adjuvant in cancer." J of translational med 10.1 (2012): 1-12.</a:t>
            </a:r>
          </a:p>
        </p:txBody>
      </p:sp>
    </p:spTree>
    <p:extLst>
      <p:ext uri="{BB962C8B-B14F-4D97-AF65-F5344CB8AC3E}">
        <p14:creationId xmlns:p14="http://schemas.microsoft.com/office/powerpoint/2010/main" val="750839652"/>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89719" y="120257"/>
            <a:ext cx="8534400" cy="1218795"/>
          </a:xfrm>
          <a:ln w="19050">
            <a:solidFill>
              <a:srgbClr val="FFFFAB"/>
            </a:solidFill>
          </a:ln>
        </p:spPr>
        <p:txBody>
          <a:bodyPr/>
          <a:lstStyle/>
          <a:p>
            <a:r>
              <a:rPr lang="en-US" sz="4400" dirty="0"/>
              <a:t>Evasion of Immune Surveillance</a:t>
            </a:r>
            <a:br>
              <a:rPr lang="en-US" sz="4400" dirty="0"/>
            </a:br>
            <a:r>
              <a:rPr lang="en-US" sz="4400" dirty="0"/>
              <a:t>Cancer Stem Cells</a:t>
            </a:r>
          </a:p>
        </p:txBody>
      </p:sp>
      <p:sp>
        <p:nvSpPr>
          <p:cNvPr id="5" name="Content Placeholder 4"/>
          <p:cNvSpPr>
            <a:spLocks noGrp="1"/>
          </p:cNvSpPr>
          <p:nvPr>
            <p:ph sz="half" idx="2"/>
          </p:nvPr>
        </p:nvSpPr>
        <p:spPr>
          <a:xfrm>
            <a:off x="289719" y="1388954"/>
            <a:ext cx="8534400" cy="4099584"/>
          </a:xfrm>
          <a:ln w="19050">
            <a:solidFill>
              <a:srgbClr val="FFFFAB"/>
            </a:solidFill>
          </a:ln>
        </p:spPr>
        <p:txBody>
          <a:bodyPr/>
          <a:lstStyle/>
          <a:p>
            <a:r>
              <a:rPr lang="en-US" sz="3600" dirty="0"/>
              <a:t>2019, Dr. Alex Miranda studied 21 solid cancers, finding “stemness” to be associated with anti-cancer immunity. </a:t>
            </a:r>
          </a:p>
          <a:p>
            <a:r>
              <a:rPr lang="en-US" sz="3600" dirty="0"/>
              <a:t>“molecular pathways involving WNT/B-</a:t>
            </a:r>
            <a:r>
              <a:rPr lang="en-US" sz="3600" dirty="0" err="1"/>
              <a:t>catenin,c</a:t>
            </a:r>
            <a:r>
              <a:rPr lang="en-US" sz="3600" dirty="0"/>
              <a:t>-MYC…..have been implicated in the inhibition of antitumor immunity, yet they also play important roles in stem cell maintenance”</a:t>
            </a:r>
          </a:p>
        </p:txBody>
      </p:sp>
      <p:sp>
        <p:nvSpPr>
          <p:cNvPr id="6" name="TextBox 5">
            <a:extLst>
              <a:ext uri="{FF2B5EF4-FFF2-40B4-BE49-F238E27FC236}">
                <a16:creationId xmlns:a16="http://schemas.microsoft.com/office/drawing/2014/main" id="{36607928-F784-4D3E-8B57-4578ABDAA65C}"/>
              </a:ext>
            </a:extLst>
          </p:cNvPr>
          <p:cNvSpPr txBox="1"/>
          <p:nvPr/>
        </p:nvSpPr>
        <p:spPr>
          <a:xfrm>
            <a:off x="5715000" y="6488668"/>
            <a:ext cx="3505200" cy="369332"/>
          </a:xfrm>
          <a:prstGeom prst="rect">
            <a:avLst/>
          </a:prstGeom>
          <a:noFill/>
        </p:spPr>
        <p:txBody>
          <a:bodyPr wrap="square">
            <a:spAutoFit/>
          </a:bodyPr>
          <a:lstStyle/>
          <a:p>
            <a:r>
              <a:rPr lang="en-US" dirty="0"/>
              <a:t>Copyright 2021 © Jeffrey Dach MD </a:t>
            </a:r>
          </a:p>
        </p:txBody>
      </p:sp>
      <p:sp>
        <p:nvSpPr>
          <p:cNvPr id="7" name="TextBox 6">
            <a:extLst>
              <a:ext uri="{FF2B5EF4-FFF2-40B4-BE49-F238E27FC236}">
                <a16:creationId xmlns:a16="http://schemas.microsoft.com/office/drawing/2014/main" id="{0273534D-01E3-4147-98C7-0503E5119209}"/>
              </a:ext>
            </a:extLst>
          </p:cNvPr>
          <p:cNvSpPr txBox="1"/>
          <p:nvPr/>
        </p:nvSpPr>
        <p:spPr>
          <a:xfrm>
            <a:off x="289720" y="5458354"/>
            <a:ext cx="8564562" cy="1200329"/>
          </a:xfrm>
          <a:prstGeom prst="rect">
            <a:avLst/>
          </a:prstGeom>
          <a:noFill/>
          <a:ln w="12700">
            <a:solidFill>
              <a:srgbClr val="FFFFAB"/>
            </a:solidFill>
          </a:ln>
        </p:spPr>
        <p:txBody>
          <a:bodyPr wrap="square">
            <a:spAutoFit/>
          </a:bodyPr>
          <a:lstStyle/>
          <a:p>
            <a:pPr algn="l"/>
            <a:r>
              <a:rPr lang="en-US" sz="2400" b="0" i="0" u="none" strike="noStrike" baseline="0" dirty="0">
                <a:solidFill>
                  <a:srgbClr val="FFFFAB"/>
                </a:solidFill>
                <a:latin typeface="Calibri" panose="020F0502020204030204" pitchFamily="34" charset="0"/>
              </a:rPr>
              <a:t>Miranda, Alex, et al. "Cancer stemness, </a:t>
            </a:r>
            <a:r>
              <a:rPr lang="en-US" sz="2400" b="0" i="0" u="none" strike="noStrike" baseline="0" dirty="0" err="1">
                <a:solidFill>
                  <a:srgbClr val="FFFFAB"/>
                </a:solidFill>
                <a:latin typeface="Calibri" panose="020F0502020204030204" pitchFamily="34" charset="0"/>
              </a:rPr>
              <a:t>intratumoral</a:t>
            </a:r>
            <a:r>
              <a:rPr lang="en-US" sz="2400" b="0" i="0" u="none" strike="noStrike" baseline="0" dirty="0">
                <a:solidFill>
                  <a:srgbClr val="FFFFAB"/>
                </a:solidFill>
                <a:latin typeface="Calibri" panose="020F0502020204030204" pitchFamily="34" charset="0"/>
              </a:rPr>
              <a:t> heterogeneity, and immune response across cancers." Proceedings of the National Academy of Sciences 116.18 (2019): 9020-9029.</a:t>
            </a:r>
          </a:p>
        </p:txBody>
      </p:sp>
    </p:spTree>
    <p:extLst>
      <p:ext uri="{BB962C8B-B14F-4D97-AF65-F5344CB8AC3E}">
        <p14:creationId xmlns:p14="http://schemas.microsoft.com/office/powerpoint/2010/main" val="4226631500"/>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89719" y="120257"/>
            <a:ext cx="8534400" cy="747897"/>
          </a:xfrm>
          <a:ln w="19050">
            <a:solidFill>
              <a:srgbClr val="FFFFAB"/>
            </a:solidFill>
          </a:ln>
        </p:spPr>
        <p:txBody>
          <a:bodyPr/>
          <a:lstStyle/>
          <a:p>
            <a:r>
              <a:rPr lang="en-US" sz="5400" dirty="0"/>
              <a:t>Immune Modulators</a:t>
            </a:r>
          </a:p>
        </p:txBody>
      </p:sp>
      <p:sp>
        <p:nvSpPr>
          <p:cNvPr id="6" name="TextBox 5">
            <a:extLst>
              <a:ext uri="{FF2B5EF4-FFF2-40B4-BE49-F238E27FC236}">
                <a16:creationId xmlns:a16="http://schemas.microsoft.com/office/drawing/2014/main" id="{36607928-F784-4D3E-8B57-4578ABDAA65C}"/>
              </a:ext>
            </a:extLst>
          </p:cNvPr>
          <p:cNvSpPr txBox="1"/>
          <p:nvPr/>
        </p:nvSpPr>
        <p:spPr>
          <a:xfrm>
            <a:off x="5715000" y="6488668"/>
            <a:ext cx="350520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Calibri"/>
                <a:ea typeface="+mn-ea"/>
                <a:cs typeface="+mn-cs"/>
              </a:rPr>
              <a:t>Copyright 2021 © Jeffrey Dach MD </a:t>
            </a:r>
          </a:p>
        </p:txBody>
      </p:sp>
      <p:sp>
        <p:nvSpPr>
          <p:cNvPr id="7" name="TextBox 6">
            <a:extLst>
              <a:ext uri="{FF2B5EF4-FFF2-40B4-BE49-F238E27FC236}">
                <a16:creationId xmlns:a16="http://schemas.microsoft.com/office/drawing/2014/main" id="{0273534D-01E3-4147-98C7-0503E5119209}"/>
              </a:ext>
            </a:extLst>
          </p:cNvPr>
          <p:cNvSpPr txBox="1"/>
          <p:nvPr/>
        </p:nvSpPr>
        <p:spPr>
          <a:xfrm>
            <a:off x="304800" y="920621"/>
            <a:ext cx="4267200" cy="4770537"/>
          </a:xfrm>
          <a:prstGeom prst="rect">
            <a:avLst/>
          </a:prstGeom>
          <a:noFill/>
          <a:ln w="12700">
            <a:solidFill>
              <a:srgbClr val="FFFFAB"/>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AB"/>
                </a:solidFill>
                <a:effectLst/>
                <a:uLnTx/>
                <a:uFillTx/>
                <a:latin typeface="Calibri" panose="020F0502020204030204" pitchFamily="34" charset="0"/>
                <a:ea typeface="+mn-ea"/>
                <a:cs typeface="+mn-cs"/>
              </a:rPr>
              <a:t>AHCC / Beta-Glucans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FFAB"/>
                </a:solidFill>
                <a:effectLst/>
                <a:uLnTx/>
                <a:uFillTx/>
                <a:latin typeface="Calibri" panose="020F0502020204030204" pitchFamily="34" charset="0"/>
                <a:ea typeface="+mn-ea"/>
                <a:cs typeface="+mn-cs"/>
              </a:rPr>
              <a:t>Artemisinin/ Artesunate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AB"/>
                </a:solidFill>
                <a:effectLst/>
                <a:uLnTx/>
                <a:uFillTx/>
                <a:latin typeface="Calibri" panose="020F0502020204030204" pitchFamily="34" charset="0"/>
                <a:ea typeface="+mn-ea"/>
                <a:cs typeface="+mn-cs"/>
              </a:rPr>
              <a:t>Celecoxib Cox-2 </a:t>
            </a:r>
            <a:r>
              <a:rPr kumimoji="0" lang="en-US" sz="2800" b="1" i="0" u="none" strike="noStrike" kern="1200" cap="none" spc="0" normalizeH="0" baseline="0" noProof="0" dirty="0">
                <a:ln>
                  <a:noFill/>
                </a:ln>
                <a:solidFill>
                  <a:srgbClr val="FFFFAB"/>
                </a:solidFill>
                <a:effectLst/>
                <a:uLnTx/>
                <a:uFillTx/>
                <a:latin typeface="Calibri" panose="020F0502020204030204" pitchFamily="34" charset="0"/>
                <a:ea typeface="+mn-ea"/>
                <a:cs typeface="+mn-cs"/>
              </a:rPr>
              <a:t>Inhibitor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AB"/>
                </a:solidFill>
                <a:effectLst/>
                <a:uLnTx/>
                <a:uFillTx/>
                <a:latin typeface="Calibri" panose="020F0502020204030204" pitchFamily="34" charset="0"/>
                <a:ea typeface="+mn-ea"/>
                <a:cs typeface="+mn-cs"/>
              </a:rPr>
              <a:t>Coley’s Toxins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AB"/>
                </a:solidFill>
                <a:effectLst/>
                <a:uLnTx/>
                <a:uFillTx/>
                <a:latin typeface="Calibri" panose="020F0502020204030204" pitchFamily="34" charset="0"/>
                <a:ea typeface="+mn-ea"/>
                <a:cs typeface="+mn-cs"/>
              </a:rPr>
              <a:t>Cimetidine H2R </a:t>
            </a:r>
            <a:r>
              <a:rPr kumimoji="0" lang="en-US" sz="2400" b="1" i="0" u="none" strike="noStrike" kern="1200" cap="none" spc="0" normalizeH="0" baseline="0" noProof="0" dirty="0" err="1">
                <a:ln>
                  <a:noFill/>
                </a:ln>
                <a:solidFill>
                  <a:srgbClr val="FFFFAB"/>
                </a:solidFill>
                <a:effectLst/>
                <a:uLnTx/>
                <a:uFillTx/>
                <a:latin typeface="Calibri" panose="020F0502020204030204" pitchFamily="34" charset="0"/>
                <a:ea typeface="+mn-ea"/>
                <a:cs typeface="+mn-cs"/>
              </a:rPr>
              <a:t>Antag</a:t>
            </a:r>
            <a:r>
              <a:rPr kumimoji="0" lang="en-US" sz="2400" b="1" i="0" u="none" strike="noStrike" kern="1200" cap="none" spc="0" normalizeH="0" baseline="0" noProof="0" dirty="0">
                <a:ln>
                  <a:noFill/>
                </a:ln>
                <a:solidFill>
                  <a:srgbClr val="FFFFAB"/>
                </a:solidFill>
                <a:effectLst/>
                <a:uLnTx/>
                <a:uFillTx/>
                <a:latin typeface="Calibri" panose="020F0502020204030204" pitchFamily="34" charset="0"/>
                <a:ea typeface="+mn-ea"/>
                <a:cs typeface="+mn-cs"/>
              </a:rPr>
              <a:t>, Antacid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FFAB"/>
                </a:solidFill>
                <a:effectLst/>
                <a:uLnTx/>
                <a:uFillTx/>
                <a:latin typeface="Calibri" panose="020F0502020204030204" pitchFamily="34" charset="0"/>
                <a:ea typeface="+mn-ea"/>
                <a:cs typeface="+mn-cs"/>
              </a:rPr>
              <a:t>DCA </a:t>
            </a:r>
            <a:r>
              <a:rPr kumimoji="0" lang="en-US" sz="2400" b="0" i="0" u="none" strike="noStrike" kern="1200" cap="none" spc="0" normalizeH="0" baseline="0" noProof="0" dirty="0">
                <a:ln>
                  <a:noFill/>
                </a:ln>
                <a:solidFill>
                  <a:srgbClr val="FFFFAB"/>
                </a:solidFill>
                <a:effectLst/>
                <a:uLnTx/>
                <a:uFillTx/>
                <a:latin typeface="Calibri" panose="020F0502020204030204" pitchFamily="34" charset="0"/>
                <a:ea typeface="+mn-ea"/>
                <a:cs typeface="+mn-cs"/>
              </a:rPr>
              <a:t>(All Glycolysis Inhibitors - Reduces Lactate in TME.)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FFAB"/>
                </a:solidFill>
                <a:effectLst/>
                <a:uLnTx/>
                <a:uFillTx/>
                <a:latin typeface="Calibri" panose="020F0502020204030204" pitchFamily="34" charset="0"/>
                <a:ea typeface="+mn-ea"/>
                <a:cs typeface="+mn-cs"/>
              </a:rPr>
              <a:t>Diclofenac NSAID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AB"/>
                </a:solidFill>
                <a:effectLst/>
                <a:uLnTx/>
                <a:uFillTx/>
                <a:latin typeface="Calibri" panose="020F0502020204030204" pitchFamily="34" charset="0"/>
                <a:ea typeface="+mn-ea"/>
                <a:cs typeface="+mn-cs"/>
              </a:rPr>
              <a:t>Dipyridamole</a:t>
            </a:r>
          </a:p>
        </p:txBody>
      </p:sp>
      <p:sp>
        <p:nvSpPr>
          <p:cNvPr id="8" name="TextBox 7">
            <a:extLst>
              <a:ext uri="{FF2B5EF4-FFF2-40B4-BE49-F238E27FC236}">
                <a16:creationId xmlns:a16="http://schemas.microsoft.com/office/drawing/2014/main" id="{C7A43FA0-1E0E-4EAF-A7EF-618DF387D84D}"/>
              </a:ext>
            </a:extLst>
          </p:cNvPr>
          <p:cNvSpPr txBox="1"/>
          <p:nvPr/>
        </p:nvSpPr>
        <p:spPr>
          <a:xfrm>
            <a:off x="4724400" y="920621"/>
            <a:ext cx="4267200" cy="4893647"/>
          </a:xfrm>
          <a:prstGeom prst="rect">
            <a:avLst/>
          </a:prstGeom>
          <a:noFill/>
          <a:ln w="12700">
            <a:solidFill>
              <a:srgbClr val="FFFFAB"/>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FFAB"/>
                </a:solidFill>
                <a:effectLst/>
                <a:uLnTx/>
                <a:uFillTx/>
                <a:latin typeface="Calibri" panose="020F0502020204030204" pitchFamily="34" charset="0"/>
                <a:ea typeface="+mn-ea"/>
                <a:cs typeface="+mn-cs"/>
              </a:rPr>
              <a:t>Iodine (Molecular)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FFAB"/>
                </a:solidFill>
                <a:effectLst/>
                <a:uLnTx/>
                <a:uFillTx/>
                <a:latin typeface="Calibri" panose="020F0502020204030204" pitchFamily="34" charset="0"/>
                <a:ea typeface="+mn-ea"/>
                <a:cs typeface="+mn-cs"/>
              </a:rPr>
              <a:t>LDN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FFAB"/>
                </a:solidFill>
                <a:effectLst/>
                <a:uLnTx/>
                <a:uFillTx/>
                <a:latin typeface="Calibri" panose="020F0502020204030204" pitchFamily="34" charset="0"/>
                <a:ea typeface="+mn-ea"/>
                <a:cs typeface="+mn-cs"/>
              </a:rPr>
              <a:t>Mebendazole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FFAB"/>
                </a:solidFill>
                <a:effectLst/>
                <a:uLnTx/>
                <a:uFillTx/>
                <a:latin typeface="Calibri" panose="020F0502020204030204" pitchFamily="34" charset="0"/>
                <a:ea typeface="+mn-ea"/>
                <a:cs typeface="+mn-cs"/>
              </a:rPr>
              <a:t>Metformin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AB"/>
                </a:solidFill>
                <a:effectLst/>
                <a:uLnTx/>
                <a:uFillTx/>
                <a:latin typeface="Calibri" panose="020F0502020204030204" pitchFamily="34" charset="0"/>
                <a:ea typeface="+mn-ea"/>
                <a:cs typeface="+mn-cs"/>
              </a:rPr>
              <a:t>Mifepristone (RU-486) </a:t>
            </a:r>
            <a:r>
              <a:rPr kumimoji="0" lang="en-US" sz="3200" b="0" i="0" u="none" strike="noStrike" kern="1200" cap="none" spc="0" normalizeH="0" baseline="0" noProof="0" dirty="0">
                <a:ln>
                  <a:noFill/>
                </a:ln>
                <a:solidFill>
                  <a:srgbClr val="FFFFAB"/>
                </a:solidFill>
                <a:effectLst/>
                <a:uLnTx/>
                <a:uFillTx/>
                <a:latin typeface="Calibri" panose="020F0502020204030204" pitchFamily="34" charset="0"/>
                <a:ea typeface="+mn-ea"/>
                <a:cs typeface="+mn-cs"/>
              </a:rPr>
              <a:t>Probiotics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FFAB"/>
                </a:solidFill>
                <a:effectLst/>
                <a:uLnTx/>
                <a:uFillTx/>
                <a:latin typeface="Calibri" panose="020F0502020204030204" pitchFamily="34" charset="0"/>
                <a:ea typeface="+mn-ea"/>
                <a:cs typeface="+mn-cs"/>
              </a:rPr>
              <a:t>Propranolol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FFAB"/>
                </a:solidFill>
                <a:effectLst/>
                <a:uLnTx/>
                <a:uFillTx/>
                <a:latin typeface="Calibri" panose="020F0502020204030204" pitchFamily="34" charset="0"/>
                <a:ea typeface="+mn-ea"/>
                <a:cs typeface="+mn-cs"/>
              </a:rPr>
              <a:t>Retinoids </a:t>
            </a:r>
            <a:r>
              <a:rPr kumimoji="0" lang="en-US" sz="2400" b="0" i="0" u="none" strike="noStrike" kern="1200" cap="none" spc="0" normalizeH="0" baseline="0" noProof="0" dirty="0">
                <a:ln>
                  <a:noFill/>
                </a:ln>
                <a:solidFill>
                  <a:srgbClr val="FFFFAB"/>
                </a:solidFill>
                <a:effectLst/>
                <a:uLnTx/>
                <a:uFillTx/>
                <a:latin typeface="Calibri" panose="020F0502020204030204" pitchFamily="34" charset="0"/>
                <a:ea typeface="+mn-ea"/>
                <a:cs typeface="+mn-cs"/>
              </a:rPr>
              <a:t>(Vitamin A, ATRA,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AB"/>
                </a:solidFill>
                <a:effectLst/>
                <a:uLnTx/>
                <a:uFillTx/>
                <a:latin typeface="Calibri" panose="020F0502020204030204" pitchFamily="34" charset="0"/>
                <a:ea typeface="+mn-ea"/>
                <a:cs typeface="+mn-cs"/>
              </a:rPr>
              <a:t>Accutane, </a:t>
            </a:r>
            <a:r>
              <a:rPr kumimoji="0" lang="en-US" sz="2400" b="0" i="0" u="none" strike="noStrike" kern="1200" cap="none" spc="0" normalizeH="0" baseline="0" noProof="0" dirty="0" err="1">
                <a:ln>
                  <a:noFill/>
                </a:ln>
                <a:solidFill>
                  <a:srgbClr val="FFFFAB"/>
                </a:solidFill>
                <a:effectLst/>
                <a:uLnTx/>
                <a:uFillTx/>
                <a:latin typeface="Calibri" panose="020F0502020204030204" pitchFamily="34" charset="0"/>
                <a:ea typeface="+mn-ea"/>
                <a:cs typeface="+mn-cs"/>
              </a:rPr>
              <a:t>Vesinoid</a:t>
            </a:r>
            <a:r>
              <a:rPr kumimoji="0" lang="en-US" sz="2400" b="0" i="0" u="none" strike="noStrike" kern="1200" cap="none" spc="0" normalizeH="0" baseline="0" noProof="0" dirty="0">
                <a:ln>
                  <a:noFill/>
                </a:ln>
                <a:solidFill>
                  <a:srgbClr val="FFFFAB"/>
                </a:solidFill>
                <a:effectLst/>
                <a:uLnTx/>
                <a:uFillTx/>
                <a:latin typeface="Calibri" panose="020F0502020204030204" pitchFamily="34"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FFAB"/>
                </a:solidFill>
                <a:effectLst/>
                <a:uLnTx/>
                <a:uFillTx/>
                <a:latin typeface="Calibri" panose="020F0502020204030204" pitchFamily="34" charset="0"/>
                <a:ea typeface="+mn-ea"/>
                <a:cs typeface="+mn-cs"/>
              </a:rPr>
              <a:t>Vitamin D3</a:t>
            </a:r>
          </a:p>
        </p:txBody>
      </p:sp>
    </p:spTree>
    <p:extLst>
      <p:ext uri="{BB962C8B-B14F-4D97-AF65-F5344CB8AC3E}">
        <p14:creationId xmlns:p14="http://schemas.microsoft.com/office/powerpoint/2010/main" val="893266374"/>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5F0A65C-C2CE-4520-AB03-367C2C61F5DF}"/>
              </a:ext>
            </a:extLst>
          </p:cNvPr>
          <p:cNvSpPr txBox="1">
            <a:spLocks noGrp="1"/>
          </p:cNvSpPr>
          <p:nvPr>
            <p:ph type="title"/>
          </p:nvPr>
        </p:nvSpPr>
        <p:spPr>
          <a:xfrm>
            <a:off x="381000" y="300106"/>
            <a:ext cx="8382000" cy="830997"/>
          </a:xfrm>
          <a:prstGeom prst="rect">
            <a:avLst/>
          </a:prstGeom>
          <a:ln w="38100">
            <a:solidFill>
              <a:srgbClr val="FFFFAB"/>
            </a:solidFill>
          </a:ln>
        </p:spPr>
        <p:style>
          <a:lnRef idx="0">
            <a:scrgbClr r="0" g="0" b="0"/>
          </a:lnRef>
          <a:fillRef idx="1001">
            <a:schemeClr val="dk2"/>
          </a:fillRef>
          <a:effectRef idx="0">
            <a:scrgbClr r="0" g="0" b="0"/>
          </a:effectRef>
          <a:fontRef idx="major"/>
        </p:style>
        <p:txBody>
          <a:bodyPr vert="horz" wrap="square" lIns="0" tIns="0" rIns="0" bIns="0" rtlCol="0" anchor="t">
            <a:spAutoFit/>
          </a:bodyPr>
          <a:lstStyle>
            <a:lvl1pPr algn="ctr" defTabSz="914363" rtl="0" eaLnBrk="1" latinLnBrk="0" hangingPunct="1">
              <a:lnSpc>
                <a:spcPct val="90000"/>
              </a:lnSpc>
              <a:spcBef>
                <a:spcPct val="0"/>
              </a:spcBef>
              <a:buNone/>
              <a:defRPr lang="en-US" sz="4800" b="0" kern="1200" cap="none" spc="-150" dirty="0" smtClean="0">
                <a:ln w="3175">
                  <a:noFill/>
                </a:ln>
                <a:solidFill>
                  <a:srgbClr val="FFFFBD"/>
                </a:solidFill>
                <a:effectLst>
                  <a:outerShdw blurRad="50800" dist="38100" dir="2700000" algn="tl" rotWithShape="0">
                    <a:prstClr val="black">
                      <a:alpha val="40000"/>
                    </a:prstClr>
                  </a:outerShdw>
                </a:effectLst>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marL="0" marR="0" lvl="0" indent="0" algn="ctr" defTabSz="914363" rtl="0" eaLnBrk="1" fontAlgn="auto" latinLnBrk="0" hangingPunct="1">
              <a:lnSpc>
                <a:spcPct val="90000"/>
              </a:lnSpc>
              <a:spcBef>
                <a:spcPct val="0"/>
              </a:spcBef>
              <a:spcAft>
                <a:spcPts val="0"/>
              </a:spcAft>
              <a:buClrTx/>
              <a:buSzTx/>
              <a:buFontTx/>
              <a:buNone/>
              <a:tabLst/>
              <a:defRPr/>
            </a:pPr>
            <a:r>
              <a:rPr kumimoji="0" lang="en-US" sz="6000" b="0" i="0" u="none" strike="noStrike" kern="1200" cap="none" spc="-150" normalizeH="0" baseline="0" noProof="0" dirty="0">
                <a:ln w="3175">
                  <a:noFill/>
                </a:ln>
                <a:solidFill>
                  <a:srgbClr val="FFFFBD"/>
                </a:solidFill>
                <a:effectLst>
                  <a:outerShdw blurRad="50800" dist="38100" dir="2700000" algn="tl" rotWithShape="0">
                    <a:prstClr val="black">
                      <a:alpha val="40000"/>
                    </a:prstClr>
                  </a:outerShdw>
                </a:effectLst>
                <a:uLnTx/>
                <a:uFillTx/>
                <a:latin typeface="Calibri"/>
                <a:ea typeface="+mj-ea"/>
                <a:cs typeface="+mj-cs"/>
              </a:rPr>
              <a:t>Fourth Pillar</a:t>
            </a:r>
          </a:p>
        </p:txBody>
      </p:sp>
      <p:sp>
        <p:nvSpPr>
          <p:cNvPr id="9" name="Title 1">
            <a:extLst>
              <a:ext uri="{FF2B5EF4-FFF2-40B4-BE49-F238E27FC236}">
                <a16:creationId xmlns:a16="http://schemas.microsoft.com/office/drawing/2014/main" id="{D6328F6A-72A2-411E-A571-D9DE0552AE99}"/>
              </a:ext>
            </a:extLst>
          </p:cNvPr>
          <p:cNvSpPr txBox="1">
            <a:spLocks/>
          </p:cNvSpPr>
          <p:nvPr/>
        </p:nvSpPr>
        <p:spPr>
          <a:xfrm>
            <a:off x="4800600" y="2133600"/>
            <a:ext cx="3962400" cy="3323987"/>
          </a:xfrm>
          <a:prstGeom prst="rect">
            <a:avLst/>
          </a:prstGeom>
          <a:ln w="38100">
            <a:solidFill>
              <a:srgbClr val="FFFFAB"/>
            </a:solidFill>
          </a:ln>
        </p:spPr>
        <p:style>
          <a:lnRef idx="0">
            <a:scrgbClr r="0" g="0" b="0"/>
          </a:lnRef>
          <a:fillRef idx="1001">
            <a:schemeClr val="dk2"/>
          </a:fillRef>
          <a:effectRef idx="0">
            <a:scrgbClr r="0" g="0" b="0"/>
          </a:effectRef>
          <a:fontRef idx="major"/>
        </p:style>
        <p:txBody>
          <a:bodyPr vert="horz" wrap="square" lIns="0" tIns="0" rIns="0" bIns="0" rtlCol="0" anchor="t">
            <a:spAutoFit/>
          </a:bodyPr>
          <a:lstStyle>
            <a:lvl1pPr algn="ctr" defTabSz="914363" rtl="0" eaLnBrk="1" latinLnBrk="0" hangingPunct="1">
              <a:lnSpc>
                <a:spcPct val="90000"/>
              </a:lnSpc>
              <a:spcBef>
                <a:spcPct val="0"/>
              </a:spcBef>
              <a:buNone/>
              <a:defRPr lang="en-US" sz="4800" b="0" kern="1200" cap="none" spc="-150" dirty="0" smtClean="0">
                <a:ln w="3175">
                  <a:noFill/>
                </a:ln>
                <a:solidFill>
                  <a:srgbClr val="FFFFBD"/>
                </a:solidFill>
                <a:effectLst>
                  <a:outerShdw blurRad="50800" dist="38100" dir="2700000" algn="tl" rotWithShape="0">
                    <a:prstClr val="black">
                      <a:alpha val="40000"/>
                    </a:prstClr>
                  </a:outerShdw>
                </a:effectLst>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marL="0" marR="0" lvl="0" indent="0" algn="ctr" defTabSz="914363" rtl="0" eaLnBrk="1" fontAlgn="auto" latinLnBrk="0" hangingPunct="1">
              <a:lnSpc>
                <a:spcPct val="90000"/>
              </a:lnSpc>
              <a:spcBef>
                <a:spcPct val="0"/>
              </a:spcBef>
              <a:spcAft>
                <a:spcPts val="0"/>
              </a:spcAft>
              <a:buClrTx/>
              <a:buSzTx/>
              <a:buFontTx/>
              <a:buNone/>
              <a:tabLst/>
              <a:defRPr/>
            </a:pPr>
            <a:r>
              <a:rPr kumimoji="0" lang="en-US" sz="6000" b="0" i="0" u="none" strike="noStrike" kern="1200" cap="none" spc="-150" normalizeH="0" baseline="0" noProof="0" dirty="0">
                <a:ln w="3175">
                  <a:noFill/>
                </a:ln>
                <a:solidFill>
                  <a:srgbClr val="FFFFBD"/>
                </a:solidFill>
                <a:effectLst>
                  <a:outerShdw blurRad="50800" dist="38100" dir="2700000" algn="tl" rotWithShape="0">
                    <a:prstClr val="black">
                      <a:alpha val="40000"/>
                    </a:prstClr>
                  </a:outerShdw>
                </a:effectLst>
                <a:uLnTx/>
                <a:uFillTx/>
                <a:latin typeface="Calibri"/>
                <a:ea typeface="+mj-ea"/>
                <a:cs typeface="+mj-cs"/>
              </a:rPr>
              <a:t>Restore</a:t>
            </a:r>
          </a:p>
          <a:p>
            <a:pPr marL="0" marR="0" lvl="0" indent="0" algn="ctr" defTabSz="914363" rtl="0" eaLnBrk="1" fontAlgn="auto" latinLnBrk="0" hangingPunct="1">
              <a:lnSpc>
                <a:spcPct val="90000"/>
              </a:lnSpc>
              <a:spcBef>
                <a:spcPct val="0"/>
              </a:spcBef>
              <a:spcAft>
                <a:spcPts val="0"/>
              </a:spcAft>
              <a:buClrTx/>
              <a:buSzTx/>
              <a:buFontTx/>
              <a:buNone/>
              <a:tabLst/>
              <a:defRPr/>
            </a:pPr>
            <a:r>
              <a:rPr kumimoji="0" lang="en-US" sz="6000" b="0" i="0" u="none" strike="noStrike" kern="1200" cap="none" spc="-150" normalizeH="0" baseline="0" noProof="0" dirty="0">
                <a:ln w="3175">
                  <a:noFill/>
                </a:ln>
                <a:solidFill>
                  <a:srgbClr val="FFFFBD"/>
                </a:solidFill>
                <a:effectLst>
                  <a:outerShdw blurRad="50800" dist="38100" dir="2700000" algn="tl" rotWithShape="0">
                    <a:prstClr val="black">
                      <a:alpha val="40000"/>
                    </a:prstClr>
                  </a:outerShdw>
                </a:effectLst>
                <a:uLnTx/>
                <a:uFillTx/>
                <a:latin typeface="Calibri"/>
                <a:ea typeface="+mj-ea"/>
                <a:cs typeface="+mj-cs"/>
              </a:rPr>
              <a:t>Host</a:t>
            </a:r>
          </a:p>
          <a:p>
            <a:pPr marL="0" marR="0" lvl="0" indent="0" algn="ctr" defTabSz="914363" rtl="0" eaLnBrk="1" fontAlgn="auto" latinLnBrk="0" hangingPunct="1">
              <a:lnSpc>
                <a:spcPct val="90000"/>
              </a:lnSpc>
              <a:spcBef>
                <a:spcPct val="0"/>
              </a:spcBef>
              <a:spcAft>
                <a:spcPts val="0"/>
              </a:spcAft>
              <a:buClrTx/>
              <a:buSzTx/>
              <a:buFontTx/>
              <a:buNone/>
              <a:tabLst/>
              <a:defRPr/>
            </a:pPr>
            <a:r>
              <a:rPr kumimoji="0" lang="en-US" sz="6000" b="0" i="0" u="none" strike="noStrike" kern="1200" cap="none" spc="-150" normalizeH="0" baseline="0" noProof="0" dirty="0">
                <a:ln w="3175">
                  <a:noFill/>
                </a:ln>
                <a:solidFill>
                  <a:srgbClr val="FFFFBD"/>
                </a:solidFill>
                <a:effectLst>
                  <a:outerShdw blurRad="50800" dist="38100" dir="2700000" algn="tl" rotWithShape="0">
                    <a:prstClr val="black">
                      <a:alpha val="40000"/>
                    </a:prstClr>
                  </a:outerShdw>
                </a:effectLst>
                <a:uLnTx/>
                <a:uFillTx/>
                <a:latin typeface="Calibri"/>
                <a:ea typeface="+mj-ea"/>
                <a:cs typeface="+mj-cs"/>
              </a:rPr>
              <a:t>Immune Surveillance</a:t>
            </a:r>
          </a:p>
        </p:txBody>
      </p:sp>
      <p:pic>
        <p:nvPicPr>
          <p:cNvPr id="2" name="Picture 1">
            <a:extLst>
              <a:ext uri="{FF2B5EF4-FFF2-40B4-BE49-F238E27FC236}">
                <a16:creationId xmlns:a16="http://schemas.microsoft.com/office/drawing/2014/main" id="{38D770CB-FC22-4A16-85BE-6FAE73009B46}"/>
              </a:ext>
            </a:extLst>
          </p:cNvPr>
          <p:cNvPicPr>
            <a:picLocks noChangeAspect="1"/>
          </p:cNvPicPr>
          <p:nvPr/>
        </p:nvPicPr>
        <p:blipFill>
          <a:blip r:embed="rId3"/>
          <a:stretch>
            <a:fillRect/>
          </a:stretch>
        </p:blipFill>
        <p:spPr>
          <a:xfrm>
            <a:off x="389643" y="1295400"/>
            <a:ext cx="3604546" cy="5410200"/>
          </a:xfrm>
          <a:prstGeom prst="rect">
            <a:avLst/>
          </a:prstGeom>
        </p:spPr>
      </p:pic>
    </p:spTree>
    <p:extLst>
      <p:ext uri="{BB962C8B-B14F-4D97-AF65-F5344CB8AC3E}">
        <p14:creationId xmlns:p14="http://schemas.microsoft.com/office/powerpoint/2010/main" val="4223370214"/>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89719" y="120257"/>
            <a:ext cx="8534400" cy="664797"/>
          </a:xfrm>
          <a:ln w="19050">
            <a:solidFill>
              <a:srgbClr val="FFFFAB"/>
            </a:solidFill>
          </a:ln>
        </p:spPr>
        <p:txBody>
          <a:bodyPr/>
          <a:lstStyle/>
          <a:p>
            <a:r>
              <a:rPr lang="en-US" dirty="0"/>
              <a:t>Restoring the Host Immune System</a:t>
            </a:r>
          </a:p>
        </p:txBody>
      </p:sp>
      <p:sp>
        <p:nvSpPr>
          <p:cNvPr id="5" name="Content Placeholder 4"/>
          <p:cNvSpPr>
            <a:spLocks noGrp="1"/>
          </p:cNvSpPr>
          <p:nvPr>
            <p:ph sz="half" idx="2"/>
          </p:nvPr>
        </p:nvSpPr>
        <p:spPr>
          <a:xfrm>
            <a:off x="278833" y="990600"/>
            <a:ext cx="8534400" cy="5170646"/>
          </a:xfrm>
          <a:ln w="19050">
            <a:solidFill>
              <a:srgbClr val="FFFFAB"/>
            </a:solidFill>
          </a:ln>
        </p:spPr>
        <p:txBody>
          <a:bodyPr/>
          <a:lstStyle/>
          <a:p>
            <a:r>
              <a:rPr lang="en-US" sz="4000" dirty="0"/>
              <a:t>Coley’s Toxins (Bacterial)</a:t>
            </a:r>
          </a:p>
          <a:p>
            <a:r>
              <a:rPr lang="en-US" sz="4000" dirty="0"/>
              <a:t>RNA Viruses </a:t>
            </a:r>
          </a:p>
          <a:p>
            <a:r>
              <a:rPr lang="en-US" sz="4000" dirty="0"/>
              <a:t>The Mouse That Killed Cancer</a:t>
            </a:r>
          </a:p>
          <a:p>
            <a:r>
              <a:rPr lang="en-US" sz="4000" dirty="0"/>
              <a:t>Cimetidine</a:t>
            </a:r>
          </a:p>
          <a:p>
            <a:r>
              <a:rPr lang="en-US" sz="4000" dirty="0"/>
              <a:t>Beta Glucans</a:t>
            </a:r>
          </a:p>
          <a:p>
            <a:r>
              <a:rPr lang="en-US" sz="4000" dirty="0"/>
              <a:t>Others: D3, Iodine, LDN, etc. </a:t>
            </a:r>
          </a:p>
          <a:p>
            <a:r>
              <a:rPr lang="en-US" sz="4000" dirty="0"/>
              <a:t>Modern Immunotherapy, Check Point </a:t>
            </a:r>
            <a:r>
              <a:rPr lang="en-US" sz="4000" dirty="0" err="1"/>
              <a:t>Inhib</a:t>
            </a:r>
            <a:r>
              <a:rPr lang="en-US" sz="4000" dirty="0"/>
              <a:t>, Lenalidomide, CAR-T Therapy. </a:t>
            </a:r>
          </a:p>
        </p:txBody>
      </p:sp>
      <p:sp>
        <p:nvSpPr>
          <p:cNvPr id="6" name="TextBox 5">
            <a:extLst>
              <a:ext uri="{FF2B5EF4-FFF2-40B4-BE49-F238E27FC236}">
                <a16:creationId xmlns:a16="http://schemas.microsoft.com/office/drawing/2014/main" id="{36607928-F784-4D3E-8B57-4578ABDAA65C}"/>
              </a:ext>
            </a:extLst>
          </p:cNvPr>
          <p:cNvSpPr txBox="1"/>
          <p:nvPr/>
        </p:nvSpPr>
        <p:spPr>
          <a:xfrm>
            <a:off x="5715000" y="6488668"/>
            <a:ext cx="350520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Calibri"/>
                <a:ea typeface="+mn-ea"/>
                <a:cs typeface="+mn-cs"/>
              </a:rPr>
              <a:t>Copyright 2021 © Jeffrey Dach MD </a:t>
            </a:r>
          </a:p>
        </p:txBody>
      </p:sp>
    </p:spTree>
    <p:extLst>
      <p:ext uri="{BB962C8B-B14F-4D97-AF65-F5344CB8AC3E}">
        <p14:creationId xmlns:p14="http://schemas.microsoft.com/office/powerpoint/2010/main" val="736123053"/>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92243"/>
            <a:ext cx="8686800" cy="704300"/>
          </a:xfrm>
          <a:ln w="19050">
            <a:solidFill>
              <a:srgbClr val="FFFFAB"/>
            </a:solidFill>
          </a:ln>
        </p:spPr>
        <p:txBody>
          <a:bodyPr/>
          <a:lstStyle/>
          <a:p>
            <a:r>
              <a:rPr lang="en-US" sz="5400" dirty="0"/>
              <a:t>The Father of Immunotherapy</a:t>
            </a:r>
          </a:p>
        </p:txBody>
      </p:sp>
      <p:sp>
        <p:nvSpPr>
          <p:cNvPr id="5" name="Content Placeholder 4"/>
          <p:cNvSpPr>
            <a:spLocks noGrp="1"/>
          </p:cNvSpPr>
          <p:nvPr>
            <p:ph sz="half" idx="2"/>
          </p:nvPr>
        </p:nvSpPr>
        <p:spPr>
          <a:xfrm>
            <a:off x="3773147" y="1117744"/>
            <a:ext cx="5196681" cy="4222694"/>
          </a:xfrm>
          <a:ln w="19050">
            <a:solidFill>
              <a:srgbClr val="FFFFAB"/>
            </a:solidFill>
          </a:ln>
        </p:spPr>
        <p:txBody>
          <a:bodyPr/>
          <a:lstStyle/>
          <a:p>
            <a:r>
              <a:rPr lang="en-US" dirty="0"/>
              <a:t>William Coley (1890–1936) New York Orthopedic Surgeon.</a:t>
            </a:r>
          </a:p>
          <a:p>
            <a:r>
              <a:rPr lang="en-US" dirty="0"/>
              <a:t>1891: Of 90 amputations for Osteosarcoma, only one survivor, </a:t>
            </a:r>
            <a:r>
              <a:rPr lang="en-US" dirty="0" err="1"/>
              <a:t>pt</a:t>
            </a:r>
            <a:r>
              <a:rPr lang="en-US" dirty="0"/>
              <a:t> contracted Erysipelas.</a:t>
            </a:r>
          </a:p>
          <a:p>
            <a:r>
              <a:rPr lang="en-US" dirty="0"/>
              <a:t>Coleys Toxins : Heat Killed Streptococcus pyogenes and Serratia marcescens.</a:t>
            </a:r>
          </a:p>
          <a:p>
            <a:r>
              <a:rPr lang="en-US" dirty="0"/>
              <a:t>1000 Pts. Injected, 150 papers.</a:t>
            </a:r>
          </a:p>
          <a:p>
            <a:r>
              <a:rPr lang="en-US" dirty="0"/>
              <a:t>1963 Banned by FDA, IND. </a:t>
            </a:r>
          </a:p>
        </p:txBody>
      </p:sp>
      <p:sp>
        <p:nvSpPr>
          <p:cNvPr id="6" name="TextBox 5">
            <a:extLst>
              <a:ext uri="{FF2B5EF4-FFF2-40B4-BE49-F238E27FC236}">
                <a16:creationId xmlns:a16="http://schemas.microsoft.com/office/drawing/2014/main" id="{36607928-F784-4D3E-8B57-4578ABDAA65C}"/>
              </a:ext>
            </a:extLst>
          </p:cNvPr>
          <p:cNvSpPr txBox="1"/>
          <p:nvPr/>
        </p:nvSpPr>
        <p:spPr>
          <a:xfrm>
            <a:off x="5791200" y="6488668"/>
            <a:ext cx="3505200" cy="369332"/>
          </a:xfrm>
          <a:prstGeom prst="rect">
            <a:avLst/>
          </a:prstGeom>
          <a:noFill/>
        </p:spPr>
        <p:txBody>
          <a:bodyPr wrap="square">
            <a:spAutoFit/>
          </a:bodyPr>
          <a:lstStyle/>
          <a:p>
            <a:r>
              <a:rPr lang="en-US" dirty="0"/>
              <a:t>Copyright 2021 © Jeffrey Dach MD </a:t>
            </a:r>
          </a:p>
        </p:txBody>
      </p:sp>
      <p:pic>
        <p:nvPicPr>
          <p:cNvPr id="2" name="Picture 1">
            <a:extLst>
              <a:ext uri="{FF2B5EF4-FFF2-40B4-BE49-F238E27FC236}">
                <a16:creationId xmlns:a16="http://schemas.microsoft.com/office/drawing/2014/main" id="{CA3B7A50-C93E-47D4-8CDC-24C42ADC43A6}"/>
              </a:ext>
            </a:extLst>
          </p:cNvPr>
          <p:cNvPicPr>
            <a:picLocks noChangeAspect="1"/>
          </p:cNvPicPr>
          <p:nvPr/>
        </p:nvPicPr>
        <p:blipFill>
          <a:blip r:embed="rId3"/>
          <a:stretch>
            <a:fillRect/>
          </a:stretch>
        </p:blipFill>
        <p:spPr>
          <a:xfrm>
            <a:off x="195943" y="946879"/>
            <a:ext cx="3505200" cy="4564425"/>
          </a:xfrm>
          <a:prstGeom prst="rect">
            <a:avLst/>
          </a:prstGeom>
        </p:spPr>
      </p:pic>
      <p:sp>
        <p:nvSpPr>
          <p:cNvPr id="7" name="TextBox 6">
            <a:extLst>
              <a:ext uri="{FF2B5EF4-FFF2-40B4-BE49-F238E27FC236}">
                <a16:creationId xmlns:a16="http://schemas.microsoft.com/office/drawing/2014/main" id="{14B4D24D-1C32-4D26-9DBD-79C1AF6FD767}"/>
              </a:ext>
            </a:extLst>
          </p:cNvPr>
          <p:cNvSpPr txBox="1"/>
          <p:nvPr/>
        </p:nvSpPr>
        <p:spPr>
          <a:xfrm>
            <a:off x="76200" y="5692126"/>
            <a:ext cx="8839200" cy="369332"/>
          </a:xfrm>
          <a:prstGeom prst="rect">
            <a:avLst/>
          </a:prstGeom>
          <a:noFill/>
          <a:ln>
            <a:solidFill>
              <a:srgbClr val="FFFFBD"/>
            </a:solidFill>
          </a:ln>
        </p:spPr>
        <p:txBody>
          <a:bodyPr wrap="square">
            <a:spAutoFit/>
          </a:bodyPr>
          <a:lstStyle/>
          <a:p>
            <a:r>
              <a:rPr lang="en-US" dirty="0"/>
              <a:t>Photo courtesy of : https://www.biologicalmedicineinstitute.com/william-bradley-coley</a:t>
            </a:r>
          </a:p>
        </p:txBody>
      </p:sp>
    </p:spTree>
    <p:extLst>
      <p:ext uri="{BB962C8B-B14F-4D97-AF65-F5344CB8AC3E}">
        <p14:creationId xmlns:p14="http://schemas.microsoft.com/office/powerpoint/2010/main" val="2560480147"/>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89719" y="120257"/>
            <a:ext cx="8534400" cy="747897"/>
          </a:xfrm>
          <a:ln w="19050">
            <a:solidFill>
              <a:srgbClr val="FFFFAB"/>
            </a:solidFill>
          </a:ln>
        </p:spPr>
        <p:txBody>
          <a:bodyPr/>
          <a:lstStyle/>
          <a:p>
            <a:r>
              <a:rPr lang="en-US" sz="5400" dirty="0" err="1"/>
              <a:t>Wiliam</a:t>
            </a:r>
            <a:r>
              <a:rPr lang="en-US" sz="5400" dirty="0"/>
              <a:t> Coley References</a:t>
            </a:r>
          </a:p>
        </p:txBody>
      </p:sp>
      <p:sp>
        <p:nvSpPr>
          <p:cNvPr id="6" name="TextBox 5">
            <a:extLst>
              <a:ext uri="{FF2B5EF4-FFF2-40B4-BE49-F238E27FC236}">
                <a16:creationId xmlns:a16="http://schemas.microsoft.com/office/drawing/2014/main" id="{36607928-F784-4D3E-8B57-4578ABDAA65C}"/>
              </a:ext>
            </a:extLst>
          </p:cNvPr>
          <p:cNvSpPr txBox="1"/>
          <p:nvPr/>
        </p:nvSpPr>
        <p:spPr>
          <a:xfrm>
            <a:off x="5715000" y="6488668"/>
            <a:ext cx="3505200" cy="369332"/>
          </a:xfrm>
          <a:prstGeom prst="rect">
            <a:avLst/>
          </a:prstGeom>
          <a:noFill/>
        </p:spPr>
        <p:txBody>
          <a:bodyPr wrap="square">
            <a:spAutoFit/>
          </a:bodyPr>
          <a:lstStyle/>
          <a:p>
            <a:r>
              <a:rPr lang="en-US" dirty="0"/>
              <a:t>Copyright 2021 © Jeffrey Dach MD </a:t>
            </a:r>
          </a:p>
        </p:txBody>
      </p:sp>
      <p:sp>
        <p:nvSpPr>
          <p:cNvPr id="7" name="TextBox 6">
            <a:extLst>
              <a:ext uri="{FF2B5EF4-FFF2-40B4-BE49-F238E27FC236}">
                <a16:creationId xmlns:a16="http://schemas.microsoft.com/office/drawing/2014/main" id="{0273534D-01E3-4147-98C7-0503E5119209}"/>
              </a:ext>
            </a:extLst>
          </p:cNvPr>
          <p:cNvSpPr txBox="1"/>
          <p:nvPr/>
        </p:nvSpPr>
        <p:spPr>
          <a:xfrm>
            <a:off x="205978" y="1066800"/>
            <a:ext cx="8701881" cy="4524315"/>
          </a:xfrm>
          <a:prstGeom prst="rect">
            <a:avLst/>
          </a:prstGeom>
          <a:noFill/>
          <a:ln w="12700">
            <a:solidFill>
              <a:srgbClr val="FFFFAB"/>
            </a:solidFill>
          </a:ln>
        </p:spPr>
        <p:txBody>
          <a:bodyPr wrap="square">
            <a:spAutoFit/>
          </a:bodyPr>
          <a:lstStyle/>
          <a:p>
            <a:pPr algn="l"/>
            <a:r>
              <a:rPr lang="en-US" sz="2400" b="0" i="0" u="none" strike="noStrike" baseline="0" dirty="0">
                <a:solidFill>
                  <a:srgbClr val="FFFFBD"/>
                </a:solidFill>
                <a:latin typeface="Calibri" panose="020F0502020204030204" pitchFamily="34" charset="0"/>
              </a:rPr>
              <a:t>30) Coley, William B. “The Treatment of Inoperable Sarcoma with the Mixed Toxins of Erysipelas and Bacillus </a:t>
            </a:r>
            <a:r>
              <a:rPr lang="en-US" sz="2400" b="0" i="0" u="none" strike="noStrike" baseline="0" dirty="0" err="1">
                <a:solidFill>
                  <a:srgbClr val="FFFFBD"/>
                </a:solidFill>
                <a:latin typeface="Calibri" panose="020F0502020204030204" pitchFamily="34" charset="0"/>
              </a:rPr>
              <a:t>Prodigiosus</a:t>
            </a:r>
            <a:r>
              <a:rPr lang="en-US" sz="2400" b="0" i="0" u="none" strike="noStrike" baseline="0" dirty="0">
                <a:solidFill>
                  <a:srgbClr val="FFFFBD"/>
                </a:solidFill>
                <a:latin typeface="Calibri" panose="020F0502020204030204" pitchFamily="34" charset="0"/>
              </a:rPr>
              <a:t>: One Hundred and Forty Cases.” Journal of the American Medical Association 31.9 (1898): 456-465.</a:t>
            </a:r>
          </a:p>
          <a:p>
            <a:pPr algn="l"/>
            <a:r>
              <a:rPr lang="en-US" sz="2400" b="0" i="0" u="none" strike="noStrike" baseline="0" dirty="0">
                <a:solidFill>
                  <a:srgbClr val="FFFFBD"/>
                </a:solidFill>
                <a:latin typeface="Calibri" panose="020F0502020204030204" pitchFamily="34" charset="0"/>
              </a:rPr>
              <a:t>31) Coley, William B. “The treatment of inoperable sarcoma by bacterial toxins (the mixed toxins of the Streptococcus erysipelas and the Bacillus </a:t>
            </a:r>
            <a:r>
              <a:rPr lang="en-US" sz="2400" b="0" i="0" u="none" strike="noStrike" baseline="0" dirty="0" err="1">
                <a:solidFill>
                  <a:srgbClr val="FFFFBD"/>
                </a:solidFill>
                <a:latin typeface="Calibri" panose="020F0502020204030204" pitchFamily="34" charset="0"/>
              </a:rPr>
              <a:t>prodigiosus</a:t>
            </a:r>
            <a:r>
              <a:rPr lang="en-US" sz="2400" b="0" i="0" u="none" strike="noStrike" baseline="0" dirty="0">
                <a:solidFill>
                  <a:srgbClr val="FFFFBD"/>
                </a:solidFill>
                <a:latin typeface="Calibri" panose="020F0502020204030204" pitchFamily="34" charset="0"/>
              </a:rPr>
              <a:t>).” Proc Royal Society of Medicine 3.Surg_Sect (1910): 1-48.</a:t>
            </a:r>
          </a:p>
          <a:p>
            <a:pPr algn="l"/>
            <a:r>
              <a:rPr lang="en-US" sz="2400" b="0" i="0" u="none" strike="noStrike" baseline="0" dirty="0">
                <a:solidFill>
                  <a:srgbClr val="FFFFBD"/>
                </a:solidFill>
                <a:latin typeface="Calibri" panose="020F0502020204030204" pitchFamily="34" charset="0"/>
              </a:rPr>
              <a:t>Coley, William B. "The Classic: The Treatment of Malignant Tumors by Repeated Inoculations of Erysipelas: With a Report of Ten Original Cases." Clinical </a:t>
            </a:r>
            <a:r>
              <a:rPr lang="en-US" sz="2400" b="0" i="0" u="none" strike="noStrike" baseline="0" dirty="0" err="1">
                <a:solidFill>
                  <a:srgbClr val="FFFFBD"/>
                </a:solidFill>
                <a:latin typeface="Calibri" panose="020F0502020204030204" pitchFamily="34" charset="0"/>
              </a:rPr>
              <a:t>Orthopaedics</a:t>
            </a:r>
            <a:r>
              <a:rPr lang="en-US" sz="2400" b="0" i="0" u="none" strike="noStrike" baseline="0" dirty="0">
                <a:solidFill>
                  <a:srgbClr val="FFFFBD"/>
                </a:solidFill>
                <a:latin typeface="Calibri" panose="020F0502020204030204" pitchFamily="34" charset="0"/>
              </a:rPr>
              <a:t> and Related Research (1976-2007) 262 (1991): 3-11.</a:t>
            </a:r>
          </a:p>
        </p:txBody>
      </p:sp>
    </p:spTree>
    <p:extLst>
      <p:ext uri="{BB962C8B-B14F-4D97-AF65-F5344CB8AC3E}">
        <p14:creationId xmlns:p14="http://schemas.microsoft.com/office/powerpoint/2010/main" val="2331066237"/>
      </p:ext>
    </p:extLst>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92243"/>
            <a:ext cx="8686800" cy="609398"/>
          </a:xfrm>
          <a:ln w="19050">
            <a:solidFill>
              <a:srgbClr val="FFFFAB"/>
            </a:solidFill>
          </a:ln>
        </p:spPr>
        <p:txBody>
          <a:bodyPr/>
          <a:lstStyle/>
          <a:p>
            <a:r>
              <a:rPr lang="en-US" sz="4400" dirty="0"/>
              <a:t>RNA Viruses with Anti-Cancer Activity</a:t>
            </a:r>
          </a:p>
        </p:txBody>
      </p:sp>
      <p:sp>
        <p:nvSpPr>
          <p:cNvPr id="5" name="Content Placeholder 4"/>
          <p:cNvSpPr>
            <a:spLocks noGrp="1"/>
          </p:cNvSpPr>
          <p:nvPr>
            <p:ph sz="half" idx="2"/>
          </p:nvPr>
        </p:nvSpPr>
        <p:spPr>
          <a:xfrm>
            <a:off x="381000" y="990600"/>
            <a:ext cx="8458200" cy="4154984"/>
          </a:xfrm>
          <a:ln w="19050">
            <a:solidFill>
              <a:srgbClr val="FFFFAB"/>
            </a:solidFill>
          </a:ln>
        </p:spPr>
        <p:txBody>
          <a:bodyPr/>
          <a:lstStyle/>
          <a:p>
            <a:r>
              <a:rPr lang="en-US" sz="3600" dirty="0"/>
              <a:t>Mumps </a:t>
            </a:r>
          </a:p>
          <a:p>
            <a:r>
              <a:rPr lang="en-US" sz="3600" dirty="0"/>
              <a:t>Newcastle disease virus </a:t>
            </a:r>
          </a:p>
          <a:p>
            <a:r>
              <a:rPr lang="en-US" sz="3600" dirty="0"/>
              <a:t>Measles virus </a:t>
            </a:r>
          </a:p>
          <a:p>
            <a:r>
              <a:rPr lang="en-US" sz="3600" dirty="0"/>
              <a:t>Vesicular stomatitis virus</a:t>
            </a:r>
          </a:p>
          <a:p>
            <a:r>
              <a:rPr lang="en-US" sz="3600" dirty="0"/>
              <a:t>Influenza, </a:t>
            </a:r>
          </a:p>
          <a:p>
            <a:r>
              <a:rPr lang="en-US" sz="3600" dirty="0"/>
              <a:t>Reovirus, and </a:t>
            </a:r>
          </a:p>
          <a:p>
            <a:r>
              <a:rPr lang="en-US" sz="3600" dirty="0"/>
              <a:t>Poliovirus. </a:t>
            </a:r>
          </a:p>
        </p:txBody>
      </p:sp>
      <p:sp>
        <p:nvSpPr>
          <p:cNvPr id="6" name="TextBox 5">
            <a:extLst>
              <a:ext uri="{FF2B5EF4-FFF2-40B4-BE49-F238E27FC236}">
                <a16:creationId xmlns:a16="http://schemas.microsoft.com/office/drawing/2014/main" id="{36607928-F784-4D3E-8B57-4578ABDAA65C}"/>
              </a:ext>
            </a:extLst>
          </p:cNvPr>
          <p:cNvSpPr txBox="1"/>
          <p:nvPr/>
        </p:nvSpPr>
        <p:spPr>
          <a:xfrm>
            <a:off x="5791200" y="6488668"/>
            <a:ext cx="3505200" cy="369332"/>
          </a:xfrm>
          <a:prstGeom prst="rect">
            <a:avLst/>
          </a:prstGeom>
          <a:noFill/>
        </p:spPr>
        <p:txBody>
          <a:bodyPr wrap="square">
            <a:spAutoFit/>
          </a:bodyPr>
          <a:lstStyle/>
          <a:p>
            <a:r>
              <a:rPr lang="en-US" dirty="0"/>
              <a:t>Copyright 2021 © Jeffrey Dach MD </a:t>
            </a:r>
          </a:p>
        </p:txBody>
      </p:sp>
      <p:sp>
        <p:nvSpPr>
          <p:cNvPr id="7" name="TextBox 6">
            <a:extLst>
              <a:ext uri="{FF2B5EF4-FFF2-40B4-BE49-F238E27FC236}">
                <a16:creationId xmlns:a16="http://schemas.microsoft.com/office/drawing/2014/main" id="{14B4D24D-1C32-4D26-9DBD-79C1AF6FD767}"/>
              </a:ext>
            </a:extLst>
          </p:cNvPr>
          <p:cNvSpPr txBox="1"/>
          <p:nvPr/>
        </p:nvSpPr>
        <p:spPr>
          <a:xfrm>
            <a:off x="228600" y="5498068"/>
            <a:ext cx="8686800" cy="369332"/>
          </a:xfrm>
          <a:prstGeom prst="rect">
            <a:avLst/>
          </a:prstGeom>
          <a:noFill/>
          <a:ln>
            <a:solidFill>
              <a:srgbClr val="FFFFBD"/>
            </a:solidFill>
          </a:ln>
        </p:spPr>
        <p:txBody>
          <a:bodyPr wrap="square">
            <a:spAutoFit/>
          </a:bodyPr>
          <a:lstStyle/>
          <a:p>
            <a:r>
              <a:rPr lang="en-US" dirty="0"/>
              <a:t>Russell, Stephen J. "RNA viruses as virotherapy agents." Cancer gene </a:t>
            </a:r>
            <a:r>
              <a:rPr lang="en-US" dirty="0" err="1"/>
              <a:t>ther</a:t>
            </a:r>
            <a:r>
              <a:rPr lang="en-US" dirty="0"/>
              <a:t> (2002): 961-966.</a:t>
            </a:r>
          </a:p>
        </p:txBody>
      </p:sp>
    </p:spTree>
    <p:extLst>
      <p:ext uri="{BB962C8B-B14F-4D97-AF65-F5344CB8AC3E}">
        <p14:creationId xmlns:p14="http://schemas.microsoft.com/office/powerpoint/2010/main" val="85004168"/>
      </p:ext>
    </p:extLst>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89719" y="120257"/>
            <a:ext cx="8534400" cy="553998"/>
          </a:xfrm>
          <a:ln w="19050">
            <a:solidFill>
              <a:srgbClr val="FFFFAB"/>
            </a:solidFill>
          </a:ln>
        </p:spPr>
        <p:txBody>
          <a:bodyPr/>
          <a:lstStyle/>
          <a:p>
            <a:r>
              <a:rPr lang="en-US" sz="4000" dirty="0"/>
              <a:t>Regression of Cancer with Measles Refs</a:t>
            </a:r>
          </a:p>
        </p:txBody>
      </p:sp>
      <p:sp>
        <p:nvSpPr>
          <p:cNvPr id="6" name="TextBox 5">
            <a:extLst>
              <a:ext uri="{FF2B5EF4-FFF2-40B4-BE49-F238E27FC236}">
                <a16:creationId xmlns:a16="http://schemas.microsoft.com/office/drawing/2014/main" id="{36607928-F784-4D3E-8B57-4578ABDAA65C}"/>
              </a:ext>
            </a:extLst>
          </p:cNvPr>
          <p:cNvSpPr txBox="1"/>
          <p:nvPr/>
        </p:nvSpPr>
        <p:spPr>
          <a:xfrm>
            <a:off x="5715000" y="6488668"/>
            <a:ext cx="3505200" cy="369332"/>
          </a:xfrm>
          <a:prstGeom prst="rect">
            <a:avLst/>
          </a:prstGeom>
          <a:noFill/>
        </p:spPr>
        <p:txBody>
          <a:bodyPr wrap="square">
            <a:spAutoFit/>
          </a:bodyPr>
          <a:lstStyle/>
          <a:p>
            <a:r>
              <a:rPr lang="en-US" dirty="0"/>
              <a:t>Copyright 2021 © Jeffrey Dach MD </a:t>
            </a:r>
          </a:p>
        </p:txBody>
      </p:sp>
      <p:sp>
        <p:nvSpPr>
          <p:cNvPr id="7" name="TextBox 6">
            <a:extLst>
              <a:ext uri="{FF2B5EF4-FFF2-40B4-BE49-F238E27FC236}">
                <a16:creationId xmlns:a16="http://schemas.microsoft.com/office/drawing/2014/main" id="{0273534D-01E3-4147-98C7-0503E5119209}"/>
              </a:ext>
            </a:extLst>
          </p:cNvPr>
          <p:cNvSpPr txBox="1"/>
          <p:nvPr/>
        </p:nvSpPr>
        <p:spPr>
          <a:xfrm>
            <a:off x="221059" y="762000"/>
            <a:ext cx="8701881" cy="5632311"/>
          </a:xfrm>
          <a:prstGeom prst="rect">
            <a:avLst/>
          </a:prstGeom>
          <a:noFill/>
          <a:ln w="12700">
            <a:solidFill>
              <a:srgbClr val="FFFFAB"/>
            </a:solidFill>
          </a:ln>
        </p:spPr>
        <p:txBody>
          <a:bodyPr wrap="square">
            <a:spAutoFit/>
          </a:bodyPr>
          <a:lstStyle/>
          <a:p>
            <a:pPr algn="l"/>
            <a:r>
              <a:rPr lang="en-US" sz="2400" b="0" i="0" u="none" strike="noStrike" baseline="0" dirty="0" err="1">
                <a:solidFill>
                  <a:srgbClr val="FFFFBD"/>
                </a:solidFill>
                <a:latin typeface="Calibri" panose="020F0502020204030204" pitchFamily="34" charset="0"/>
              </a:rPr>
              <a:t>Bluming</a:t>
            </a:r>
            <a:r>
              <a:rPr lang="en-US" sz="2400" b="0" i="0" u="none" strike="noStrike" baseline="0" dirty="0">
                <a:solidFill>
                  <a:srgbClr val="FFFFBD"/>
                </a:solidFill>
                <a:latin typeface="Calibri" panose="020F0502020204030204" pitchFamily="34" charset="0"/>
              </a:rPr>
              <a:t>, </a:t>
            </a:r>
            <a:r>
              <a:rPr lang="en-US" sz="2400" b="0" i="0" u="none" strike="noStrike" baseline="0" dirty="0" err="1">
                <a:solidFill>
                  <a:srgbClr val="FFFFBD"/>
                </a:solidFill>
                <a:latin typeface="Calibri" panose="020F0502020204030204" pitchFamily="34" charset="0"/>
              </a:rPr>
              <a:t>AvrumZ</a:t>
            </a:r>
            <a:r>
              <a:rPr lang="en-US" sz="2400" b="0" i="0" u="none" strike="noStrike" baseline="0" dirty="0">
                <a:solidFill>
                  <a:srgbClr val="FFFFBD"/>
                </a:solidFill>
                <a:latin typeface="Calibri" panose="020F0502020204030204" pitchFamily="34" charset="0"/>
              </a:rPr>
              <a:t>,"Regression of Burkitt's lymphoma in association with measles infection." Lancet 298.7715 (1971): 105-106</a:t>
            </a:r>
            <a:endParaRPr lang="en-US" sz="2400" dirty="0">
              <a:solidFill>
                <a:srgbClr val="FFFFBD"/>
              </a:solidFill>
              <a:latin typeface="Calibri" panose="020F0502020204030204" pitchFamily="34" charset="0"/>
            </a:endParaRPr>
          </a:p>
          <a:p>
            <a:pPr algn="l"/>
            <a:r>
              <a:rPr lang="en-US" sz="2400" b="0" i="0" u="none" strike="noStrike" baseline="0" dirty="0">
                <a:solidFill>
                  <a:srgbClr val="FFFFBD"/>
                </a:solidFill>
                <a:latin typeface="Calibri" panose="020F0502020204030204" pitchFamily="34" charset="0"/>
              </a:rPr>
              <a:t>Grote, Deanna, "Live attenuated measles virus induces regression of human lymphoma xenografts in immunodeficient mice." Blood 97.12 (2001): 3746-3754.</a:t>
            </a:r>
          </a:p>
          <a:p>
            <a:pPr algn="l"/>
            <a:r>
              <a:rPr lang="en-US" sz="2400" b="0" i="0" u="none" strike="noStrike" baseline="0" dirty="0">
                <a:solidFill>
                  <a:srgbClr val="FFFFBD"/>
                </a:solidFill>
                <a:latin typeface="Calibri" panose="020F0502020204030204" pitchFamily="34" charset="0"/>
              </a:rPr>
              <a:t>Grote, </a:t>
            </a:r>
            <a:r>
              <a:rPr lang="en-US" sz="2400" b="0" i="0" u="none" strike="noStrike" baseline="0" dirty="0" err="1">
                <a:solidFill>
                  <a:srgbClr val="FFFFBD"/>
                </a:solidFill>
                <a:latin typeface="Calibri" panose="020F0502020204030204" pitchFamily="34" charset="0"/>
              </a:rPr>
              <a:t>Deanna"Neutrophils</a:t>
            </a:r>
            <a:r>
              <a:rPr lang="en-US" sz="2400" b="0" i="0" u="none" strike="noStrike" baseline="0" dirty="0">
                <a:solidFill>
                  <a:srgbClr val="FFFFBD"/>
                </a:solidFill>
                <a:latin typeface="Calibri" panose="020F0502020204030204" pitchFamily="34" charset="0"/>
              </a:rPr>
              <a:t> contribute to the measles virus-induced antitumor effect: enhancement by granulocyte macrophage colony-stimulating factor expression." Can res 63.19 (2003):</a:t>
            </a:r>
          </a:p>
          <a:p>
            <a:pPr algn="l"/>
            <a:r>
              <a:rPr lang="en-US" sz="2400" b="0" i="0" u="none" strike="noStrike" baseline="0" dirty="0">
                <a:solidFill>
                  <a:srgbClr val="FFFFBD"/>
                </a:solidFill>
                <a:latin typeface="Calibri" panose="020F0502020204030204" pitchFamily="34" charset="0"/>
              </a:rPr>
              <a:t>Peng, </a:t>
            </a:r>
            <a:r>
              <a:rPr lang="en-US" sz="2400" b="0" i="0" u="none" strike="noStrike" baseline="0" dirty="0" err="1">
                <a:solidFill>
                  <a:srgbClr val="FFFFBD"/>
                </a:solidFill>
                <a:latin typeface="Calibri" panose="020F0502020204030204" pitchFamily="34" charset="0"/>
              </a:rPr>
              <a:t>Kah-Whye</a:t>
            </a:r>
            <a:r>
              <a:rPr lang="en-US" sz="2400" b="0" i="0" u="none" strike="noStrike" baseline="0" dirty="0">
                <a:solidFill>
                  <a:srgbClr val="FFFFBD"/>
                </a:solidFill>
                <a:latin typeface="Calibri" panose="020F0502020204030204" pitchFamily="34" charset="0"/>
              </a:rPr>
              <a:t>, et al. "Systemic therapy of myeloma xenografts by an attenuated measles virus." Blood,  98.7 (2001): 2002-2007.</a:t>
            </a:r>
          </a:p>
          <a:p>
            <a:pPr algn="l"/>
            <a:r>
              <a:rPr lang="en-US" sz="2400" b="0" i="0" u="none" strike="noStrike" baseline="0" dirty="0">
                <a:solidFill>
                  <a:srgbClr val="FFFFBD"/>
                </a:solidFill>
                <a:latin typeface="Calibri" panose="020F0502020204030204" pitchFamily="34" charset="0"/>
              </a:rPr>
              <a:t>Peng, </a:t>
            </a:r>
            <a:r>
              <a:rPr lang="en-US" sz="2400" b="0" i="0" u="none" strike="noStrike" baseline="0" dirty="0" err="1">
                <a:solidFill>
                  <a:srgbClr val="FFFFBD"/>
                </a:solidFill>
                <a:latin typeface="Calibri" panose="020F0502020204030204" pitchFamily="34" charset="0"/>
              </a:rPr>
              <a:t>Kah-Whye</a:t>
            </a:r>
            <a:r>
              <a:rPr lang="en-US" sz="2400" b="0" i="0" u="none" strike="noStrike" baseline="0" dirty="0">
                <a:solidFill>
                  <a:srgbClr val="FFFFBD"/>
                </a:solidFill>
                <a:latin typeface="Calibri" panose="020F0502020204030204" pitchFamily="34" charset="0"/>
              </a:rPr>
              <a:t>, et al. "Intraperitoneal therapy of ovarian cancer using an engineered measles virus." Can res 62.16 (2002)</a:t>
            </a:r>
          </a:p>
          <a:p>
            <a:pPr algn="l"/>
            <a:r>
              <a:rPr lang="en-US" sz="2400" b="0" i="0" u="none" strike="noStrike" baseline="0" dirty="0">
                <a:solidFill>
                  <a:srgbClr val="FFFFBD"/>
                </a:solidFill>
                <a:latin typeface="Calibri" panose="020F0502020204030204" pitchFamily="34" charset="0"/>
              </a:rPr>
              <a:t>McDonald, Cari J., "A measles virus vaccine strain derivative as a novel oncolytic agent against breast cancer." Breast cancer res and treat 99.2 (2006): 177-184.</a:t>
            </a:r>
          </a:p>
        </p:txBody>
      </p:sp>
    </p:spTree>
    <p:extLst>
      <p:ext uri="{BB962C8B-B14F-4D97-AF65-F5344CB8AC3E}">
        <p14:creationId xmlns:p14="http://schemas.microsoft.com/office/powerpoint/2010/main" val="2195257016"/>
      </p:ext>
    </p:extLst>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5AA80-66BF-42FE-8FAC-AE31675EFC51}"/>
              </a:ext>
            </a:extLst>
          </p:cNvPr>
          <p:cNvSpPr>
            <a:spLocks noGrp="1"/>
          </p:cNvSpPr>
          <p:nvPr>
            <p:ph type="title"/>
          </p:nvPr>
        </p:nvSpPr>
        <p:spPr>
          <a:ln w="28575">
            <a:solidFill>
              <a:srgbClr val="FFFFBD"/>
            </a:solidFill>
          </a:ln>
        </p:spPr>
        <p:txBody>
          <a:bodyPr/>
          <a:lstStyle/>
          <a:p>
            <a:r>
              <a:rPr lang="en-US" dirty="0"/>
              <a:t>The Mouse that Killed Cancer</a:t>
            </a:r>
          </a:p>
        </p:txBody>
      </p:sp>
      <p:pic>
        <p:nvPicPr>
          <p:cNvPr id="5" name="Picture 4">
            <a:extLst>
              <a:ext uri="{FF2B5EF4-FFF2-40B4-BE49-F238E27FC236}">
                <a16:creationId xmlns:a16="http://schemas.microsoft.com/office/drawing/2014/main" id="{D046E935-003F-4F8A-A38C-55C9874F9DDC}"/>
              </a:ext>
            </a:extLst>
          </p:cNvPr>
          <p:cNvPicPr>
            <a:picLocks noChangeAspect="1"/>
          </p:cNvPicPr>
          <p:nvPr/>
        </p:nvPicPr>
        <p:blipFill>
          <a:blip r:embed="rId3"/>
          <a:stretch>
            <a:fillRect/>
          </a:stretch>
        </p:blipFill>
        <p:spPr>
          <a:xfrm>
            <a:off x="381000" y="1285874"/>
            <a:ext cx="4953000" cy="4117599"/>
          </a:xfrm>
          <a:prstGeom prst="rect">
            <a:avLst/>
          </a:prstGeom>
        </p:spPr>
      </p:pic>
      <p:sp>
        <p:nvSpPr>
          <p:cNvPr id="7" name="TextBox 6">
            <a:extLst>
              <a:ext uri="{FF2B5EF4-FFF2-40B4-BE49-F238E27FC236}">
                <a16:creationId xmlns:a16="http://schemas.microsoft.com/office/drawing/2014/main" id="{A7BDC643-B740-4567-ACD6-A20075037357}"/>
              </a:ext>
            </a:extLst>
          </p:cNvPr>
          <p:cNvSpPr txBox="1"/>
          <p:nvPr/>
        </p:nvSpPr>
        <p:spPr>
          <a:xfrm>
            <a:off x="1295400" y="5838607"/>
            <a:ext cx="6172200" cy="369332"/>
          </a:xfrm>
          <a:prstGeom prst="rect">
            <a:avLst/>
          </a:prstGeom>
          <a:noFill/>
          <a:ln>
            <a:solidFill>
              <a:srgbClr val="FFFFBD"/>
            </a:solidFill>
          </a:ln>
        </p:spPr>
        <p:txBody>
          <a:bodyPr wrap="square">
            <a:spAutoFit/>
          </a:bodyPr>
          <a:lstStyle/>
          <a:p>
            <a:r>
              <a:rPr lang="en-US" dirty="0">
                <a:solidFill>
                  <a:srgbClr val="FFFFAB"/>
                </a:solidFill>
              </a:rPr>
              <a:t>https://commons.wikimedia.org/wiki/File:Mouse_in_a_cage.jpg</a:t>
            </a:r>
          </a:p>
        </p:txBody>
      </p:sp>
      <p:sp>
        <p:nvSpPr>
          <p:cNvPr id="6" name="TextBox 5">
            <a:extLst>
              <a:ext uri="{FF2B5EF4-FFF2-40B4-BE49-F238E27FC236}">
                <a16:creationId xmlns:a16="http://schemas.microsoft.com/office/drawing/2014/main" id="{171AE66F-B137-4A3F-81A3-B70D33F5EFD3}"/>
              </a:ext>
            </a:extLst>
          </p:cNvPr>
          <p:cNvSpPr txBox="1"/>
          <p:nvPr/>
        </p:nvSpPr>
        <p:spPr>
          <a:xfrm>
            <a:off x="5486400" y="1330119"/>
            <a:ext cx="3505200" cy="4031873"/>
          </a:xfrm>
          <a:prstGeom prst="rect">
            <a:avLst/>
          </a:prstGeom>
          <a:noFill/>
          <a:ln w="19050">
            <a:solidFill>
              <a:srgbClr val="FFFFBD"/>
            </a:solidFill>
          </a:ln>
        </p:spPr>
        <p:txBody>
          <a:bodyPr wrap="square">
            <a:spAutoFit/>
          </a:bodyPr>
          <a:lstStyle/>
          <a:p>
            <a:r>
              <a:rPr lang="en-US" sz="3200" dirty="0">
                <a:solidFill>
                  <a:srgbClr val="FFFFBD"/>
                </a:solidFill>
              </a:rPr>
              <a:t>Mouse Sarcoma </a:t>
            </a:r>
          </a:p>
          <a:p>
            <a:r>
              <a:rPr lang="en-US" sz="3200" dirty="0">
                <a:solidFill>
                  <a:srgbClr val="FFFFBD"/>
                </a:solidFill>
              </a:rPr>
              <a:t>S180-Induced Ascites: one of the most aggressive transplantable cancers in experimental mouse models.</a:t>
            </a:r>
          </a:p>
        </p:txBody>
      </p:sp>
    </p:spTree>
    <p:extLst>
      <p:ext uri="{BB962C8B-B14F-4D97-AF65-F5344CB8AC3E}">
        <p14:creationId xmlns:p14="http://schemas.microsoft.com/office/powerpoint/2010/main" val="1726274649"/>
      </p:ext>
    </p:extLst>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89719" y="120257"/>
            <a:ext cx="8534400" cy="664797"/>
          </a:xfrm>
          <a:ln w="19050">
            <a:solidFill>
              <a:srgbClr val="FFFFAB"/>
            </a:solidFill>
          </a:ln>
        </p:spPr>
        <p:txBody>
          <a:bodyPr/>
          <a:lstStyle/>
          <a:p>
            <a:r>
              <a:rPr lang="en-US" dirty="0"/>
              <a:t>The SR/CR Mouse </a:t>
            </a:r>
          </a:p>
        </p:txBody>
      </p:sp>
      <p:sp>
        <p:nvSpPr>
          <p:cNvPr id="5" name="Content Placeholder 4"/>
          <p:cNvSpPr>
            <a:spLocks noGrp="1"/>
          </p:cNvSpPr>
          <p:nvPr>
            <p:ph sz="half" idx="2"/>
          </p:nvPr>
        </p:nvSpPr>
        <p:spPr>
          <a:xfrm>
            <a:off x="289719" y="977454"/>
            <a:ext cx="5272881" cy="5429179"/>
          </a:xfrm>
          <a:ln w="19050">
            <a:solidFill>
              <a:srgbClr val="FFFFAB"/>
            </a:solidFill>
          </a:ln>
        </p:spPr>
        <p:txBody>
          <a:bodyPr/>
          <a:lstStyle/>
          <a:p>
            <a:r>
              <a:rPr lang="en-US" sz="3600" dirty="0"/>
              <a:t>“The Mouse that Killed Cancer.”</a:t>
            </a:r>
          </a:p>
          <a:p>
            <a:r>
              <a:rPr lang="en-US" sz="3600" dirty="0"/>
              <a:t>2003, Wake Forest Med School in N. Carolina. </a:t>
            </a:r>
          </a:p>
          <a:p>
            <a:r>
              <a:rPr lang="en-US" sz="3600" dirty="0"/>
              <a:t>Innate T-Cell Immunity to Cancer.</a:t>
            </a:r>
          </a:p>
          <a:p>
            <a:r>
              <a:rPr lang="en-US" sz="3600" dirty="0"/>
              <a:t>Genetic Trait.</a:t>
            </a:r>
          </a:p>
          <a:p>
            <a:r>
              <a:rPr lang="en-US" sz="3600" dirty="0"/>
              <a:t>Immunity Transferable to Wild Mice by Transfusing T Cells from SR/CR Mouse.</a:t>
            </a:r>
          </a:p>
        </p:txBody>
      </p:sp>
      <p:sp>
        <p:nvSpPr>
          <p:cNvPr id="6" name="TextBox 5">
            <a:extLst>
              <a:ext uri="{FF2B5EF4-FFF2-40B4-BE49-F238E27FC236}">
                <a16:creationId xmlns:a16="http://schemas.microsoft.com/office/drawing/2014/main" id="{36607928-F784-4D3E-8B57-4578ABDAA65C}"/>
              </a:ext>
            </a:extLst>
          </p:cNvPr>
          <p:cNvSpPr txBox="1"/>
          <p:nvPr/>
        </p:nvSpPr>
        <p:spPr>
          <a:xfrm>
            <a:off x="5671457" y="6361340"/>
            <a:ext cx="3505200" cy="369332"/>
          </a:xfrm>
          <a:prstGeom prst="rect">
            <a:avLst/>
          </a:prstGeom>
          <a:noFill/>
        </p:spPr>
        <p:txBody>
          <a:bodyPr wrap="square">
            <a:spAutoFit/>
          </a:bodyPr>
          <a:lstStyle/>
          <a:p>
            <a:r>
              <a:rPr lang="en-US" dirty="0"/>
              <a:t>Copyright 2021 © Jeffrey Dach MD </a:t>
            </a:r>
          </a:p>
        </p:txBody>
      </p:sp>
      <p:pic>
        <p:nvPicPr>
          <p:cNvPr id="3" name="Picture 2">
            <a:extLst>
              <a:ext uri="{FF2B5EF4-FFF2-40B4-BE49-F238E27FC236}">
                <a16:creationId xmlns:a16="http://schemas.microsoft.com/office/drawing/2014/main" id="{66667923-77D7-4989-B70C-856FB7C64791}"/>
              </a:ext>
            </a:extLst>
          </p:cNvPr>
          <p:cNvPicPr>
            <a:picLocks noChangeAspect="1"/>
          </p:cNvPicPr>
          <p:nvPr/>
        </p:nvPicPr>
        <p:blipFill>
          <a:blip r:embed="rId3"/>
          <a:stretch>
            <a:fillRect/>
          </a:stretch>
        </p:blipFill>
        <p:spPr>
          <a:xfrm>
            <a:off x="5791200" y="1062520"/>
            <a:ext cx="2892475" cy="5259046"/>
          </a:xfrm>
          <a:prstGeom prst="rect">
            <a:avLst/>
          </a:prstGeom>
        </p:spPr>
      </p:pic>
    </p:spTree>
    <p:extLst>
      <p:ext uri="{BB962C8B-B14F-4D97-AF65-F5344CB8AC3E}">
        <p14:creationId xmlns:p14="http://schemas.microsoft.com/office/powerpoint/2010/main" val="1640331010"/>
      </p:ext>
    </p:extLst>
  </p:cSld>
  <p:clrMapOvr>
    <a:masterClrMapping/>
  </p:clrMapOvr>
  <p:transition>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89719" y="120257"/>
            <a:ext cx="8534400" cy="747897"/>
          </a:xfrm>
          <a:ln w="19050">
            <a:solidFill>
              <a:srgbClr val="FFFFAB"/>
            </a:solidFill>
          </a:ln>
        </p:spPr>
        <p:txBody>
          <a:bodyPr/>
          <a:lstStyle/>
          <a:p>
            <a:r>
              <a:rPr lang="en-US" sz="5400" dirty="0"/>
              <a:t>SR/CR Mouse References</a:t>
            </a:r>
          </a:p>
        </p:txBody>
      </p:sp>
      <p:sp>
        <p:nvSpPr>
          <p:cNvPr id="6" name="TextBox 5">
            <a:extLst>
              <a:ext uri="{FF2B5EF4-FFF2-40B4-BE49-F238E27FC236}">
                <a16:creationId xmlns:a16="http://schemas.microsoft.com/office/drawing/2014/main" id="{36607928-F784-4D3E-8B57-4578ABDAA65C}"/>
              </a:ext>
            </a:extLst>
          </p:cNvPr>
          <p:cNvSpPr txBox="1"/>
          <p:nvPr/>
        </p:nvSpPr>
        <p:spPr>
          <a:xfrm>
            <a:off x="5715000" y="6488668"/>
            <a:ext cx="3505200" cy="369332"/>
          </a:xfrm>
          <a:prstGeom prst="rect">
            <a:avLst/>
          </a:prstGeom>
          <a:noFill/>
        </p:spPr>
        <p:txBody>
          <a:bodyPr wrap="square">
            <a:spAutoFit/>
          </a:bodyPr>
          <a:lstStyle/>
          <a:p>
            <a:r>
              <a:rPr lang="en-US" dirty="0"/>
              <a:t>Copyright 2021 © Jeffrey Dach MD </a:t>
            </a:r>
          </a:p>
        </p:txBody>
      </p:sp>
      <p:sp>
        <p:nvSpPr>
          <p:cNvPr id="7" name="TextBox 6">
            <a:extLst>
              <a:ext uri="{FF2B5EF4-FFF2-40B4-BE49-F238E27FC236}">
                <a16:creationId xmlns:a16="http://schemas.microsoft.com/office/drawing/2014/main" id="{0273534D-01E3-4147-98C7-0503E5119209}"/>
              </a:ext>
            </a:extLst>
          </p:cNvPr>
          <p:cNvSpPr txBox="1"/>
          <p:nvPr/>
        </p:nvSpPr>
        <p:spPr>
          <a:xfrm>
            <a:off x="221059" y="1046921"/>
            <a:ext cx="8701881" cy="5262979"/>
          </a:xfrm>
          <a:prstGeom prst="rect">
            <a:avLst/>
          </a:prstGeom>
          <a:noFill/>
          <a:ln w="12700">
            <a:solidFill>
              <a:srgbClr val="FFFFAB"/>
            </a:solidFill>
          </a:ln>
        </p:spPr>
        <p:txBody>
          <a:bodyPr wrap="square">
            <a:spAutoFit/>
          </a:bodyPr>
          <a:lstStyle/>
          <a:p>
            <a:pPr algn="l"/>
            <a:r>
              <a:rPr lang="en-US" sz="2800" b="0" i="0" u="none" strike="noStrike" baseline="0" dirty="0">
                <a:solidFill>
                  <a:srgbClr val="FFFFBD"/>
                </a:solidFill>
                <a:latin typeface="Calibri" panose="020F0502020204030204" pitchFamily="34" charset="0"/>
              </a:rPr>
              <a:t>1) Cui, Zheng, “Spontaneous regression of advanced cancer: a genetically determined, age-dependent trait in mice.” Proc Nat </a:t>
            </a:r>
            <a:r>
              <a:rPr lang="en-US" sz="2800" b="0" i="0" u="none" strike="noStrike" baseline="0" dirty="0" err="1">
                <a:solidFill>
                  <a:srgbClr val="FFFFBD"/>
                </a:solidFill>
                <a:latin typeface="Calibri" panose="020F0502020204030204" pitchFamily="34" charset="0"/>
              </a:rPr>
              <a:t>Acad</a:t>
            </a:r>
            <a:r>
              <a:rPr lang="en-US" sz="2800" b="0" i="0" u="none" strike="noStrike" baseline="0" dirty="0">
                <a:solidFill>
                  <a:srgbClr val="FFFFBD"/>
                </a:solidFill>
                <a:latin typeface="Calibri" panose="020F0502020204030204" pitchFamily="34" charset="0"/>
              </a:rPr>
              <a:t> Sci 100.11 (2003): 6682-6687.</a:t>
            </a:r>
          </a:p>
          <a:p>
            <a:pPr algn="l"/>
            <a:r>
              <a:rPr lang="en-US" sz="2800" b="0" i="0" u="none" strike="noStrike" baseline="0" dirty="0">
                <a:solidFill>
                  <a:srgbClr val="FFFFBD"/>
                </a:solidFill>
                <a:latin typeface="Calibri" panose="020F0502020204030204" pitchFamily="34" charset="0"/>
              </a:rPr>
              <a:t>2) Hicks, Amy M., et al. “Effector mechanisms of the anti-cancer immune responses of macrophages in SR/ CR mice.” Cancer Immunity Archive 6.1 (2006): 11. </a:t>
            </a:r>
          </a:p>
          <a:p>
            <a:pPr algn="l"/>
            <a:r>
              <a:rPr lang="en-US" sz="2800" b="0" i="0" u="none" strike="noStrike" baseline="0" dirty="0">
                <a:solidFill>
                  <a:srgbClr val="FFFFBD"/>
                </a:solidFill>
                <a:latin typeface="Calibri" panose="020F0502020204030204" pitchFamily="34" charset="0"/>
              </a:rPr>
              <a:t>3) Hicks, Amy </a:t>
            </a:r>
            <a:r>
              <a:rPr lang="en-US" sz="2800" b="0" i="0" u="none" strike="noStrike" baseline="0" dirty="0" err="1">
                <a:solidFill>
                  <a:srgbClr val="FFFFBD"/>
                </a:solidFill>
                <a:latin typeface="Calibri" panose="020F0502020204030204" pitchFamily="34" charset="0"/>
              </a:rPr>
              <a:t>M.“Transferable</a:t>
            </a:r>
            <a:r>
              <a:rPr lang="en-US" sz="2800" b="0" i="0" u="none" strike="noStrike" baseline="0" dirty="0">
                <a:solidFill>
                  <a:srgbClr val="FFFFBD"/>
                </a:solidFill>
                <a:latin typeface="Calibri" panose="020F0502020204030204" pitchFamily="34" charset="0"/>
              </a:rPr>
              <a:t> anticancer innate immunity in spontaneous regression/complete resistance mice.” Proc Nat </a:t>
            </a:r>
            <a:r>
              <a:rPr lang="en-US" sz="2800" b="0" i="0" u="none" strike="noStrike" baseline="0" dirty="0" err="1">
                <a:solidFill>
                  <a:srgbClr val="FFFFBD"/>
                </a:solidFill>
                <a:latin typeface="Calibri" panose="020F0502020204030204" pitchFamily="34" charset="0"/>
              </a:rPr>
              <a:t>Acad</a:t>
            </a:r>
            <a:r>
              <a:rPr lang="en-US" sz="2800" b="0" i="0" u="none" strike="noStrike" baseline="0" dirty="0">
                <a:solidFill>
                  <a:srgbClr val="FFFFBD"/>
                </a:solidFill>
                <a:latin typeface="Calibri" panose="020F0502020204030204" pitchFamily="34" charset="0"/>
              </a:rPr>
              <a:t> of Sci 103.20 (2006): 7753-7758.</a:t>
            </a:r>
          </a:p>
          <a:p>
            <a:pPr algn="l"/>
            <a:r>
              <a:rPr lang="en-US" sz="2800" b="0" i="0" u="none" strike="noStrike" baseline="0" dirty="0">
                <a:solidFill>
                  <a:srgbClr val="FFFFBD"/>
                </a:solidFill>
                <a:latin typeface="Calibri" panose="020F0502020204030204" pitchFamily="34" charset="0"/>
              </a:rPr>
              <a:t>4) </a:t>
            </a:r>
            <a:r>
              <a:rPr lang="en-US" sz="2800" b="0" i="0" u="none" strike="noStrike" baseline="0" dirty="0" err="1">
                <a:solidFill>
                  <a:srgbClr val="FFFFBD"/>
                </a:solidFill>
                <a:latin typeface="Calibri" panose="020F0502020204030204" pitchFamily="34" charset="0"/>
              </a:rPr>
              <a:t>Stehle</a:t>
            </a:r>
            <a:r>
              <a:rPr lang="en-US" sz="2800" b="0" i="0" u="none" strike="noStrike" baseline="0" dirty="0">
                <a:solidFill>
                  <a:srgbClr val="FFFFBD"/>
                </a:solidFill>
                <a:latin typeface="Calibri" panose="020F0502020204030204" pitchFamily="34" charset="0"/>
              </a:rPr>
              <a:t>, John </a:t>
            </a:r>
            <a:r>
              <a:rPr lang="en-US" sz="2800" b="0" i="0" u="none" strike="noStrike" baseline="0" dirty="0" err="1">
                <a:solidFill>
                  <a:srgbClr val="FFFFBD"/>
                </a:solidFill>
                <a:latin typeface="Calibri" panose="020F0502020204030204" pitchFamily="34" charset="0"/>
              </a:rPr>
              <a:t>R.“Impact</a:t>
            </a:r>
            <a:r>
              <a:rPr lang="en-US" sz="2800" b="0" i="0" u="none" strike="noStrike" baseline="0" dirty="0">
                <a:solidFill>
                  <a:srgbClr val="FFFFBD"/>
                </a:solidFill>
                <a:latin typeface="Calibri" panose="020F0502020204030204" pitchFamily="34" charset="0"/>
              </a:rPr>
              <a:t> of sex, MHC, and age on the therapeutic effect of transferred leukocytes from cancer-resistant SR/CR mice.” BMC cancer 9.1 (2009): 328.</a:t>
            </a:r>
          </a:p>
        </p:txBody>
      </p:sp>
    </p:spTree>
    <p:extLst>
      <p:ext uri="{BB962C8B-B14F-4D97-AF65-F5344CB8AC3E}">
        <p14:creationId xmlns:p14="http://schemas.microsoft.com/office/powerpoint/2010/main" val="3094457561"/>
      </p:ext>
    </p:extLst>
  </p:cSld>
  <p:clrMapOvr>
    <a:masterClrMapping/>
  </p:clrMapOvr>
  <p:transition>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89719" y="120257"/>
            <a:ext cx="8534400" cy="747897"/>
          </a:xfrm>
          <a:ln w="19050">
            <a:solidFill>
              <a:srgbClr val="FFFFAB"/>
            </a:solidFill>
          </a:ln>
        </p:spPr>
        <p:txBody>
          <a:bodyPr/>
          <a:lstStyle/>
          <a:p>
            <a:r>
              <a:rPr lang="en-US" sz="5400" dirty="0"/>
              <a:t>Cimetidine H2 R Blocker</a:t>
            </a:r>
          </a:p>
        </p:txBody>
      </p:sp>
      <p:sp>
        <p:nvSpPr>
          <p:cNvPr id="5" name="Content Placeholder 4"/>
          <p:cNvSpPr>
            <a:spLocks noGrp="1"/>
          </p:cNvSpPr>
          <p:nvPr>
            <p:ph sz="half" idx="2"/>
          </p:nvPr>
        </p:nvSpPr>
        <p:spPr>
          <a:xfrm>
            <a:off x="289719" y="889925"/>
            <a:ext cx="8534400" cy="5466112"/>
          </a:xfrm>
          <a:ln w="19050">
            <a:solidFill>
              <a:srgbClr val="FFFFAB"/>
            </a:solidFill>
          </a:ln>
        </p:spPr>
        <p:txBody>
          <a:bodyPr/>
          <a:lstStyle/>
          <a:p>
            <a:r>
              <a:rPr lang="en-US" sz="3200" dirty="0"/>
              <a:t>1970 Discovered by Smith Kline &amp; French.</a:t>
            </a:r>
          </a:p>
          <a:p>
            <a:r>
              <a:rPr lang="en-US" sz="3200" dirty="0"/>
              <a:t>1979 Tagamet © FDA approved for Heartburn and Gastric Ulcer.</a:t>
            </a:r>
          </a:p>
          <a:p>
            <a:r>
              <a:rPr lang="en-US" sz="3200" dirty="0"/>
              <a:t>Binds to H2 Receptors in Parietal Cells of Stomach, Blocks Gastric Acid Secretion.</a:t>
            </a:r>
          </a:p>
          <a:p>
            <a:r>
              <a:rPr lang="en-US" sz="3200" dirty="0"/>
              <a:t>1989 World No. 1 Drug, 1 Billion in sales.</a:t>
            </a:r>
          </a:p>
          <a:p>
            <a:r>
              <a:rPr lang="en-US" sz="3200" dirty="0"/>
              <a:t>Now OTC, replaced by PPI’s.</a:t>
            </a:r>
          </a:p>
          <a:p>
            <a:r>
              <a:rPr lang="en-US" sz="3200" dirty="0"/>
              <a:t>Unexpectedly Found to Stimulate Host Immune Cell Expansion, and Reverse Tumor Immune Evasion.</a:t>
            </a:r>
          </a:p>
          <a:p>
            <a:r>
              <a:rPr lang="en-US" sz="3200" dirty="0"/>
              <a:t>Case Reports of Cancer Remission (G Lymphoma)</a:t>
            </a:r>
          </a:p>
        </p:txBody>
      </p:sp>
      <p:sp>
        <p:nvSpPr>
          <p:cNvPr id="6" name="TextBox 5">
            <a:extLst>
              <a:ext uri="{FF2B5EF4-FFF2-40B4-BE49-F238E27FC236}">
                <a16:creationId xmlns:a16="http://schemas.microsoft.com/office/drawing/2014/main" id="{36607928-F784-4D3E-8B57-4578ABDAA65C}"/>
              </a:ext>
            </a:extLst>
          </p:cNvPr>
          <p:cNvSpPr txBox="1"/>
          <p:nvPr/>
        </p:nvSpPr>
        <p:spPr>
          <a:xfrm>
            <a:off x="5486400" y="6356037"/>
            <a:ext cx="3505200" cy="369332"/>
          </a:xfrm>
          <a:prstGeom prst="rect">
            <a:avLst/>
          </a:prstGeom>
          <a:noFill/>
        </p:spPr>
        <p:txBody>
          <a:bodyPr wrap="square">
            <a:spAutoFit/>
          </a:bodyPr>
          <a:lstStyle/>
          <a:p>
            <a:r>
              <a:rPr lang="en-US" dirty="0"/>
              <a:t>Copyright 2021 © Jeffrey Dach MD </a:t>
            </a:r>
          </a:p>
        </p:txBody>
      </p:sp>
    </p:spTree>
    <p:extLst>
      <p:ext uri="{BB962C8B-B14F-4D97-AF65-F5344CB8AC3E}">
        <p14:creationId xmlns:p14="http://schemas.microsoft.com/office/powerpoint/2010/main" val="1443683219"/>
      </p:ext>
    </p:extLst>
  </p:cSld>
  <p:clrMapOvr>
    <a:masterClrMapping/>
  </p:clrMapOvr>
  <p:transition>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89719" y="120257"/>
            <a:ext cx="8534400" cy="747897"/>
          </a:xfrm>
          <a:ln w="19050">
            <a:solidFill>
              <a:srgbClr val="FFFFAB"/>
            </a:solidFill>
          </a:ln>
        </p:spPr>
        <p:txBody>
          <a:bodyPr/>
          <a:lstStyle/>
          <a:p>
            <a:r>
              <a:rPr lang="en-US" sz="5400" dirty="0"/>
              <a:t>Cimetidine (Tagamet) MOA</a:t>
            </a:r>
          </a:p>
        </p:txBody>
      </p:sp>
      <p:sp>
        <p:nvSpPr>
          <p:cNvPr id="5" name="Content Placeholder 4"/>
          <p:cNvSpPr>
            <a:spLocks noGrp="1"/>
          </p:cNvSpPr>
          <p:nvPr>
            <p:ph sz="half" idx="2"/>
          </p:nvPr>
        </p:nvSpPr>
        <p:spPr>
          <a:xfrm>
            <a:off x="373459" y="1145297"/>
            <a:ext cx="8534400" cy="3213187"/>
          </a:xfrm>
          <a:ln w="19050">
            <a:solidFill>
              <a:srgbClr val="FFFFAB"/>
            </a:solidFill>
          </a:ln>
        </p:spPr>
        <p:txBody>
          <a:bodyPr/>
          <a:lstStyle/>
          <a:p>
            <a:r>
              <a:rPr lang="en-US" sz="3600" dirty="0"/>
              <a:t>In 2006, Dr. Takahashi :PBMC 10 volunteers.</a:t>
            </a:r>
          </a:p>
          <a:p>
            <a:r>
              <a:rPr lang="en-US" sz="3600" dirty="0"/>
              <a:t>via H2R, CIM induces IL-18 Production in Monocytes.</a:t>
            </a:r>
          </a:p>
          <a:p>
            <a:r>
              <a:rPr lang="en-US" sz="3600" dirty="0"/>
              <a:t>Interleukin-18 (IL-18) is an Immuno-Stimulatory Cytokine with Anti-Cancer Activity. </a:t>
            </a:r>
            <a:r>
              <a:rPr lang="en-US" dirty="0"/>
              <a:t>(Takahashi, 2006)(</a:t>
            </a:r>
            <a:r>
              <a:rPr lang="en-US" dirty="0" err="1"/>
              <a:t>Xiong</a:t>
            </a:r>
            <a:r>
              <a:rPr lang="en-US" dirty="0"/>
              <a:t>, 2019)</a:t>
            </a:r>
            <a:endParaRPr lang="en-US" sz="3600" dirty="0"/>
          </a:p>
        </p:txBody>
      </p:sp>
      <p:sp>
        <p:nvSpPr>
          <p:cNvPr id="6" name="TextBox 5">
            <a:extLst>
              <a:ext uri="{FF2B5EF4-FFF2-40B4-BE49-F238E27FC236}">
                <a16:creationId xmlns:a16="http://schemas.microsoft.com/office/drawing/2014/main" id="{36607928-F784-4D3E-8B57-4578ABDAA65C}"/>
              </a:ext>
            </a:extLst>
          </p:cNvPr>
          <p:cNvSpPr txBox="1"/>
          <p:nvPr/>
        </p:nvSpPr>
        <p:spPr>
          <a:xfrm>
            <a:off x="5715000" y="6488668"/>
            <a:ext cx="3505200" cy="369332"/>
          </a:xfrm>
          <a:prstGeom prst="rect">
            <a:avLst/>
          </a:prstGeom>
          <a:noFill/>
        </p:spPr>
        <p:txBody>
          <a:bodyPr wrap="square">
            <a:spAutoFit/>
          </a:bodyPr>
          <a:lstStyle/>
          <a:p>
            <a:r>
              <a:rPr lang="en-US" dirty="0"/>
              <a:t>Copyright 2021 © Jeffrey Dach MD </a:t>
            </a:r>
          </a:p>
        </p:txBody>
      </p:sp>
      <p:sp>
        <p:nvSpPr>
          <p:cNvPr id="7" name="TextBox 6">
            <a:extLst>
              <a:ext uri="{FF2B5EF4-FFF2-40B4-BE49-F238E27FC236}">
                <a16:creationId xmlns:a16="http://schemas.microsoft.com/office/drawing/2014/main" id="{0273534D-01E3-4147-98C7-0503E5119209}"/>
              </a:ext>
            </a:extLst>
          </p:cNvPr>
          <p:cNvSpPr txBox="1"/>
          <p:nvPr/>
        </p:nvSpPr>
        <p:spPr>
          <a:xfrm>
            <a:off x="373459" y="4616003"/>
            <a:ext cx="8534400" cy="1323439"/>
          </a:xfrm>
          <a:prstGeom prst="rect">
            <a:avLst/>
          </a:prstGeom>
          <a:noFill/>
          <a:ln w="12700">
            <a:solidFill>
              <a:srgbClr val="FFFFAB"/>
            </a:solidFill>
          </a:ln>
        </p:spPr>
        <p:txBody>
          <a:bodyPr wrap="square">
            <a:spAutoFit/>
          </a:bodyPr>
          <a:lstStyle/>
          <a:p>
            <a:pPr algn="l"/>
            <a:r>
              <a:rPr lang="en-US" sz="2000" b="0" i="0" u="none" strike="noStrike" baseline="0" dirty="0">
                <a:solidFill>
                  <a:srgbClr val="FFFFAB"/>
                </a:solidFill>
                <a:latin typeface="Calibri" panose="020F0502020204030204" pitchFamily="34" charset="0"/>
              </a:rPr>
              <a:t>Takahashi, Hideo “Cimetidine induces interleukin-18 production through H2-agonist activity in monocytes.” </a:t>
            </a:r>
            <a:r>
              <a:rPr lang="en-US" sz="2000" b="0" i="0" u="none" strike="noStrike" baseline="0" dirty="0" err="1">
                <a:solidFill>
                  <a:srgbClr val="FFFFAB"/>
                </a:solidFill>
                <a:latin typeface="Calibri" panose="020F0502020204030204" pitchFamily="34" charset="0"/>
              </a:rPr>
              <a:t>Molec</a:t>
            </a:r>
            <a:r>
              <a:rPr lang="en-US" sz="2000" b="0" i="0" u="none" strike="noStrike" baseline="0" dirty="0">
                <a:solidFill>
                  <a:srgbClr val="FFFFAB"/>
                </a:solidFill>
                <a:latin typeface="Calibri" panose="020F0502020204030204" pitchFamily="34" charset="0"/>
              </a:rPr>
              <a:t> pharm 70.2 (2006): 450-453.</a:t>
            </a:r>
          </a:p>
          <a:p>
            <a:pPr algn="l"/>
            <a:r>
              <a:rPr lang="en-US" sz="2000" b="0" i="0" u="none" strike="noStrike" baseline="0" dirty="0" err="1">
                <a:solidFill>
                  <a:srgbClr val="FFFFAB"/>
                </a:solidFill>
                <a:latin typeface="Calibri" panose="020F0502020204030204" pitchFamily="34" charset="0"/>
              </a:rPr>
              <a:t>Xiong</a:t>
            </a:r>
            <a:r>
              <a:rPr lang="en-US" sz="2000" b="0" i="0" u="none" strike="noStrike" baseline="0" dirty="0">
                <a:solidFill>
                  <a:srgbClr val="FFFFAB"/>
                </a:solidFill>
                <a:latin typeface="Calibri" panose="020F0502020204030204" pitchFamily="34" charset="0"/>
              </a:rPr>
              <a:t>, </a:t>
            </a:r>
            <a:r>
              <a:rPr lang="en-US" sz="2000" b="0" i="0" u="none" strike="noStrike" baseline="0" dirty="0" err="1">
                <a:solidFill>
                  <a:srgbClr val="FFFFAB"/>
                </a:solidFill>
                <a:latin typeface="Calibri" panose="020F0502020204030204" pitchFamily="34" charset="0"/>
              </a:rPr>
              <a:t>Donglan</a:t>
            </a:r>
            <a:r>
              <a:rPr lang="en-US" sz="2000" b="0" i="0" u="none" strike="noStrike" baseline="0" dirty="0">
                <a:solidFill>
                  <a:srgbClr val="FFFFAB"/>
                </a:solidFill>
                <a:latin typeface="Calibri" panose="020F0502020204030204" pitchFamily="34" charset="0"/>
              </a:rPr>
              <a:t>, et al. "Antitumor activity of interleukin-18 on A549 human lung cancer cell line." J of cancer research and therapeutics 15.7 (2019): 1635.</a:t>
            </a:r>
          </a:p>
        </p:txBody>
      </p:sp>
    </p:spTree>
    <p:extLst>
      <p:ext uri="{BB962C8B-B14F-4D97-AF65-F5344CB8AC3E}">
        <p14:creationId xmlns:p14="http://schemas.microsoft.com/office/powerpoint/2010/main" val="3808864012"/>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5F0A65C-C2CE-4520-AB03-367C2C61F5DF}"/>
              </a:ext>
            </a:extLst>
          </p:cNvPr>
          <p:cNvSpPr txBox="1">
            <a:spLocks noGrp="1"/>
          </p:cNvSpPr>
          <p:nvPr>
            <p:ph type="title"/>
          </p:nvPr>
        </p:nvSpPr>
        <p:spPr>
          <a:xfrm>
            <a:off x="381000" y="300106"/>
            <a:ext cx="8382000" cy="830997"/>
          </a:xfrm>
          <a:prstGeom prst="rect">
            <a:avLst/>
          </a:prstGeom>
          <a:ln w="38100">
            <a:solidFill>
              <a:srgbClr val="FFFFAB"/>
            </a:solidFill>
          </a:ln>
        </p:spPr>
        <p:style>
          <a:lnRef idx="0">
            <a:scrgbClr r="0" g="0" b="0"/>
          </a:lnRef>
          <a:fillRef idx="1001">
            <a:schemeClr val="dk2"/>
          </a:fillRef>
          <a:effectRef idx="0">
            <a:scrgbClr r="0" g="0" b="0"/>
          </a:effectRef>
          <a:fontRef idx="major"/>
        </p:style>
        <p:txBody>
          <a:bodyPr vert="horz" wrap="square" lIns="0" tIns="0" rIns="0" bIns="0" rtlCol="0" anchor="t">
            <a:spAutoFit/>
          </a:bodyPr>
          <a:lstStyle>
            <a:lvl1pPr algn="ctr" defTabSz="914363" rtl="0" eaLnBrk="1" latinLnBrk="0" hangingPunct="1">
              <a:lnSpc>
                <a:spcPct val="90000"/>
              </a:lnSpc>
              <a:spcBef>
                <a:spcPct val="0"/>
              </a:spcBef>
              <a:buNone/>
              <a:defRPr lang="en-US" sz="4800" b="0" kern="1200" cap="none" spc="-150" dirty="0" smtClean="0">
                <a:ln w="3175">
                  <a:noFill/>
                </a:ln>
                <a:solidFill>
                  <a:srgbClr val="FFFFBD"/>
                </a:solidFill>
                <a:effectLst>
                  <a:outerShdw blurRad="50800" dist="38100" dir="2700000" algn="tl" rotWithShape="0">
                    <a:prstClr val="black">
                      <a:alpha val="40000"/>
                    </a:prstClr>
                  </a:outerShdw>
                </a:effectLst>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marL="0" marR="0" lvl="0" indent="0" algn="ctr" defTabSz="914363" rtl="0" eaLnBrk="1" fontAlgn="auto" latinLnBrk="0" hangingPunct="1">
              <a:lnSpc>
                <a:spcPct val="90000"/>
              </a:lnSpc>
              <a:spcBef>
                <a:spcPct val="0"/>
              </a:spcBef>
              <a:spcAft>
                <a:spcPts val="0"/>
              </a:spcAft>
              <a:buClrTx/>
              <a:buSzTx/>
              <a:buFontTx/>
              <a:buNone/>
              <a:tabLst/>
              <a:defRPr/>
            </a:pPr>
            <a:r>
              <a:rPr kumimoji="0" lang="en-US" sz="6000" b="0" i="0" u="none" strike="noStrike" kern="1200" cap="none" spc="-150" normalizeH="0" baseline="0" noProof="0" dirty="0">
                <a:ln w="3175">
                  <a:noFill/>
                </a:ln>
                <a:solidFill>
                  <a:srgbClr val="FFFFBD"/>
                </a:solidFill>
                <a:effectLst>
                  <a:outerShdw blurRad="50800" dist="38100" dir="2700000" algn="tl" rotWithShape="0">
                    <a:prstClr val="black">
                      <a:alpha val="40000"/>
                    </a:prstClr>
                  </a:outerShdw>
                </a:effectLst>
                <a:uLnTx/>
                <a:uFillTx/>
                <a:latin typeface="Calibri"/>
                <a:ea typeface="+mj-ea"/>
                <a:cs typeface="+mj-cs"/>
              </a:rPr>
              <a:t>Fifth Pillar</a:t>
            </a:r>
          </a:p>
        </p:txBody>
      </p:sp>
      <p:pic>
        <p:nvPicPr>
          <p:cNvPr id="2" name="Picture 1">
            <a:extLst>
              <a:ext uri="{FF2B5EF4-FFF2-40B4-BE49-F238E27FC236}">
                <a16:creationId xmlns:a16="http://schemas.microsoft.com/office/drawing/2014/main" id="{38D770CB-FC22-4A16-85BE-6FAE73009B46}"/>
              </a:ext>
            </a:extLst>
          </p:cNvPr>
          <p:cNvPicPr>
            <a:picLocks noChangeAspect="1"/>
          </p:cNvPicPr>
          <p:nvPr/>
        </p:nvPicPr>
        <p:blipFill>
          <a:blip r:embed="rId3"/>
          <a:stretch>
            <a:fillRect/>
          </a:stretch>
        </p:blipFill>
        <p:spPr>
          <a:xfrm>
            <a:off x="381000" y="1245473"/>
            <a:ext cx="3657600" cy="5489831"/>
          </a:xfrm>
          <a:prstGeom prst="rect">
            <a:avLst/>
          </a:prstGeom>
        </p:spPr>
      </p:pic>
      <p:sp>
        <p:nvSpPr>
          <p:cNvPr id="6" name="Title 1">
            <a:extLst>
              <a:ext uri="{FF2B5EF4-FFF2-40B4-BE49-F238E27FC236}">
                <a16:creationId xmlns:a16="http://schemas.microsoft.com/office/drawing/2014/main" id="{07B18972-92B6-4EBB-AC81-8F685D978C81}"/>
              </a:ext>
            </a:extLst>
          </p:cNvPr>
          <p:cNvSpPr txBox="1">
            <a:spLocks/>
          </p:cNvSpPr>
          <p:nvPr/>
        </p:nvSpPr>
        <p:spPr>
          <a:xfrm>
            <a:off x="4267200" y="1676400"/>
            <a:ext cx="4343400" cy="4154984"/>
          </a:xfrm>
          <a:prstGeom prst="rect">
            <a:avLst/>
          </a:prstGeom>
          <a:ln w="38100">
            <a:solidFill>
              <a:srgbClr val="FFFFAB"/>
            </a:solidFill>
          </a:ln>
        </p:spPr>
        <p:style>
          <a:lnRef idx="0">
            <a:scrgbClr r="0" g="0" b="0"/>
          </a:lnRef>
          <a:fillRef idx="1001">
            <a:schemeClr val="dk2"/>
          </a:fillRef>
          <a:effectRef idx="0">
            <a:scrgbClr r="0" g="0" b="0"/>
          </a:effectRef>
          <a:fontRef idx="major"/>
        </p:style>
        <p:txBody>
          <a:bodyPr vert="horz" wrap="square" lIns="0" tIns="0" rIns="0" bIns="0" rtlCol="0" anchor="t">
            <a:spAutoFit/>
          </a:bodyPr>
          <a:lstStyle>
            <a:lvl1pPr algn="ctr" defTabSz="914363" rtl="0" eaLnBrk="1" latinLnBrk="0" hangingPunct="1">
              <a:lnSpc>
                <a:spcPct val="90000"/>
              </a:lnSpc>
              <a:spcBef>
                <a:spcPct val="0"/>
              </a:spcBef>
              <a:buNone/>
              <a:defRPr lang="en-US" sz="4800" b="0" kern="1200" cap="none" spc="-150" dirty="0" smtClean="0">
                <a:ln w="3175">
                  <a:noFill/>
                </a:ln>
                <a:solidFill>
                  <a:srgbClr val="FFFFBD"/>
                </a:solidFill>
                <a:effectLst>
                  <a:outerShdw blurRad="50800" dist="38100" dir="2700000" algn="tl" rotWithShape="0">
                    <a:prstClr val="black">
                      <a:alpha val="40000"/>
                    </a:prstClr>
                  </a:outerShdw>
                </a:effectLst>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marL="0" marR="0" lvl="0" indent="0" algn="ctr" defTabSz="914363" rtl="0" eaLnBrk="1" fontAlgn="auto" latinLnBrk="0" hangingPunct="1">
              <a:lnSpc>
                <a:spcPct val="90000"/>
              </a:lnSpc>
              <a:spcBef>
                <a:spcPct val="0"/>
              </a:spcBef>
              <a:spcAft>
                <a:spcPts val="0"/>
              </a:spcAft>
              <a:buClrTx/>
              <a:buSzTx/>
              <a:buFontTx/>
              <a:buNone/>
              <a:tabLst/>
              <a:defRPr/>
            </a:pPr>
            <a:r>
              <a:rPr kumimoji="0" lang="en-US" sz="6000" b="0" i="0" u="none" strike="noStrike" kern="1200" cap="none" spc="-150" normalizeH="0" baseline="0" noProof="0" dirty="0">
                <a:ln w="3175">
                  <a:noFill/>
                </a:ln>
                <a:solidFill>
                  <a:srgbClr val="FFFFBD"/>
                </a:solidFill>
                <a:effectLst>
                  <a:outerShdw blurRad="50800" dist="38100" dir="2700000" algn="tl" rotWithShape="0">
                    <a:prstClr val="black">
                      <a:alpha val="40000"/>
                    </a:prstClr>
                  </a:outerShdw>
                </a:effectLst>
                <a:uLnTx/>
                <a:uFillTx/>
                <a:latin typeface="Calibri"/>
                <a:ea typeface="+mj-ea"/>
                <a:cs typeface="+mj-cs"/>
              </a:rPr>
              <a:t>Upregulation Inflammatory</a:t>
            </a:r>
            <a:br>
              <a:rPr kumimoji="0" lang="en-US" sz="6000" b="0" i="0" u="none" strike="noStrike" kern="1200" cap="none" spc="-150" normalizeH="0" baseline="0" noProof="0" dirty="0">
                <a:ln w="3175">
                  <a:noFill/>
                </a:ln>
                <a:solidFill>
                  <a:srgbClr val="FFFFBD"/>
                </a:solidFill>
                <a:effectLst>
                  <a:outerShdw blurRad="50800" dist="38100" dir="2700000" algn="tl" rotWithShape="0">
                    <a:prstClr val="black">
                      <a:alpha val="40000"/>
                    </a:prstClr>
                  </a:outerShdw>
                </a:effectLst>
                <a:uLnTx/>
                <a:uFillTx/>
                <a:latin typeface="Calibri"/>
                <a:ea typeface="+mj-ea"/>
                <a:cs typeface="+mj-cs"/>
              </a:rPr>
            </a:br>
            <a:r>
              <a:rPr kumimoji="0" lang="en-US" sz="6000" b="0" i="0" u="none" strike="noStrike" kern="1200" cap="none" spc="-150" normalizeH="0" baseline="0" noProof="0" dirty="0">
                <a:ln w="3175">
                  <a:noFill/>
                </a:ln>
                <a:solidFill>
                  <a:srgbClr val="FFFFBD"/>
                </a:solidFill>
                <a:effectLst>
                  <a:outerShdw blurRad="50800" dist="38100" dir="2700000" algn="tl" rotWithShape="0">
                    <a:prstClr val="black">
                      <a:alpha val="40000"/>
                    </a:prstClr>
                  </a:outerShdw>
                </a:effectLst>
                <a:uLnTx/>
                <a:uFillTx/>
                <a:latin typeface="Calibri"/>
                <a:ea typeface="+mj-ea"/>
                <a:cs typeface="+mj-cs"/>
              </a:rPr>
              <a:t>Pathways</a:t>
            </a:r>
          </a:p>
          <a:p>
            <a:pPr marL="0" marR="0" lvl="0" indent="0" algn="ctr" defTabSz="914363" rtl="0" eaLnBrk="1" fontAlgn="auto" latinLnBrk="0" hangingPunct="1">
              <a:lnSpc>
                <a:spcPct val="90000"/>
              </a:lnSpc>
              <a:spcBef>
                <a:spcPct val="0"/>
              </a:spcBef>
              <a:spcAft>
                <a:spcPts val="0"/>
              </a:spcAft>
              <a:buClrTx/>
              <a:buSzTx/>
              <a:buFontTx/>
              <a:buNone/>
              <a:tabLst/>
              <a:defRPr/>
            </a:pPr>
            <a:r>
              <a:rPr kumimoji="0" lang="en-US" sz="6000" b="0" i="0" u="none" strike="noStrike" kern="1200" cap="none" spc="-150" normalizeH="0" baseline="0" noProof="0" dirty="0">
                <a:ln w="3175">
                  <a:noFill/>
                </a:ln>
                <a:solidFill>
                  <a:srgbClr val="FFFFBD"/>
                </a:solidFill>
                <a:effectLst>
                  <a:outerShdw blurRad="50800" dist="38100" dir="2700000" algn="tl" rotWithShape="0">
                    <a:prstClr val="black">
                      <a:alpha val="40000"/>
                    </a:prstClr>
                  </a:outerShdw>
                </a:effectLst>
                <a:uLnTx/>
                <a:uFillTx/>
                <a:latin typeface="Calibri"/>
                <a:ea typeface="+mj-ea"/>
                <a:cs typeface="+mj-cs"/>
              </a:rPr>
              <a:t> NF-kB, IL-6, COX-2, 5-LOX</a:t>
            </a:r>
          </a:p>
        </p:txBody>
      </p:sp>
    </p:spTree>
    <p:extLst>
      <p:ext uri="{BB962C8B-B14F-4D97-AF65-F5344CB8AC3E}">
        <p14:creationId xmlns:p14="http://schemas.microsoft.com/office/powerpoint/2010/main" val="3940036999"/>
      </p:ext>
    </p:extLst>
  </p:cSld>
  <p:clrMapOvr>
    <a:masterClrMapping/>
  </p:clrMapOvr>
  <p:transition>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27194" y="105110"/>
            <a:ext cx="8664406" cy="1329595"/>
          </a:xfrm>
          <a:ln w="19050">
            <a:solidFill>
              <a:srgbClr val="FFFFAB"/>
            </a:solidFill>
          </a:ln>
        </p:spPr>
        <p:txBody>
          <a:bodyPr/>
          <a:lstStyle/>
          <a:p>
            <a:r>
              <a:rPr lang="en-US" dirty="0"/>
              <a:t>Cimetidine Anti-Histamine </a:t>
            </a:r>
            <a:br>
              <a:rPr lang="en-US" dirty="0"/>
            </a:br>
            <a:r>
              <a:rPr lang="en-US" dirty="0"/>
              <a:t>Anti-Cancer Effects</a:t>
            </a:r>
          </a:p>
        </p:txBody>
      </p:sp>
      <p:sp>
        <p:nvSpPr>
          <p:cNvPr id="5" name="Content Placeholder 4"/>
          <p:cNvSpPr>
            <a:spLocks noGrp="1"/>
          </p:cNvSpPr>
          <p:nvPr>
            <p:ph sz="half" idx="2"/>
          </p:nvPr>
        </p:nvSpPr>
        <p:spPr>
          <a:xfrm>
            <a:off x="331548" y="1434705"/>
            <a:ext cx="8686800" cy="3434786"/>
          </a:xfrm>
          <a:ln w="19050">
            <a:solidFill>
              <a:srgbClr val="FFFFAB"/>
            </a:solidFill>
          </a:ln>
        </p:spPr>
        <p:txBody>
          <a:bodyPr/>
          <a:lstStyle/>
          <a:p>
            <a:r>
              <a:rPr lang="en-US" sz="3600" dirty="0"/>
              <a:t>2014, Dr. Pan </a:t>
            </a:r>
            <a:r>
              <a:rPr lang="en-US" sz="3600" dirty="0" err="1"/>
              <a:t>Pantziarka</a:t>
            </a:r>
            <a:r>
              <a:rPr lang="en-US" sz="3600" dirty="0"/>
              <a:t> Review:</a:t>
            </a:r>
          </a:p>
          <a:p>
            <a:r>
              <a:rPr lang="en-US" sz="3600" dirty="0"/>
              <a:t>Immuno-Modulatory. Increased NK Cells, Reduced T Reg. Shift T2 to T1.</a:t>
            </a:r>
          </a:p>
          <a:p>
            <a:r>
              <a:rPr lang="en-US" sz="3600" dirty="0"/>
              <a:t>Anti-Proliferative.</a:t>
            </a:r>
          </a:p>
          <a:p>
            <a:r>
              <a:rPr lang="en-US" sz="3600" dirty="0"/>
              <a:t>Anti-Angiogenic Effects.</a:t>
            </a:r>
          </a:p>
          <a:p>
            <a:r>
              <a:rPr lang="en-US" sz="3600" dirty="0"/>
              <a:t>Inhibition of Tumor Cell Adhesion.</a:t>
            </a:r>
          </a:p>
        </p:txBody>
      </p:sp>
      <p:sp>
        <p:nvSpPr>
          <p:cNvPr id="6" name="TextBox 5">
            <a:extLst>
              <a:ext uri="{FF2B5EF4-FFF2-40B4-BE49-F238E27FC236}">
                <a16:creationId xmlns:a16="http://schemas.microsoft.com/office/drawing/2014/main" id="{36607928-F784-4D3E-8B57-4578ABDAA65C}"/>
              </a:ext>
            </a:extLst>
          </p:cNvPr>
          <p:cNvSpPr txBox="1"/>
          <p:nvPr/>
        </p:nvSpPr>
        <p:spPr>
          <a:xfrm>
            <a:off x="5715000" y="6488668"/>
            <a:ext cx="3505200" cy="369332"/>
          </a:xfrm>
          <a:prstGeom prst="rect">
            <a:avLst/>
          </a:prstGeom>
          <a:noFill/>
        </p:spPr>
        <p:txBody>
          <a:bodyPr wrap="square">
            <a:spAutoFit/>
          </a:bodyPr>
          <a:lstStyle/>
          <a:p>
            <a:r>
              <a:rPr lang="en-US" dirty="0"/>
              <a:t>Copyright 2021 © Jeffrey Dach MD </a:t>
            </a:r>
          </a:p>
        </p:txBody>
      </p:sp>
      <p:sp>
        <p:nvSpPr>
          <p:cNvPr id="7" name="TextBox 6">
            <a:extLst>
              <a:ext uri="{FF2B5EF4-FFF2-40B4-BE49-F238E27FC236}">
                <a16:creationId xmlns:a16="http://schemas.microsoft.com/office/drawing/2014/main" id="{0273534D-01E3-4147-98C7-0503E5119209}"/>
              </a:ext>
            </a:extLst>
          </p:cNvPr>
          <p:cNvSpPr txBox="1"/>
          <p:nvPr/>
        </p:nvSpPr>
        <p:spPr>
          <a:xfrm>
            <a:off x="331547" y="4919008"/>
            <a:ext cx="8686801" cy="1569660"/>
          </a:xfrm>
          <a:prstGeom prst="rect">
            <a:avLst/>
          </a:prstGeom>
          <a:noFill/>
          <a:ln w="12700">
            <a:solidFill>
              <a:srgbClr val="FFFFAB"/>
            </a:solidFill>
          </a:ln>
        </p:spPr>
        <p:txBody>
          <a:bodyPr wrap="square">
            <a:spAutoFit/>
          </a:bodyPr>
          <a:lstStyle/>
          <a:p>
            <a:pPr algn="l"/>
            <a:r>
              <a:rPr lang="en-US" sz="2400" b="0" i="0" u="none" strike="noStrike" baseline="0" dirty="0">
                <a:solidFill>
                  <a:srgbClr val="FFFFAB"/>
                </a:solidFill>
                <a:latin typeface="Calibri" panose="020F0502020204030204" pitchFamily="34" charset="0"/>
              </a:rPr>
              <a:t>24) </a:t>
            </a:r>
            <a:r>
              <a:rPr lang="en-US" sz="2400" b="0" i="0" u="none" strike="noStrike" baseline="0" dirty="0" err="1">
                <a:solidFill>
                  <a:srgbClr val="FFFFAB"/>
                </a:solidFill>
                <a:latin typeface="Calibri" panose="020F0502020204030204" pitchFamily="34" charset="0"/>
              </a:rPr>
              <a:t>Pantziarka</a:t>
            </a:r>
            <a:r>
              <a:rPr lang="en-US" sz="2400" b="0" i="0" u="none" strike="noStrike" baseline="0" dirty="0">
                <a:solidFill>
                  <a:srgbClr val="FFFFAB"/>
                </a:solidFill>
                <a:latin typeface="Calibri" panose="020F0502020204030204" pitchFamily="34" charset="0"/>
              </a:rPr>
              <a:t>, </a:t>
            </a:r>
            <a:r>
              <a:rPr lang="en-US" sz="2400" b="0" i="0" u="none" strike="noStrike" baseline="0" dirty="0" err="1">
                <a:solidFill>
                  <a:srgbClr val="FFFFAB"/>
                </a:solidFill>
                <a:latin typeface="Calibri" panose="020F0502020204030204" pitchFamily="34" charset="0"/>
              </a:rPr>
              <a:t>Pan,“Cimetidine</a:t>
            </a:r>
            <a:r>
              <a:rPr lang="en-US" sz="2400" b="0" i="0" u="none" strike="noStrike" baseline="0" dirty="0">
                <a:solidFill>
                  <a:srgbClr val="FFFFAB"/>
                </a:solidFill>
                <a:latin typeface="Calibri" panose="020F0502020204030204" pitchFamily="34" charset="0"/>
              </a:rPr>
              <a:t> as an anti-cancer agent.”(2014).</a:t>
            </a:r>
          </a:p>
          <a:p>
            <a:pPr algn="l"/>
            <a:r>
              <a:rPr lang="en-US" sz="2400" b="0" i="0" u="none" strike="noStrike" baseline="0" dirty="0">
                <a:solidFill>
                  <a:srgbClr val="FFFFAB"/>
                </a:solidFill>
                <a:latin typeface="Calibri" panose="020F0502020204030204" pitchFamily="34" charset="0"/>
              </a:rPr>
              <a:t>25) </a:t>
            </a:r>
            <a:r>
              <a:rPr lang="en-US" sz="2400" b="0" i="0" u="none" strike="noStrike" baseline="0" dirty="0" err="1">
                <a:solidFill>
                  <a:srgbClr val="FFFFAB"/>
                </a:solidFill>
                <a:latin typeface="Calibri" panose="020F0502020204030204" pitchFamily="34" charset="0"/>
              </a:rPr>
              <a:t>Kubecova</a:t>
            </a:r>
            <a:r>
              <a:rPr lang="en-US" sz="2400" b="0" i="0" u="none" strike="noStrike" baseline="0" dirty="0">
                <a:solidFill>
                  <a:srgbClr val="FFFFAB"/>
                </a:solidFill>
                <a:latin typeface="Calibri" panose="020F0502020204030204" pitchFamily="34" charset="0"/>
              </a:rPr>
              <a:t>, M “Cimetidine: An anticancer drug?” Euro J Pharm Sci 42.5 (2011): 439-444.</a:t>
            </a:r>
          </a:p>
          <a:p>
            <a:pPr algn="l"/>
            <a:r>
              <a:rPr lang="en-US" sz="2400" b="0" i="0" u="none" strike="noStrike" baseline="0" dirty="0">
                <a:solidFill>
                  <a:srgbClr val="FFFFAB"/>
                </a:solidFill>
                <a:latin typeface="Calibri" panose="020F0502020204030204" pitchFamily="34" charset="0"/>
              </a:rPr>
              <a:t>26) </a:t>
            </a:r>
            <a:r>
              <a:rPr lang="en-US" sz="2400" b="0" i="0" u="none" strike="noStrike" baseline="0" dirty="0" err="1">
                <a:solidFill>
                  <a:srgbClr val="FFFFAB"/>
                </a:solidFill>
                <a:latin typeface="Calibri" panose="020F0502020204030204" pitchFamily="34" charset="0"/>
              </a:rPr>
              <a:t>Lefranc</a:t>
            </a:r>
            <a:r>
              <a:rPr lang="en-US" sz="2400" b="0" i="0" u="none" strike="noStrike" baseline="0" dirty="0">
                <a:solidFill>
                  <a:srgbClr val="FFFFAB"/>
                </a:solidFill>
                <a:latin typeface="Calibri" panose="020F0502020204030204" pitchFamily="34" charset="0"/>
              </a:rPr>
              <a:t>, F Cimetidine for glioblastoma. Int j </a:t>
            </a:r>
            <a:r>
              <a:rPr lang="en-US" sz="2400" b="0" i="0" u="none" strike="noStrike" baseline="0" dirty="0" err="1">
                <a:solidFill>
                  <a:srgbClr val="FFFFAB"/>
                </a:solidFill>
                <a:latin typeface="Calibri" panose="020F0502020204030204" pitchFamily="34" charset="0"/>
              </a:rPr>
              <a:t>onc</a:t>
            </a:r>
            <a:r>
              <a:rPr lang="en-US" sz="2400" b="0" i="0" u="none" strike="noStrike" baseline="0" dirty="0">
                <a:solidFill>
                  <a:srgbClr val="FFFFAB"/>
                </a:solidFill>
                <a:latin typeface="Calibri" panose="020F0502020204030204" pitchFamily="34" charset="0"/>
              </a:rPr>
              <a:t> 28.5 2006 ,1021.</a:t>
            </a:r>
          </a:p>
        </p:txBody>
      </p:sp>
    </p:spTree>
    <p:extLst>
      <p:ext uri="{BB962C8B-B14F-4D97-AF65-F5344CB8AC3E}">
        <p14:creationId xmlns:p14="http://schemas.microsoft.com/office/powerpoint/2010/main" val="2251372147"/>
      </p:ext>
    </p:extLst>
  </p:cSld>
  <p:clrMapOvr>
    <a:masterClrMapping/>
  </p:clrMapOvr>
  <p:transition>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27194" y="105110"/>
            <a:ext cx="8534400" cy="609398"/>
          </a:xfrm>
          <a:ln w="19050">
            <a:solidFill>
              <a:srgbClr val="FFFFAB"/>
            </a:solidFill>
          </a:ln>
        </p:spPr>
        <p:txBody>
          <a:bodyPr/>
          <a:lstStyle/>
          <a:p>
            <a:r>
              <a:rPr lang="en-US" sz="4400" dirty="0"/>
              <a:t>Cimetidine Cancer  Cell Types Studied</a:t>
            </a:r>
          </a:p>
        </p:txBody>
      </p:sp>
      <p:sp>
        <p:nvSpPr>
          <p:cNvPr id="5" name="Content Placeholder 4"/>
          <p:cNvSpPr>
            <a:spLocks noGrp="1"/>
          </p:cNvSpPr>
          <p:nvPr>
            <p:ph sz="half" idx="2"/>
          </p:nvPr>
        </p:nvSpPr>
        <p:spPr>
          <a:xfrm>
            <a:off x="304800" y="917543"/>
            <a:ext cx="8534400" cy="5022914"/>
          </a:xfrm>
          <a:ln w="19050">
            <a:solidFill>
              <a:srgbClr val="FFFFAB"/>
            </a:solidFill>
          </a:ln>
        </p:spPr>
        <p:txBody>
          <a:bodyPr/>
          <a:lstStyle/>
          <a:p>
            <a:r>
              <a:rPr lang="en-US" sz="3200" dirty="0"/>
              <a:t>Remission in Gastric Lymphoma Case Reports (</a:t>
            </a:r>
            <a:r>
              <a:rPr lang="en-US" sz="3200" dirty="0" err="1"/>
              <a:t>Strauchen</a:t>
            </a:r>
            <a:r>
              <a:rPr lang="en-US" sz="3200" dirty="0"/>
              <a:t>, 1987) </a:t>
            </a:r>
          </a:p>
          <a:p>
            <a:r>
              <a:rPr lang="en-US" sz="3200" dirty="0"/>
              <a:t>Remission in Leukemia CR (</a:t>
            </a:r>
            <a:r>
              <a:rPr lang="en-US" sz="3200" dirty="0" err="1"/>
              <a:t>Ankerst</a:t>
            </a:r>
            <a:r>
              <a:rPr lang="en-US" sz="3200" dirty="0"/>
              <a:t>, 1984)</a:t>
            </a:r>
          </a:p>
          <a:p>
            <a:r>
              <a:rPr lang="en-US" sz="3200" dirty="0"/>
              <a:t>Renal Cell Cancer 2 Complete Remissions lasting 26 and 33+ months, 38 pts treated.(</a:t>
            </a:r>
            <a:r>
              <a:rPr lang="en-US" sz="3200" dirty="0" err="1"/>
              <a:t>Inhorn</a:t>
            </a:r>
            <a:r>
              <a:rPr lang="en-US" sz="3200" dirty="0"/>
              <a:t>, 1992)</a:t>
            </a:r>
          </a:p>
          <a:p>
            <a:r>
              <a:rPr lang="en-US" sz="3200" dirty="0"/>
              <a:t>Lung Cancer (Zheng, 2013)</a:t>
            </a:r>
          </a:p>
          <a:p>
            <a:r>
              <a:rPr lang="en-US" sz="3200" dirty="0"/>
              <a:t>Ovarian Cancer  (Kikuchi,1985) Mouse </a:t>
            </a:r>
            <a:r>
              <a:rPr lang="en-US" sz="3200" dirty="0" err="1"/>
              <a:t>Xeno</a:t>
            </a:r>
            <a:r>
              <a:rPr lang="en-US" sz="3200" dirty="0"/>
              <a:t>.</a:t>
            </a:r>
          </a:p>
          <a:p>
            <a:r>
              <a:rPr lang="en-US" sz="3200" dirty="0"/>
              <a:t>Many Clin Trials: Gastric CA, Colon CA, Melanoma, Metastatic renal CA (</a:t>
            </a:r>
            <a:r>
              <a:rPr lang="en-US" sz="3200" dirty="0" err="1"/>
              <a:t>Lefranc</a:t>
            </a:r>
            <a:r>
              <a:rPr lang="en-US" sz="3200" dirty="0"/>
              <a:t>, 2006)</a:t>
            </a:r>
          </a:p>
          <a:p>
            <a:r>
              <a:rPr lang="it-IT" sz="3200" dirty="0"/>
              <a:t>Glioblastoma (In vivo in vitro)  (Lefranc, 2006)</a:t>
            </a:r>
            <a:endParaRPr lang="en-US" sz="3200" dirty="0"/>
          </a:p>
        </p:txBody>
      </p:sp>
      <p:sp>
        <p:nvSpPr>
          <p:cNvPr id="6" name="TextBox 5">
            <a:extLst>
              <a:ext uri="{FF2B5EF4-FFF2-40B4-BE49-F238E27FC236}">
                <a16:creationId xmlns:a16="http://schemas.microsoft.com/office/drawing/2014/main" id="{36607928-F784-4D3E-8B57-4578ABDAA65C}"/>
              </a:ext>
            </a:extLst>
          </p:cNvPr>
          <p:cNvSpPr txBox="1"/>
          <p:nvPr/>
        </p:nvSpPr>
        <p:spPr>
          <a:xfrm>
            <a:off x="5715000" y="6488668"/>
            <a:ext cx="3505200" cy="369332"/>
          </a:xfrm>
          <a:prstGeom prst="rect">
            <a:avLst/>
          </a:prstGeom>
          <a:noFill/>
        </p:spPr>
        <p:txBody>
          <a:bodyPr wrap="square">
            <a:spAutoFit/>
          </a:bodyPr>
          <a:lstStyle/>
          <a:p>
            <a:r>
              <a:rPr lang="en-US" dirty="0"/>
              <a:t>Copyright 2021 © Jeffrey Dach MD </a:t>
            </a:r>
          </a:p>
        </p:txBody>
      </p:sp>
    </p:spTree>
    <p:extLst>
      <p:ext uri="{BB962C8B-B14F-4D97-AF65-F5344CB8AC3E}">
        <p14:creationId xmlns:p14="http://schemas.microsoft.com/office/powerpoint/2010/main" val="1798326322"/>
      </p:ext>
    </p:extLst>
  </p:cSld>
  <p:clrMapOvr>
    <a:masterClrMapping/>
  </p:clrMapOvr>
  <p:transition>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89719" y="120257"/>
            <a:ext cx="8534400" cy="498598"/>
          </a:xfrm>
          <a:ln w="19050">
            <a:solidFill>
              <a:srgbClr val="FFFFAB"/>
            </a:solidFill>
          </a:ln>
        </p:spPr>
        <p:txBody>
          <a:bodyPr/>
          <a:lstStyle/>
          <a:p>
            <a:r>
              <a:rPr lang="en-US" sz="3600" dirty="0"/>
              <a:t>Cimetidine References</a:t>
            </a:r>
          </a:p>
        </p:txBody>
      </p:sp>
      <p:sp>
        <p:nvSpPr>
          <p:cNvPr id="6" name="TextBox 5">
            <a:extLst>
              <a:ext uri="{FF2B5EF4-FFF2-40B4-BE49-F238E27FC236}">
                <a16:creationId xmlns:a16="http://schemas.microsoft.com/office/drawing/2014/main" id="{36607928-F784-4D3E-8B57-4578ABDAA65C}"/>
              </a:ext>
            </a:extLst>
          </p:cNvPr>
          <p:cNvSpPr txBox="1"/>
          <p:nvPr/>
        </p:nvSpPr>
        <p:spPr>
          <a:xfrm>
            <a:off x="5715000" y="6488668"/>
            <a:ext cx="350520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Calibri"/>
                <a:ea typeface="+mn-ea"/>
                <a:cs typeface="+mn-cs"/>
              </a:rPr>
              <a:t>Copyright 2021 © Jeffrey Dach MD </a:t>
            </a:r>
          </a:p>
        </p:txBody>
      </p:sp>
      <p:sp>
        <p:nvSpPr>
          <p:cNvPr id="7" name="TextBox 6">
            <a:extLst>
              <a:ext uri="{FF2B5EF4-FFF2-40B4-BE49-F238E27FC236}">
                <a16:creationId xmlns:a16="http://schemas.microsoft.com/office/drawing/2014/main" id="{0273534D-01E3-4147-98C7-0503E5119209}"/>
              </a:ext>
            </a:extLst>
          </p:cNvPr>
          <p:cNvSpPr txBox="1"/>
          <p:nvPr/>
        </p:nvSpPr>
        <p:spPr>
          <a:xfrm>
            <a:off x="289718" y="618355"/>
            <a:ext cx="8701881" cy="6001643"/>
          </a:xfrm>
          <a:prstGeom prst="rect">
            <a:avLst/>
          </a:prstGeom>
          <a:noFill/>
          <a:ln w="12700">
            <a:solidFill>
              <a:srgbClr val="FFFFAB"/>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BD"/>
                </a:solidFill>
                <a:effectLst/>
                <a:uLnTx/>
                <a:uFillTx/>
                <a:latin typeface="Calibri" panose="020F0502020204030204" pitchFamily="34" charset="0"/>
                <a:ea typeface="+mn-ea"/>
                <a:cs typeface="+mn-cs"/>
              </a:rPr>
              <a:t>1) </a:t>
            </a:r>
            <a:r>
              <a:rPr kumimoji="0" lang="en-US" sz="2400" b="0" i="0" u="none" strike="noStrike" kern="1200" cap="none" spc="0" normalizeH="0" baseline="0" noProof="0" dirty="0" err="1">
                <a:ln>
                  <a:noFill/>
                </a:ln>
                <a:solidFill>
                  <a:srgbClr val="FFFFBD"/>
                </a:solidFill>
                <a:effectLst/>
                <a:uLnTx/>
                <a:uFillTx/>
                <a:latin typeface="Calibri" panose="020F0502020204030204" pitchFamily="34" charset="0"/>
                <a:ea typeface="+mn-ea"/>
                <a:cs typeface="+mn-cs"/>
              </a:rPr>
              <a:t>Strauchen</a:t>
            </a:r>
            <a:r>
              <a:rPr kumimoji="0" lang="en-US" sz="2400" b="0" i="0" u="none" strike="noStrike" kern="1200" cap="none" spc="0" normalizeH="0" baseline="0" noProof="0" dirty="0">
                <a:ln>
                  <a:noFill/>
                </a:ln>
                <a:solidFill>
                  <a:srgbClr val="FFFFBD"/>
                </a:solidFill>
                <a:effectLst/>
                <a:uLnTx/>
                <a:uFillTx/>
                <a:latin typeface="Calibri" panose="020F0502020204030204" pitchFamily="34" charset="0"/>
                <a:ea typeface="+mn-ea"/>
                <a:cs typeface="+mn-cs"/>
              </a:rPr>
              <a:t>, James A., et al. “Spontaneous regression of gastric lymphoma.” Cancer 60.8 (1987): 1872-1875.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BD"/>
                </a:solidFill>
                <a:effectLst/>
                <a:uLnTx/>
                <a:uFillTx/>
                <a:latin typeface="Calibri" panose="020F0502020204030204" pitchFamily="34" charset="0"/>
                <a:ea typeface="+mn-ea"/>
                <a:cs typeface="+mn-cs"/>
              </a:rPr>
              <a:t>2) </a:t>
            </a:r>
            <a:r>
              <a:rPr kumimoji="0" lang="en-US" sz="2400" b="0" i="0" u="none" strike="noStrike" kern="1200" cap="none" spc="0" normalizeH="0" baseline="0" noProof="0" dirty="0" err="1">
                <a:ln>
                  <a:noFill/>
                </a:ln>
                <a:solidFill>
                  <a:srgbClr val="FFFFBD"/>
                </a:solidFill>
                <a:effectLst/>
                <a:uLnTx/>
                <a:uFillTx/>
                <a:latin typeface="Calibri" panose="020F0502020204030204" pitchFamily="34" charset="0"/>
                <a:ea typeface="+mn-ea"/>
                <a:cs typeface="+mn-cs"/>
              </a:rPr>
              <a:t>Ankerst</a:t>
            </a:r>
            <a:r>
              <a:rPr kumimoji="0" lang="en-US" sz="2400" b="0" i="0" u="none" strike="noStrike" kern="1200" cap="none" spc="0" normalizeH="0" baseline="0" noProof="0" dirty="0">
                <a:ln>
                  <a:noFill/>
                </a:ln>
                <a:solidFill>
                  <a:srgbClr val="FFFFBD"/>
                </a:solidFill>
                <a:effectLst/>
                <a:uLnTx/>
                <a:uFillTx/>
                <a:latin typeface="Calibri" panose="020F0502020204030204" pitchFamily="34" charset="0"/>
                <a:ea typeface="+mn-ea"/>
                <a:cs typeface="+mn-cs"/>
              </a:rPr>
              <a:t>, </a:t>
            </a:r>
            <a:r>
              <a:rPr kumimoji="0" lang="en-US" sz="2400" b="0" i="0" u="none" strike="noStrike" kern="1200" cap="none" spc="0" normalizeH="0" baseline="0" noProof="0" dirty="0" err="1">
                <a:ln>
                  <a:noFill/>
                </a:ln>
                <a:solidFill>
                  <a:srgbClr val="FFFFBD"/>
                </a:solidFill>
                <a:effectLst/>
                <a:uLnTx/>
                <a:uFillTx/>
                <a:latin typeface="Calibri" panose="020F0502020204030204" pitchFamily="34" charset="0"/>
                <a:ea typeface="+mn-ea"/>
                <a:cs typeface="+mn-cs"/>
              </a:rPr>
              <a:t>Jaro</a:t>
            </a:r>
            <a:r>
              <a:rPr kumimoji="0" lang="en-US" sz="2400" b="0" i="0" u="none" strike="noStrike" kern="1200" cap="none" spc="0" normalizeH="0" baseline="0" noProof="0" dirty="0">
                <a:ln>
                  <a:noFill/>
                </a:ln>
                <a:solidFill>
                  <a:srgbClr val="FFFFBD"/>
                </a:solidFill>
                <a:effectLst/>
                <a:uLnTx/>
                <a:uFillTx/>
                <a:latin typeface="Calibri" panose="020F0502020204030204" pitchFamily="34" charset="0"/>
                <a:ea typeface="+mn-ea"/>
                <a:cs typeface="+mn-cs"/>
              </a:rPr>
              <a:t>, et al. “Complete remission in patient with acute myelogenous leukemia treated with leukocyte </a:t>
            </a:r>
            <a:r>
              <a:rPr kumimoji="0" lang="el-GR" sz="2400" b="0" i="0" u="none" strike="noStrike" kern="1200" cap="none" spc="0" normalizeH="0" baseline="0" noProof="0" dirty="0">
                <a:ln>
                  <a:noFill/>
                </a:ln>
                <a:solidFill>
                  <a:srgbClr val="FFFFBD"/>
                </a:solidFill>
                <a:effectLst/>
                <a:uLnTx/>
                <a:uFillTx/>
                <a:latin typeface="Calibri" panose="020F0502020204030204" pitchFamily="34" charset="0"/>
                <a:ea typeface="+mn-ea"/>
                <a:cs typeface="+mn-cs"/>
              </a:rPr>
              <a:t>α-</a:t>
            </a:r>
            <a:r>
              <a:rPr kumimoji="0" lang="en-US" sz="2400" b="0" i="0" u="none" strike="noStrike" kern="1200" cap="none" spc="0" normalizeH="0" baseline="0" noProof="0" dirty="0">
                <a:ln>
                  <a:noFill/>
                </a:ln>
                <a:solidFill>
                  <a:srgbClr val="FFFFBD"/>
                </a:solidFill>
                <a:effectLst/>
                <a:uLnTx/>
                <a:uFillTx/>
                <a:latin typeface="Calibri" panose="020F0502020204030204" pitchFamily="34" charset="0"/>
                <a:ea typeface="+mn-ea"/>
                <a:cs typeface="+mn-cs"/>
              </a:rPr>
              <a:t>interferon and cimetidine.” Cancer </a:t>
            </a:r>
            <a:r>
              <a:rPr kumimoji="0" lang="en-US" sz="2400" b="0" i="0" u="none" strike="noStrike" kern="1200" cap="none" spc="0" normalizeH="0" baseline="0" noProof="0" dirty="0" err="1">
                <a:ln>
                  <a:noFill/>
                </a:ln>
                <a:solidFill>
                  <a:srgbClr val="FFFFBD"/>
                </a:solidFill>
                <a:effectLst/>
                <a:uLnTx/>
                <a:uFillTx/>
                <a:latin typeface="Calibri" panose="020F0502020204030204" pitchFamily="34" charset="0"/>
                <a:ea typeface="+mn-ea"/>
                <a:cs typeface="+mn-cs"/>
              </a:rPr>
              <a:t>Imm</a:t>
            </a:r>
            <a:r>
              <a:rPr kumimoji="0" lang="en-US" sz="2400" b="0" i="0" u="none" strike="noStrike" kern="1200" cap="none" spc="0" normalizeH="0" baseline="0" noProof="0" dirty="0">
                <a:ln>
                  <a:noFill/>
                </a:ln>
                <a:solidFill>
                  <a:srgbClr val="FFFFBD"/>
                </a:solidFill>
                <a:effectLst/>
                <a:uLnTx/>
                <a:uFillTx/>
                <a:latin typeface="Calibri" panose="020F0502020204030204" pitchFamily="34" charset="0"/>
                <a:ea typeface="+mn-ea"/>
                <a:cs typeface="+mn-cs"/>
              </a:rPr>
              <a:t>, Immunotherapy 17.1 (1984): 69-71.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BD"/>
                </a:solidFill>
                <a:effectLst/>
                <a:uLnTx/>
                <a:uFillTx/>
                <a:latin typeface="Calibri" panose="020F0502020204030204" pitchFamily="34" charset="0"/>
                <a:ea typeface="+mn-ea"/>
                <a:cs typeface="+mn-cs"/>
              </a:rPr>
              <a:t>3) </a:t>
            </a:r>
            <a:r>
              <a:rPr kumimoji="0" lang="en-US" sz="2400" b="0" i="0" u="none" strike="noStrike" kern="1200" cap="none" spc="0" normalizeH="0" baseline="0" noProof="0" dirty="0" err="1">
                <a:ln>
                  <a:noFill/>
                </a:ln>
                <a:solidFill>
                  <a:srgbClr val="FFFFBD"/>
                </a:solidFill>
                <a:effectLst/>
                <a:uLnTx/>
                <a:uFillTx/>
                <a:latin typeface="Calibri" panose="020F0502020204030204" pitchFamily="34" charset="0"/>
                <a:ea typeface="+mn-ea"/>
                <a:cs typeface="+mn-cs"/>
              </a:rPr>
              <a:t>Inhorn</a:t>
            </a:r>
            <a:r>
              <a:rPr kumimoji="0" lang="en-US" sz="2400" b="0" i="0" u="none" strike="noStrike" kern="1200" cap="none" spc="0" normalizeH="0" baseline="0" noProof="0" dirty="0">
                <a:ln>
                  <a:noFill/>
                </a:ln>
                <a:solidFill>
                  <a:srgbClr val="FFFFBD"/>
                </a:solidFill>
                <a:effectLst/>
                <a:uLnTx/>
                <a:uFillTx/>
                <a:latin typeface="Calibri" panose="020F0502020204030204" pitchFamily="34" charset="0"/>
                <a:ea typeface="+mn-ea"/>
                <a:cs typeface="+mn-cs"/>
              </a:rPr>
              <a:t>, L., et al. “High-dose cimetidine for the treatment of metastatic renal cell carcinoma. A Hoosier Oncology Group study.” American journal of clinical oncology 15.2 (1992): 157-159.</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BD"/>
                </a:solidFill>
                <a:effectLst/>
                <a:uLnTx/>
                <a:uFillTx/>
                <a:latin typeface="Calibri" panose="020F0502020204030204" pitchFamily="34" charset="0"/>
                <a:ea typeface="+mn-ea"/>
                <a:cs typeface="+mn-cs"/>
              </a:rPr>
              <a:t>6) </a:t>
            </a:r>
            <a:r>
              <a:rPr kumimoji="0" lang="en-US" sz="2400" b="0" i="0" u="none" strike="noStrike" kern="1200" cap="none" spc="0" normalizeH="0" baseline="0" noProof="0" dirty="0" err="1">
                <a:ln>
                  <a:noFill/>
                </a:ln>
                <a:solidFill>
                  <a:srgbClr val="FFFFBD"/>
                </a:solidFill>
                <a:effectLst/>
                <a:uLnTx/>
                <a:uFillTx/>
                <a:latin typeface="Calibri" panose="020F0502020204030204" pitchFamily="34" charset="0"/>
                <a:ea typeface="+mn-ea"/>
                <a:cs typeface="+mn-cs"/>
              </a:rPr>
              <a:t>Lefranc</a:t>
            </a:r>
            <a:r>
              <a:rPr kumimoji="0" lang="en-US" sz="2400" b="0" i="0" u="none" strike="noStrike" kern="1200" cap="none" spc="0" normalizeH="0" baseline="0" noProof="0" dirty="0">
                <a:ln>
                  <a:noFill/>
                </a:ln>
                <a:solidFill>
                  <a:srgbClr val="FFFFBD"/>
                </a:solidFill>
                <a:effectLst/>
                <a:uLnTx/>
                <a:uFillTx/>
                <a:latin typeface="Calibri" panose="020F0502020204030204" pitchFamily="34" charset="0"/>
                <a:ea typeface="+mn-ea"/>
                <a:cs typeface="+mn-cs"/>
              </a:rPr>
              <a:t>, Florence “Cimetidine, unexpected anti-tumor agent, for the treatment of glioblastoma.” Int j of </a:t>
            </a:r>
            <a:r>
              <a:rPr kumimoji="0" lang="en-US" sz="2400" b="0" i="0" u="none" strike="noStrike" kern="1200" cap="none" spc="0" normalizeH="0" baseline="0" noProof="0" dirty="0" err="1">
                <a:ln>
                  <a:noFill/>
                </a:ln>
                <a:solidFill>
                  <a:srgbClr val="FFFFBD"/>
                </a:solidFill>
                <a:effectLst/>
                <a:uLnTx/>
                <a:uFillTx/>
                <a:latin typeface="Calibri" panose="020F0502020204030204" pitchFamily="34" charset="0"/>
                <a:ea typeface="+mn-ea"/>
                <a:cs typeface="+mn-cs"/>
              </a:rPr>
              <a:t>onc</a:t>
            </a:r>
            <a:r>
              <a:rPr kumimoji="0" lang="en-US" sz="2400" b="0" i="0" u="none" strike="noStrike" kern="1200" cap="none" spc="0" normalizeH="0" baseline="0" noProof="0" dirty="0">
                <a:ln>
                  <a:noFill/>
                </a:ln>
                <a:solidFill>
                  <a:srgbClr val="FFFFBD"/>
                </a:solidFill>
                <a:effectLst/>
                <a:uLnTx/>
                <a:uFillTx/>
                <a:latin typeface="Calibri" panose="020F0502020204030204" pitchFamily="34" charset="0"/>
                <a:ea typeface="+mn-ea"/>
                <a:cs typeface="+mn-cs"/>
              </a:rPr>
              <a:t> 28.5 (2006): 1021-1030.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BD"/>
                </a:solidFill>
                <a:effectLst/>
                <a:uLnTx/>
                <a:uFillTx/>
                <a:latin typeface="Calibri" panose="020F0502020204030204" pitchFamily="34" charset="0"/>
                <a:ea typeface="+mn-ea"/>
                <a:cs typeface="+mn-cs"/>
              </a:rPr>
              <a:t>7) Zheng, </a:t>
            </a:r>
            <a:r>
              <a:rPr kumimoji="0" lang="en-US" sz="2400" b="0" i="0" u="none" strike="noStrike" kern="1200" cap="none" spc="0" normalizeH="0" baseline="0" noProof="0" dirty="0" err="1">
                <a:ln>
                  <a:noFill/>
                </a:ln>
                <a:solidFill>
                  <a:srgbClr val="FFFFBD"/>
                </a:solidFill>
                <a:effectLst/>
                <a:uLnTx/>
                <a:uFillTx/>
                <a:latin typeface="Calibri" panose="020F0502020204030204" pitchFamily="34" charset="0"/>
                <a:ea typeface="+mn-ea"/>
                <a:cs typeface="+mn-cs"/>
              </a:rPr>
              <a:t>Yisheng</a:t>
            </a:r>
            <a:r>
              <a:rPr kumimoji="0" lang="en-US" sz="2400" b="0" i="0" u="none" strike="noStrike" kern="1200" cap="none" spc="0" normalizeH="0" baseline="0" noProof="0" dirty="0">
                <a:ln>
                  <a:noFill/>
                </a:ln>
                <a:solidFill>
                  <a:srgbClr val="FFFFBD"/>
                </a:solidFill>
                <a:effectLst/>
                <a:uLnTx/>
                <a:uFillTx/>
                <a:latin typeface="Calibri" panose="020F0502020204030204" pitchFamily="34" charset="0"/>
                <a:ea typeface="+mn-ea"/>
                <a:cs typeface="+mn-cs"/>
              </a:rPr>
              <a:t>, et al. “Cimetidine suppresses lung tumor growth in mice through </a:t>
            </a:r>
            <a:r>
              <a:rPr kumimoji="0" lang="en-US" sz="2400" b="0" i="0" u="none" strike="noStrike" kern="1200" cap="none" spc="0" normalizeH="0" baseline="0" noProof="0" dirty="0" err="1">
                <a:ln>
                  <a:noFill/>
                </a:ln>
                <a:solidFill>
                  <a:srgbClr val="FFFFBD"/>
                </a:solidFill>
                <a:effectLst/>
                <a:uLnTx/>
                <a:uFillTx/>
                <a:latin typeface="Calibri" panose="020F0502020204030204" pitchFamily="34" charset="0"/>
                <a:ea typeface="+mn-ea"/>
                <a:cs typeface="+mn-cs"/>
              </a:rPr>
              <a:t>proapoptosis</a:t>
            </a:r>
            <a:r>
              <a:rPr kumimoji="0" lang="en-US" sz="2400" b="0" i="0" u="none" strike="noStrike" kern="1200" cap="none" spc="0" normalizeH="0" baseline="0" noProof="0" dirty="0">
                <a:ln>
                  <a:noFill/>
                </a:ln>
                <a:solidFill>
                  <a:srgbClr val="FFFFBD"/>
                </a:solidFill>
                <a:effectLst/>
                <a:uLnTx/>
                <a:uFillTx/>
                <a:latin typeface="Calibri" panose="020F0502020204030204" pitchFamily="34" charset="0"/>
                <a:ea typeface="+mn-ea"/>
                <a:cs typeface="+mn-cs"/>
              </a:rPr>
              <a:t> of myeloid-derived suppressor cells.” Molecular immunology 54.1 (2013): 74-83.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BD"/>
                </a:solidFill>
                <a:effectLst/>
                <a:uLnTx/>
                <a:uFillTx/>
                <a:latin typeface="Calibri" panose="020F0502020204030204" pitchFamily="34" charset="0"/>
                <a:ea typeface="+mn-ea"/>
                <a:cs typeface="+mn-cs"/>
              </a:rPr>
              <a:t>12) Kikuchi, Yoshihiro, et al. “Effects of cimetidine on tumor growth and immune function in nude mice bearing human ovarian carcinoma.” J of Nat Cancer Inst 74.2 (1985): 495-498.</a:t>
            </a:r>
          </a:p>
        </p:txBody>
      </p:sp>
    </p:spTree>
    <p:extLst>
      <p:ext uri="{BB962C8B-B14F-4D97-AF65-F5344CB8AC3E}">
        <p14:creationId xmlns:p14="http://schemas.microsoft.com/office/powerpoint/2010/main" val="1126839801"/>
      </p:ext>
    </p:extLst>
  </p:cSld>
  <p:clrMapOvr>
    <a:masterClrMapping/>
  </p:clrMapOvr>
  <p:transition>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2E6AC2B-6B35-4BF2-BD47-E355EE87B79B}"/>
              </a:ext>
            </a:extLst>
          </p:cNvPr>
          <p:cNvPicPr>
            <a:picLocks noChangeAspect="1"/>
          </p:cNvPicPr>
          <p:nvPr/>
        </p:nvPicPr>
        <p:blipFill>
          <a:blip r:embed="rId3"/>
          <a:stretch>
            <a:fillRect/>
          </a:stretch>
        </p:blipFill>
        <p:spPr>
          <a:xfrm>
            <a:off x="0" y="76201"/>
            <a:ext cx="9144000" cy="6781800"/>
          </a:xfrm>
          <a:prstGeom prst="rect">
            <a:avLst/>
          </a:prstGeom>
        </p:spPr>
      </p:pic>
    </p:spTree>
    <p:extLst>
      <p:ext uri="{BB962C8B-B14F-4D97-AF65-F5344CB8AC3E}">
        <p14:creationId xmlns:p14="http://schemas.microsoft.com/office/powerpoint/2010/main" val="364804183"/>
      </p:ext>
    </p:extLst>
  </p:cSld>
  <p:clrMapOvr>
    <a:masterClrMapping/>
  </p:clrMapOvr>
  <p:transition>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27194" y="105110"/>
            <a:ext cx="8534400" cy="1218795"/>
          </a:xfrm>
          <a:ln w="19050">
            <a:solidFill>
              <a:srgbClr val="FFFFAB"/>
            </a:solidFill>
          </a:ln>
        </p:spPr>
        <p:txBody>
          <a:bodyPr/>
          <a:lstStyle/>
          <a:p>
            <a:r>
              <a:rPr lang="en-US" sz="4400" dirty="0"/>
              <a:t>Cimetidine for Cutaneous Warts (HPV)—</a:t>
            </a:r>
            <a:br>
              <a:rPr lang="en-US" sz="4400" dirty="0"/>
            </a:br>
            <a:r>
              <a:rPr lang="en-US" sz="4400" dirty="0"/>
              <a:t>Enhancing Cell-Mediated Immunity</a:t>
            </a:r>
          </a:p>
        </p:txBody>
      </p:sp>
      <p:sp>
        <p:nvSpPr>
          <p:cNvPr id="5" name="Content Placeholder 4"/>
          <p:cNvSpPr>
            <a:spLocks noGrp="1"/>
          </p:cNvSpPr>
          <p:nvPr>
            <p:ph sz="half" idx="2"/>
          </p:nvPr>
        </p:nvSpPr>
        <p:spPr>
          <a:xfrm>
            <a:off x="366147" y="1609212"/>
            <a:ext cx="8534400" cy="3397853"/>
          </a:xfrm>
          <a:ln w="19050">
            <a:solidFill>
              <a:srgbClr val="FFFFAB"/>
            </a:solidFill>
          </a:ln>
        </p:spPr>
        <p:txBody>
          <a:bodyPr/>
          <a:lstStyle/>
          <a:p>
            <a:r>
              <a:rPr lang="en-US" sz="3200" dirty="0"/>
              <a:t>2018, Das:  8 Pediatric Heart Transplant Pts Multiple Cutaneous Warts (HPV).</a:t>
            </a:r>
          </a:p>
          <a:p>
            <a:r>
              <a:rPr lang="en-US" sz="3200" dirty="0"/>
              <a:t>All Immunosuppressed with Tacrolimus,  (Mycophenolate or AZT).</a:t>
            </a:r>
          </a:p>
          <a:p>
            <a:r>
              <a:rPr lang="en-US" sz="3200" dirty="0"/>
              <a:t>7 of 8 Had Complete Remission with CIM.</a:t>
            </a:r>
          </a:p>
          <a:p>
            <a:r>
              <a:rPr lang="en-US" sz="3200" dirty="0"/>
              <a:t>Safe to use High Dose Cimetidine (30–40 mg/kg/day) in 2 divided doses for 5–6 months.</a:t>
            </a:r>
            <a:endParaRPr lang="en-US" sz="3600" dirty="0"/>
          </a:p>
        </p:txBody>
      </p:sp>
      <p:sp>
        <p:nvSpPr>
          <p:cNvPr id="6" name="TextBox 5">
            <a:extLst>
              <a:ext uri="{FF2B5EF4-FFF2-40B4-BE49-F238E27FC236}">
                <a16:creationId xmlns:a16="http://schemas.microsoft.com/office/drawing/2014/main" id="{36607928-F784-4D3E-8B57-4578ABDAA65C}"/>
              </a:ext>
            </a:extLst>
          </p:cNvPr>
          <p:cNvSpPr txBox="1"/>
          <p:nvPr/>
        </p:nvSpPr>
        <p:spPr>
          <a:xfrm>
            <a:off x="5715000" y="6488668"/>
            <a:ext cx="3505200" cy="369332"/>
          </a:xfrm>
          <a:prstGeom prst="rect">
            <a:avLst/>
          </a:prstGeom>
          <a:noFill/>
        </p:spPr>
        <p:txBody>
          <a:bodyPr wrap="square">
            <a:spAutoFit/>
          </a:bodyPr>
          <a:lstStyle/>
          <a:p>
            <a:r>
              <a:rPr lang="en-US" dirty="0"/>
              <a:t>Copyright 2021 © Jeffrey Dach MD </a:t>
            </a:r>
          </a:p>
        </p:txBody>
      </p:sp>
      <p:sp>
        <p:nvSpPr>
          <p:cNvPr id="7" name="TextBox 6">
            <a:extLst>
              <a:ext uri="{FF2B5EF4-FFF2-40B4-BE49-F238E27FC236}">
                <a16:creationId xmlns:a16="http://schemas.microsoft.com/office/drawing/2014/main" id="{0273534D-01E3-4147-98C7-0503E5119209}"/>
              </a:ext>
            </a:extLst>
          </p:cNvPr>
          <p:cNvSpPr txBox="1"/>
          <p:nvPr/>
        </p:nvSpPr>
        <p:spPr>
          <a:xfrm>
            <a:off x="344376" y="5332368"/>
            <a:ext cx="8701881" cy="830997"/>
          </a:xfrm>
          <a:prstGeom prst="rect">
            <a:avLst/>
          </a:prstGeom>
          <a:noFill/>
          <a:ln w="12700">
            <a:solidFill>
              <a:srgbClr val="FFFFAB"/>
            </a:solidFill>
          </a:ln>
        </p:spPr>
        <p:txBody>
          <a:bodyPr wrap="square">
            <a:spAutoFit/>
          </a:bodyPr>
          <a:lstStyle/>
          <a:p>
            <a:pPr algn="l"/>
            <a:r>
              <a:rPr lang="en-US" sz="2400" b="0" i="0" u="none" strike="noStrike" baseline="0" dirty="0">
                <a:solidFill>
                  <a:srgbClr val="FFFFAB"/>
                </a:solidFill>
                <a:latin typeface="Calibri" panose="020F0502020204030204" pitchFamily="34" charset="0"/>
              </a:rPr>
              <a:t>Das, B “Cimetidine for cutaneous warts in pediatric heart transplant recipients.” Med Sci 6.2 (2018): 30.</a:t>
            </a:r>
          </a:p>
        </p:txBody>
      </p:sp>
    </p:spTree>
    <p:extLst>
      <p:ext uri="{BB962C8B-B14F-4D97-AF65-F5344CB8AC3E}">
        <p14:creationId xmlns:p14="http://schemas.microsoft.com/office/powerpoint/2010/main" val="183581410"/>
      </p:ext>
    </p:extLst>
  </p:cSld>
  <p:clrMapOvr>
    <a:masterClrMapping/>
  </p:clrMapOvr>
  <p:transition>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27194" y="105110"/>
            <a:ext cx="8534400" cy="609398"/>
          </a:xfrm>
          <a:ln w="19050">
            <a:solidFill>
              <a:srgbClr val="FFFFAB"/>
            </a:solidFill>
          </a:ln>
        </p:spPr>
        <p:txBody>
          <a:bodyPr/>
          <a:lstStyle/>
          <a:p>
            <a:r>
              <a:rPr lang="en-US" sz="4400" dirty="0"/>
              <a:t>Cimetidine for Herpes Viruses</a:t>
            </a:r>
          </a:p>
        </p:txBody>
      </p:sp>
      <p:sp>
        <p:nvSpPr>
          <p:cNvPr id="6" name="TextBox 5">
            <a:extLst>
              <a:ext uri="{FF2B5EF4-FFF2-40B4-BE49-F238E27FC236}">
                <a16:creationId xmlns:a16="http://schemas.microsoft.com/office/drawing/2014/main" id="{36607928-F784-4D3E-8B57-4578ABDAA65C}"/>
              </a:ext>
            </a:extLst>
          </p:cNvPr>
          <p:cNvSpPr txBox="1"/>
          <p:nvPr/>
        </p:nvSpPr>
        <p:spPr>
          <a:xfrm>
            <a:off x="5715000" y="6488668"/>
            <a:ext cx="3505200" cy="369332"/>
          </a:xfrm>
          <a:prstGeom prst="rect">
            <a:avLst/>
          </a:prstGeom>
          <a:noFill/>
        </p:spPr>
        <p:txBody>
          <a:bodyPr wrap="square">
            <a:spAutoFit/>
          </a:bodyPr>
          <a:lstStyle/>
          <a:p>
            <a:r>
              <a:rPr lang="en-US" dirty="0"/>
              <a:t>Copyright 2021 © Jeffrey Dach MD </a:t>
            </a:r>
          </a:p>
        </p:txBody>
      </p:sp>
      <p:sp>
        <p:nvSpPr>
          <p:cNvPr id="7" name="TextBox 6">
            <a:extLst>
              <a:ext uri="{FF2B5EF4-FFF2-40B4-BE49-F238E27FC236}">
                <a16:creationId xmlns:a16="http://schemas.microsoft.com/office/drawing/2014/main" id="{0273534D-01E3-4147-98C7-0503E5119209}"/>
              </a:ext>
            </a:extLst>
          </p:cNvPr>
          <p:cNvSpPr txBox="1"/>
          <p:nvPr/>
        </p:nvSpPr>
        <p:spPr>
          <a:xfrm>
            <a:off x="327195" y="664518"/>
            <a:ext cx="8534400" cy="6001643"/>
          </a:xfrm>
          <a:prstGeom prst="rect">
            <a:avLst/>
          </a:prstGeom>
          <a:noFill/>
          <a:ln w="12700">
            <a:solidFill>
              <a:srgbClr val="FFFFAB"/>
            </a:solidFill>
          </a:ln>
        </p:spPr>
        <p:txBody>
          <a:bodyPr wrap="square">
            <a:spAutoFit/>
          </a:bodyPr>
          <a:lstStyle/>
          <a:p>
            <a:pPr algn="l"/>
            <a:r>
              <a:rPr lang="en-US" sz="2400" b="0" i="0" u="none" strike="noStrike" baseline="0" dirty="0">
                <a:solidFill>
                  <a:srgbClr val="FFFFAB"/>
                </a:solidFill>
                <a:latin typeface="Calibri" panose="020F0502020204030204" pitchFamily="34" charset="0"/>
              </a:rPr>
              <a:t>29) </a:t>
            </a:r>
            <a:r>
              <a:rPr lang="en-US" sz="2400" b="0" i="0" u="none" strike="noStrike" baseline="0" dirty="0" err="1">
                <a:solidFill>
                  <a:srgbClr val="FFFFAB"/>
                </a:solidFill>
                <a:latin typeface="Calibri" panose="020F0502020204030204" pitchFamily="34" charset="0"/>
              </a:rPr>
              <a:t>Kapińska-Mrowiecka</a:t>
            </a:r>
            <a:r>
              <a:rPr lang="en-US" sz="2400" b="0" i="0" u="none" strike="noStrike" baseline="0" dirty="0">
                <a:solidFill>
                  <a:srgbClr val="FFFFAB"/>
                </a:solidFill>
                <a:latin typeface="Calibri" panose="020F0502020204030204" pitchFamily="34" charset="0"/>
              </a:rPr>
              <a:t>, M. Efficacy of cimetidine in treatment of Herpes zoster in the first 5 days  </a:t>
            </a:r>
            <a:r>
              <a:rPr lang="en-US" sz="2400" b="0" i="0" u="none" strike="noStrike" baseline="0" dirty="0" err="1">
                <a:solidFill>
                  <a:srgbClr val="FFFFAB"/>
                </a:solidFill>
                <a:latin typeface="Calibri" panose="020F0502020204030204" pitchFamily="34" charset="0"/>
              </a:rPr>
              <a:t>Polski</a:t>
            </a:r>
            <a:r>
              <a:rPr lang="en-US" sz="2400" b="0" i="0" u="none" strike="noStrike" baseline="0" dirty="0">
                <a:solidFill>
                  <a:srgbClr val="FFFFAB"/>
                </a:solidFill>
                <a:latin typeface="Calibri" panose="020F0502020204030204" pitchFamily="34" charset="0"/>
              </a:rPr>
              <a:t> </a:t>
            </a:r>
            <a:r>
              <a:rPr lang="en-US" sz="2400" b="0" i="0" u="none" strike="noStrike" baseline="0" dirty="0" err="1">
                <a:solidFill>
                  <a:srgbClr val="FFFFAB"/>
                </a:solidFill>
                <a:latin typeface="Calibri" panose="020F0502020204030204" pitchFamily="34" charset="0"/>
              </a:rPr>
              <a:t>tygodnik</a:t>
            </a:r>
            <a:r>
              <a:rPr lang="en-US" sz="2400" b="0" i="0" u="none" strike="noStrike" baseline="0" dirty="0">
                <a:solidFill>
                  <a:srgbClr val="FFFFAB"/>
                </a:solidFill>
                <a:latin typeface="Calibri" panose="020F0502020204030204" pitchFamily="34" charset="0"/>
              </a:rPr>
              <a:t> </a:t>
            </a:r>
            <a:r>
              <a:rPr lang="en-US" sz="2400" b="0" i="0" u="none" strike="noStrike" baseline="0" dirty="0" err="1">
                <a:solidFill>
                  <a:srgbClr val="FFFFAB"/>
                </a:solidFill>
                <a:latin typeface="Calibri" panose="020F0502020204030204" pitchFamily="34" charset="0"/>
              </a:rPr>
              <a:t>lekarski</a:t>
            </a:r>
            <a:r>
              <a:rPr lang="en-US" sz="2400" b="0" i="0" u="none" strike="noStrike" baseline="0" dirty="0">
                <a:solidFill>
                  <a:srgbClr val="FFFFAB"/>
                </a:solidFill>
                <a:latin typeface="Calibri" panose="020F0502020204030204" pitchFamily="34" charset="0"/>
              </a:rPr>
              <a:t> (1996</a:t>
            </a:r>
          </a:p>
          <a:p>
            <a:pPr algn="l"/>
            <a:r>
              <a:rPr lang="en-US" sz="2400" b="0" i="0" u="none" strike="noStrike" baseline="0" dirty="0">
                <a:solidFill>
                  <a:srgbClr val="FFFFAB"/>
                </a:solidFill>
                <a:latin typeface="Calibri" panose="020F0502020204030204" pitchFamily="34" charset="0"/>
              </a:rPr>
              <a:t>30) </a:t>
            </a:r>
            <a:r>
              <a:rPr lang="en-US" sz="2400" b="0" i="0" u="none" strike="noStrike" baseline="0" dirty="0" err="1">
                <a:solidFill>
                  <a:srgbClr val="FFFFAB"/>
                </a:solidFill>
                <a:latin typeface="Calibri" panose="020F0502020204030204" pitchFamily="34" charset="0"/>
              </a:rPr>
              <a:t>Komlos</a:t>
            </a:r>
            <a:r>
              <a:rPr lang="en-US" sz="2400" b="0" i="0" u="none" strike="noStrike" baseline="0" dirty="0">
                <a:solidFill>
                  <a:srgbClr val="FFFFAB"/>
                </a:solidFill>
                <a:latin typeface="Calibri" panose="020F0502020204030204" pitchFamily="34" charset="0"/>
              </a:rPr>
              <a:t>, </a:t>
            </a:r>
            <a:r>
              <a:rPr lang="en-US" sz="2400" b="0" i="0" u="none" strike="noStrike" baseline="0" dirty="0" err="1">
                <a:solidFill>
                  <a:srgbClr val="FFFFAB"/>
                </a:solidFill>
                <a:latin typeface="Calibri" panose="020F0502020204030204" pitchFamily="34" charset="0"/>
              </a:rPr>
              <a:t>Luise</a:t>
            </a:r>
            <a:r>
              <a:rPr lang="en-US" sz="2400" b="0" i="0" u="none" strike="noStrike" baseline="0" dirty="0">
                <a:solidFill>
                  <a:srgbClr val="FFFFAB"/>
                </a:solidFill>
                <a:latin typeface="Calibri" panose="020F0502020204030204" pitchFamily="34" charset="0"/>
              </a:rPr>
              <a:t>, et al. “In vitro cell-mediated immune reactions in herpes zoster patients treated with cimetidine.” Asian Pacific journal of allergy and immunology 12 (1994): 51-51.</a:t>
            </a:r>
          </a:p>
          <a:p>
            <a:pPr algn="l"/>
            <a:r>
              <a:rPr lang="en-US" sz="2400" b="0" i="0" u="none" strike="noStrike" baseline="0" dirty="0">
                <a:solidFill>
                  <a:srgbClr val="FFFFAB"/>
                </a:solidFill>
                <a:latin typeface="Calibri" panose="020F0502020204030204" pitchFamily="34" charset="0"/>
              </a:rPr>
              <a:t>33) Hayne, S. </a:t>
            </a:r>
            <a:r>
              <a:rPr lang="en-US" sz="2400" b="0" i="0" u="none" strike="noStrike" baseline="0" dirty="0" err="1">
                <a:solidFill>
                  <a:srgbClr val="FFFFAB"/>
                </a:solidFill>
                <a:latin typeface="Calibri" panose="020F0502020204030204" pitchFamily="34" charset="0"/>
              </a:rPr>
              <a:t>T.“Herpes</a:t>
            </a:r>
            <a:r>
              <a:rPr lang="en-US" sz="2400" b="0" i="0" u="none" strike="noStrike" baseline="0" dirty="0">
                <a:solidFill>
                  <a:srgbClr val="FFFFAB"/>
                </a:solidFill>
                <a:latin typeface="Calibri" panose="020F0502020204030204" pitchFamily="34" charset="0"/>
              </a:rPr>
              <a:t> zoster: treatment w cimetidine.” Can Medical Association Journal 129.12 (1983): 1284.</a:t>
            </a:r>
          </a:p>
          <a:p>
            <a:pPr algn="l"/>
            <a:r>
              <a:rPr lang="en-US" sz="2400" b="0" i="0" u="none" strike="noStrike" baseline="0" dirty="0">
                <a:solidFill>
                  <a:srgbClr val="FFFFAB"/>
                </a:solidFill>
                <a:latin typeface="Calibri" panose="020F0502020204030204" pitchFamily="34" charset="0"/>
              </a:rPr>
              <a:t>34) Cohen, Philip “Herpes simplex virus infections and cimetidine therapy.” J of the Amer </a:t>
            </a:r>
            <a:r>
              <a:rPr lang="en-US" sz="2400" b="0" i="0" u="none" strike="noStrike" baseline="0" dirty="0" err="1">
                <a:solidFill>
                  <a:srgbClr val="FFFFAB"/>
                </a:solidFill>
                <a:latin typeface="Calibri" panose="020F0502020204030204" pitchFamily="34" charset="0"/>
              </a:rPr>
              <a:t>Acadof</a:t>
            </a:r>
            <a:r>
              <a:rPr lang="en-US" sz="2400" b="0" i="0" u="none" strike="noStrike" baseline="0" dirty="0">
                <a:solidFill>
                  <a:srgbClr val="FFFFAB"/>
                </a:solidFill>
                <a:latin typeface="Calibri" panose="020F0502020204030204" pitchFamily="34" charset="0"/>
              </a:rPr>
              <a:t> </a:t>
            </a:r>
            <a:r>
              <a:rPr lang="en-US" sz="2400" b="0" i="0" u="none" strike="noStrike" baseline="0" dirty="0" err="1">
                <a:solidFill>
                  <a:srgbClr val="FFFFAB"/>
                </a:solidFill>
                <a:latin typeface="Calibri" panose="020F0502020204030204" pitchFamily="34" charset="0"/>
              </a:rPr>
              <a:t>Derm</a:t>
            </a:r>
            <a:r>
              <a:rPr lang="en-US" sz="2400" b="0" i="0" u="none" strike="noStrike" baseline="0" dirty="0">
                <a:solidFill>
                  <a:srgbClr val="FFFFAB"/>
                </a:solidFill>
                <a:latin typeface="Calibri" panose="020F0502020204030204" pitchFamily="34" charset="0"/>
              </a:rPr>
              <a:t> 19.4 (1988): 762-763.</a:t>
            </a:r>
          </a:p>
          <a:p>
            <a:pPr algn="l"/>
            <a:r>
              <a:rPr lang="en-US" sz="2400" b="0" i="0" u="none" strike="noStrike" baseline="0" dirty="0">
                <a:solidFill>
                  <a:srgbClr val="FFFFAB"/>
                </a:solidFill>
                <a:latin typeface="Calibri" panose="020F0502020204030204" pitchFamily="34" charset="0"/>
              </a:rPr>
              <a:t>35) </a:t>
            </a:r>
            <a:r>
              <a:rPr lang="en-US" sz="2400" b="0" i="0" u="none" strike="noStrike" baseline="0" dirty="0" err="1">
                <a:solidFill>
                  <a:srgbClr val="FFFFAB"/>
                </a:solidFill>
                <a:latin typeface="Calibri" panose="020F0502020204030204" pitchFamily="34" charset="0"/>
              </a:rPr>
              <a:t>Kurzrock</a:t>
            </a:r>
            <a:r>
              <a:rPr lang="en-US" sz="2400" b="0" i="0" u="none" strike="noStrike" baseline="0" dirty="0">
                <a:solidFill>
                  <a:srgbClr val="FFFFAB"/>
                </a:solidFill>
                <a:latin typeface="Calibri" panose="020F0502020204030204" pitchFamily="34" charset="0"/>
              </a:rPr>
              <a:t>, R “Cimetidine therapy of herpes simplex virus infections in immunocompromised patients.” Clinical and experimental dermatology 12.5 (1987): 326-331.</a:t>
            </a:r>
          </a:p>
          <a:p>
            <a:pPr algn="l"/>
            <a:r>
              <a:rPr lang="en-US" sz="2400" b="0" i="0" u="none" strike="noStrike" baseline="0" dirty="0">
                <a:solidFill>
                  <a:srgbClr val="FFFFAB"/>
                </a:solidFill>
                <a:latin typeface="Calibri" panose="020F0502020204030204" pitchFamily="34" charset="0"/>
              </a:rPr>
              <a:t>36) Levy, D. W., “Cimetidine in the </a:t>
            </a:r>
            <a:r>
              <a:rPr lang="en-US" sz="2400" b="0" i="0" u="none" strike="noStrike" baseline="0" dirty="0" err="1">
                <a:solidFill>
                  <a:srgbClr val="FFFFAB"/>
                </a:solidFill>
                <a:latin typeface="Calibri" panose="020F0502020204030204" pitchFamily="34" charset="0"/>
              </a:rPr>
              <a:t>treatmentof</a:t>
            </a:r>
            <a:r>
              <a:rPr lang="en-US" sz="2400" b="0" i="0" u="none" strike="noStrike" baseline="0" dirty="0">
                <a:solidFill>
                  <a:srgbClr val="FFFFAB"/>
                </a:solidFill>
                <a:latin typeface="Calibri" panose="020F0502020204030204" pitchFamily="34" charset="0"/>
              </a:rPr>
              <a:t> herpes virus infections.” South African medical journal 58.3 (1980): 112-116.</a:t>
            </a:r>
          </a:p>
          <a:p>
            <a:pPr algn="l"/>
            <a:r>
              <a:rPr lang="en-US" sz="2400" b="0" i="0" u="none" strike="noStrike" baseline="0" dirty="0">
                <a:solidFill>
                  <a:srgbClr val="FFFFAB"/>
                </a:solidFill>
                <a:latin typeface="Calibri" panose="020F0502020204030204" pitchFamily="34" charset="0"/>
              </a:rPr>
              <a:t>37) Wakefield, Denis. “Cimetidine in recurrent genital</a:t>
            </a:r>
          </a:p>
          <a:p>
            <a:pPr algn="l"/>
            <a:r>
              <a:rPr lang="en-US" sz="2400" b="0" i="0" u="none" strike="noStrike" baseline="0" dirty="0">
                <a:solidFill>
                  <a:srgbClr val="FFFFAB"/>
                </a:solidFill>
                <a:latin typeface="Calibri" panose="020F0502020204030204" pitchFamily="34" charset="0"/>
              </a:rPr>
              <a:t>herpes simplex infection.” Ann of internal med 101.6 (1984): 882</a:t>
            </a:r>
          </a:p>
        </p:txBody>
      </p:sp>
    </p:spTree>
    <p:extLst>
      <p:ext uri="{BB962C8B-B14F-4D97-AF65-F5344CB8AC3E}">
        <p14:creationId xmlns:p14="http://schemas.microsoft.com/office/powerpoint/2010/main" val="1488454405"/>
      </p:ext>
    </p:extLst>
  </p:cSld>
  <p:clrMapOvr>
    <a:masterClrMapping/>
  </p:clrMapOvr>
  <p:transition>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89719" y="120257"/>
            <a:ext cx="8534400" cy="747897"/>
          </a:xfrm>
          <a:ln w="19050">
            <a:solidFill>
              <a:srgbClr val="FFFFAB"/>
            </a:solidFill>
          </a:ln>
        </p:spPr>
        <p:txBody>
          <a:bodyPr/>
          <a:lstStyle/>
          <a:p>
            <a:r>
              <a:rPr lang="en-US" sz="5400" dirty="0"/>
              <a:t>Cimetidine Adverse Effects</a:t>
            </a:r>
          </a:p>
        </p:txBody>
      </p:sp>
      <p:sp>
        <p:nvSpPr>
          <p:cNvPr id="5" name="Content Placeholder 4"/>
          <p:cNvSpPr>
            <a:spLocks noGrp="1"/>
          </p:cNvSpPr>
          <p:nvPr>
            <p:ph sz="half" idx="2"/>
          </p:nvPr>
        </p:nvSpPr>
        <p:spPr>
          <a:xfrm>
            <a:off x="267947" y="1047575"/>
            <a:ext cx="8534400" cy="3822585"/>
          </a:xfrm>
          <a:ln w="19050">
            <a:solidFill>
              <a:srgbClr val="FFFFAB"/>
            </a:solidFill>
          </a:ln>
        </p:spPr>
        <p:txBody>
          <a:bodyPr/>
          <a:lstStyle/>
          <a:p>
            <a:r>
              <a:rPr lang="en-US" sz="3600" dirty="0"/>
              <a:t>Inhibitor of Cytochrome P450.</a:t>
            </a:r>
          </a:p>
          <a:p>
            <a:r>
              <a:rPr lang="en-US" sz="3600" dirty="0"/>
              <a:t>Most common AEs: headache, dizziness, diarrhea, and rash. </a:t>
            </a:r>
          </a:p>
          <a:p>
            <a:r>
              <a:rPr lang="en-US" sz="3600" dirty="0"/>
              <a:t>Rare (at high doses): Gynecomastia, Reversible Impotence. Leukopenia.</a:t>
            </a:r>
          </a:p>
          <a:p>
            <a:r>
              <a:rPr lang="en-US" sz="3600" dirty="0"/>
              <a:t>Malabsorption of B12, Fe and Ca+2 from Prolonged Suppression of Gastric Acid.</a:t>
            </a:r>
          </a:p>
        </p:txBody>
      </p:sp>
      <p:sp>
        <p:nvSpPr>
          <p:cNvPr id="6" name="TextBox 5">
            <a:extLst>
              <a:ext uri="{FF2B5EF4-FFF2-40B4-BE49-F238E27FC236}">
                <a16:creationId xmlns:a16="http://schemas.microsoft.com/office/drawing/2014/main" id="{36607928-F784-4D3E-8B57-4578ABDAA65C}"/>
              </a:ext>
            </a:extLst>
          </p:cNvPr>
          <p:cNvSpPr txBox="1"/>
          <p:nvPr/>
        </p:nvSpPr>
        <p:spPr>
          <a:xfrm>
            <a:off x="5715000" y="6488668"/>
            <a:ext cx="3505200" cy="369332"/>
          </a:xfrm>
          <a:prstGeom prst="rect">
            <a:avLst/>
          </a:prstGeom>
          <a:noFill/>
        </p:spPr>
        <p:txBody>
          <a:bodyPr wrap="square">
            <a:spAutoFit/>
          </a:bodyPr>
          <a:lstStyle/>
          <a:p>
            <a:r>
              <a:rPr lang="en-US" dirty="0"/>
              <a:t>Copyright 2021 © Jeffrey Dach MD </a:t>
            </a:r>
          </a:p>
        </p:txBody>
      </p:sp>
      <p:sp>
        <p:nvSpPr>
          <p:cNvPr id="7" name="TextBox 6">
            <a:extLst>
              <a:ext uri="{FF2B5EF4-FFF2-40B4-BE49-F238E27FC236}">
                <a16:creationId xmlns:a16="http://schemas.microsoft.com/office/drawing/2014/main" id="{0273534D-01E3-4147-98C7-0503E5119209}"/>
              </a:ext>
            </a:extLst>
          </p:cNvPr>
          <p:cNvSpPr txBox="1"/>
          <p:nvPr/>
        </p:nvSpPr>
        <p:spPr>
          <a:xfrm>
            <a:off x="267947" y="5049581"/>
            <a:ext cx="8701881" cy="954107"/>
          </a:xfrm>
          <a:prstGeom prst="rect">
            <a:avLst/>
          </a:prstGeom>
          <a:noFill/>
          <a:ln w="12700">
            <a:solidFill>
              <a:srgbClr val="FFFFAB"/>
            </a:solidFill>
          </a:ln>
        </p:spPr>
        <p:txBody>
          <a:bodyPr wrap="square">
            <a:spAutoFit/>
          </a:bodyPr>
          <a:lstStyle/>
          <a:p>
            <a:pPr algn="l"/>
            <a:r>
              <a:rPr lang="en-US" sz="2800" b="0" i="0" u="none" strike="noStrike" baseline="0" dirty="0" err="1">
                <a:solidFill>
                  <a:srgbClr val="FFFFAB"/>
                </a:solidFill>
                <a:latin typeface="Calibri" panose="020F0502020204030204" pitchFamily="34" charset="0"/>
              </a:rPr>
              <a:t>Pantziarka</a:t>
            </a:r>
            <a:r>
              <a:rPr lang="en-US" sz="2800" b="0" i="0" u="none" strike="noStrike" baseline="0" dirty="0">
                <a:solidFill>
                  <a:srgbClr val="FFFFAB"/>
                </a:solidFill>
                <a:latin typeface="Calibri" panose="020F0502020204030204" pitchFamily="34" charset="0"/>
              </a:rPr>
              <a:t>, P "(</a:t>
            </a:r>
            <a:r>
              <a:rPr lang="en-US" sz="2800" b="0" i="0" u="none" strike="noStrike" baseline="0" dirty="0" err="1">
                <a:solidFill>
                  <a:srgbClr val="FFFFAB"/>
                </a:solidFill>
                <a:latin typeface="Calibri" panose="020F0502020204030204" pitchFamily="34" charset="0"/>
              </a:rPr>
              <a:t>ReDO</a:t>
            </a:r>
            <a:r>
              <a:rPr lang="en-US" sz="2800" b="0" i="0" u="none" strike="noStrike" baseline="0" dirty="0">
                <a:solidFill>
                  <a:srgbClr val="FFFFAB"/>
                </a:solidFill>
                <a:latin typeface="Calibri" panose="020F0502020204030204" pitchFamily="34" charset="0"/>
              </a:rPr>
              <a:t>)—Cimetidine as an anti-cancer agent.“ </a:t>
            </a:r>
            <a:r>
              <a:rPr lang="en-US" sz="2800" b="0" i="0" u="none" strike="noStrike" baseline="0" dirty="0" err="1">
                <a:solidFill>
                  <a:srgbClr val="FFFFAB"/>
                </a:solidFill>
                <a:latin typeface="Calibri" panose="020F0502020204030204" pitchFamily="34" charset="0"/>
              </a:rPr>
              <a:t>Ecancermedicalscience</a:t>
            </a:r>
            <a:r>
              <a:rPr lang="en-US" sz="2800" b="0" i="0" u="none" strike="noStrike" baseline="0" dirty="0">
                <a:solidFill>
                  <a:srgbClr val="FFFFAB"/>
                </a:solidFill>
                <a:latin typeface="Calibri" panose="020F0502020204030204" pitchFamily="34" charset="0"/>
              </a:rPr>
              <a:t> 8 (2014).</a:t>
            </a:r>
          </a:p>
        </p:txBody>
      </p:sp>
    </p:spTree>
    <p:extLst>
      <p:ext uri="{BB962C8B-B14F-4D97-AF65-F5344CB8AC3E}">
        <p14:creationId xmlns:p14="http://schemas.microsoft.com/office/powerpoint/2010/main" val="2416165161"/>
      </p:ext>
    </p:extLst>
  </p:cSld>
  <p:clrMapOvr>
    <a:masterClrMapping/>
  </p:clrMapOvr>
  <p:transition>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89719" y="120257"/>
            <a:ext cx="8534400" cy="747897"/>
          </a:xfrm>
          <a:ln w="19050">
            <a:solidFill>
              <a:srgbClr val="FFFFAB"/>
            </a:solidFill>
          </a:ln>
        </p:spPr>
        <p:txBody>
          <a:bodyPr/>
          <a:lstStyle/>
          <a:p>
            <a:r>
              <a:rPr lang="en-US" sz="5400" dirty="0"/>
              <a:t>Cimetidine / Mebendazole</a:t>
            </a:r>
          </a:p>
        </p:txBody>
      </p:sp>
      <p:sp>
        <p:nvSpPr>
          <p:cNvPr id="5" name="Content Placeholder 4"/>
          <p:cNvSpPr>
            <a:spLocks noGrp="1"/>
          </p:cNvSpPr>
          <p:nvPr>
            <p:ph sz="half" idx="2"/>
          </p:nvPr>
        </p:nvSpPr>
        <p:spPr>
          <a:xfrm>
            <a:off x="289719" y="1000101"/>
            <a:ext cx="8534400" cy="3933384"/>
          </a:xfrm>
          <a:ln w="19050">
            <a:solidFill>
              <a:srgbClr val="FFFFAB"/>
            </a:solidFill>
          </a:ln>
        </p:spPr>
        <p:txBody>
          <a:bodyPr/>
          <a:lstStyle/>
          <a:p>
            <a:r>
              <a:rPr lang="en-US" sz="3600" dirty="0"/>
              <a:t>1987, Dr. </a:t>
            </a:r>
            <a:r>
              <a:rPr lang="en-US" sz="3600" dirty="0" err="1"/>
              <a:t>Bekhti</a:t>
            </a:r>
            <a:r>
              <a:rPr lang="en-US" sz="3600" dirty="0"/>
              <a:t>: 3 pts w/ Hepatic Echinococcal cyst.</a:t>
            </a:r>
          </a:p>
          <a:p>
            <a:r>
              <a:rPr lang="en-US" sz="3600" dirty="0"/>
              <a:t>Mebendazole (1.5 Grams TID x 30 Days)</a:t>
            </a:r>
          </a:p>
          <a:p>
            <a:r>
              <a:rPr lang="en-US" sz="3600" dirty="0"/>
              <a:t>CIM (1200 mg/day x 30 Days),</a:t>
            </a:r>
          </a:p>
          <a:p>
            <a:r>
              <a:rPr lang="en-US" sz="3600" dirty="0"/>
              <a:t>1 </a:t>
            </a:r>
            <a:r>
              <a:rPr lang="en-US" sz="3600" dirty="0" err="1"/>
              <a:t>Hr</a:t>
            </a:r>
            <a:r>
              <a:rPr lang="en-US" sz="3600" dirty="0"/>
              <a:t> Serum Conc. of MB Doubled.</a:t>
            </a:r>
          </a:p>
          <a:p>
            <a:r>
              <a:rPr lang="en-US" sz="3600" dirty="0"/>
              <a:t>Complete Resolution of the previously unresponsive liver cysts.</a:t>
            </a:r>
          </a:p>
        </p:txBody>
      </p:sp>
      <p:sp>
        <p:nvSpPr>
          <p:cNvPr id="6" name="TextBox 5">
            <a:extLst>
              <a:ext uri="{FF2B5EF4-FFF2-40B4-BE49-F238E27FC236}">
                <a16:creationId xmlns:a16="http://schemas.microsoft.com/office/drawing/2014/main" id="{36607928-F784-4D3E-8B57-4578ABDAA65C}"/>
              </a:ext>
            </a:extLst>
          </p:cNvPr>
          <p:cNvSpPr txBox="1"/>
          <p:nvPr/>
        </p:nvSpPr>
        <p:spPr>
          <a:xfrm>
            <a:off x="5715000" y="6488668"/>
            <a:ext cx="3505200" cy="369332"/>
          </a:xfrm>
          <a:prstGeom prst="rect">
            <a:avLst/>
          </a:prstGeom>
          <a:noFill/>
        </p:spPr>
        <p:txBody>
          <a:bodyPr wrap="square">
            <a:spAutoFit/>
          </a:bodyPr>
          <a:lstStyle/>
          <a:p>
            <a:r>
              <a:rPr lang="en-US" dirty="0"/>
              <a:t>Copyright 2021 © Jeffrey Dach MD </a:t>
            </a:r>
          </a:p>
        </p:txBody>
      </p:sp>
      <p:sp>
        <p:nvSpPr>
          <p:cNvPr id="7" name="TextBox 6">
            <a:extLst>
              <a:ext uri="{FF2B5EF4-FFF2-40B4-BE49-F238E27FC236}">
                <a16:creationId xmlns:a16="http://schemas.microsoft.com/office/drawing/2014/main" id="{0273534D-01E3-4147-98C7-0503E5119209}"/>
              </a:ext>
            </a:extLst>
          </p:cNvPr>
          <p:cNvSpPr txBox="1"/>
          <p:nvPr/>
        </p:nvSpPr>
        <p:spPr>
          <a:xfrm>
            <a:off x="289719" y="5032143"/>
            <a:ext cx="8701881" cy="1384995"/>
          </a:xfrm>
          <a:prstGeom prst="rect">
            <a:avLst/>
          </a:prstGeom>
          <a:noFill/>
          <a:ln w="12700">
            <a:solidFill>
              <a:srgbClr val="FFFFAB"/>
            </a:solidFill>
          </a:ln>
        </p:spPr>
        <p:txBody>
          <a:bodyPr wrap="square">
            <a:spAutoFit/>
          </a:bodyPr>
          <a:lstStyle/>
          <a:p>
            <a:pPr algn="l"/>
            <a:r>
              <a:rPr lang="en-US" sz="2800" b="0" i="0" u="none" strike="noStrike" baseline="0" dirty="0">
                <a:solidFill>
                  <a:srgbClr val="FFFFAB"/>
                </a:solidFill>
                <a:latin typeface="Calibri" panose="020F0502020204030204" pitchFamily="34" charset="0"/>
              </a:rPr>
              <a:t>38) </a:t>
            </a:r>
            <a:r>
              <a:rPr lang="en-US" sz="2800" b="0" i="0" u="none" strike="noStrike" baseline="0" dirty="0" err="1">
                <a:solidFill>
                  <a:srgbClr val="FFFFAB"/>
                </a:solidFill>
                <a:latin typeface="Calibri" panose="020F0502020204030204" pitchFamily="34" charset="0"/>
              </a:rPr>
              <a:t>Bekhti</a:t>
            </a:r>
            <a:r>
              <a:rPr lang="en-US" sz="2800" b="0" i="0" u="none" strike="noStrike" baseline="0" dirty="0">
                <a:solidFill>
                  <a:srgbClr val="FFFFAB"/>
                </a:solidFill>
                <a:latin typeface="Calibri" panose="020F0502020204030204" pitchFamily="34" charset="0"/>
              </a:rPr>
              <a:t>, A., Cimetidine increases serum mebendazole concentrations in treatment of hepatic hydatid cysts.” Brit j clin pharm 24.3 (1987): 390-392.</a:t>
            </a:r>
          </a:p>
        </p:txBody>
      </p:sp>
    </p:spTree>
    <p:extLst>
      <p:ext uri="{BB962C8B-B14F-4D97-AF65-F5344CB8AC3E}">
        <p14:creationId xmlns:p14="http://schemas.microsoft.com/office/powerpoint/2010/main" val="3809624246"/>
      </p:ext>
    </p:extLst>
  </p:cSld>
  <p:clrMapOvr>
    <a:masterClrMapping/>
  </p:clrMapOvr>
  <p:transition>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89719" y="120257"/>
            <a:ext cx="8534400" cy="747897"/>
          </a:xfrm>
          <a:ln w="19050">
            <a:solidFill>
              <a:srgbClr val="FFFFAB"/>
            </a:solidFill>
          </a:ln>
        </p:spPr>
        <p:txBody>
          <a:bodyPr/>
          <a:lstStyle/>
          <a:p>
            <a:r>
              <a:rPr lang="en-US" sz="5400" dirty="0"/>
              <a:t>Dietary Beta Glucans</a:t>
            </a:r>
          </a:p>
        </p:txBody>
      </p:sp>
      <p:sp>
        <p:nvSpPr>
          <p:cNvPr id="5" name="Content Placeholder 4"/>
          <p:cNvSpPr>
            <a:spLocks noGrp="1"/>
          </p:cNvSpPr>
          <p:nvPr>
            <p:ph sz="half" idx="2"/>
          </p:nvPr>
        </p:nvSpPr>
        <p:spPr>
          <a:xfrm>
            <a:off x="289719" y="1000101"/>
            <a:ext cx="8534400" cy="3933384"/>
          </a:xfrm>
          <a:ln w="19050">
            <a:solidFill>
              <a:srgbClr val="FFFFAB"/>
            </a:solidFill>
          </a:ln>
        </p:spPr>
        <p:txBody>
          <a:bodyPr/>
          <a:lstStyle/>
          <a:p>
            <a:r>
              <a:rPr lang="en-US" sz="3600" dirty="0"/>
              <a:t>Edible Mushrooms, </a:t>
            </a:r>
            <a:r>
              <a:rPr lang="en-US" sz="3600" dirty="0" err="1"/>
              <a:t>Reishi</a:t>
            </a:r>
            <a:r>
              <a:rPr lang="en-US" sz="3600" dirty="0"/>
              <a:t>, Maitake, and Shiitake.</a:t>
            </a:r>
          </a:p>
          <a:p>
            <a:r>
              <a:rPr lang="en-US" sz="3600" dirty="0"/>
              <a:t>Baker’s Yeast and Cereals .</a:t>
            </a:r>
          </a:p>
          <a:p>
            <a:r>
              <a:rPr lang="en-US" sz="3600" dirty="0"/>
              <a:t>PAMPS- Pathogen Associated Molecular Patterns (Long Chains of Polysaccharides).</a:t>
            </a:r>
          </a:p>
          <a:p>
            <a:r>
              <a:rPr lang="en-US" sz="3600" dirty="0"/>
              <a:t>Immune Stimulating Effects. </a:t>
            </a:r>
          </a:p>
          <a:p>
            <a:r>
              <a:rPr lang="en-US" sz="3600" dirty="0"/>
              <a:t>Replacement for Coley’s Toxins ?</a:t>
            </a:r>
          </a:p>
        </p:txBody>
      </p:sp>
      <p:sp>
        <p:nvSpPr>
          <p:cNvPr id="6" name="TextBox 5">
            <a:extLst>
              <a:ext uri="{FF2B5EF4-FFF2-40B4-BE49-F238E27FC236}">
                <a16:creationId xmlns:a16="http://schemas.microsoft.com/office/drawing/2014/main" id="{36607928-F784-4D3E-8B57-4578ABDAA65C}"/>
              </a:ext>
            </a:extLst>
          </p:cNvPr>
          <p:cNvSpPr txBox="1"/>
          <p:nvPr/>
        </p:nvSpPr>
        <p:spPr>
          <a:xfrm>
            <a:off x="5715000" y="6488668"/>
            <a:ext cx="3505200" cy="369332"/>
          </a:xfrm>
          <a:prstGeom prst="rect">
            <a:avLst/>
          </a:prstGeom>
          <a:noFill/>
        </p:spPr>
        <p:txBody>
          <a:bodyPr wrap="square">
            <a:spAutoFit/>
          </a:bodyPr>
          <a:lstStyle/>
          <a:p>
            <a:r>
              <a:rPr lang="en-US" dirty="0"/>
              <a:t>Copyright 2021 © Jeffrey Dach MD </a:t>
            </a:r>
          </a:p>
        </p:txBody>
      </p:sp>
      <p:sp>
        <p:nvSpPr>
          <p:cNvPr id="7" name="TextBox 6">
            <a:extLst>
              <a:ext uri="{FF2B5EF4-FFF2-40B4-BE49-F238E27FC236}">
                <a16:creationId xmlns:a16="http://schemas.microsoft.com/office/drawing/2014/main" id="{0273534D-01E3-4147-98C7-0503E5119209}"/>
              </a:ext>
            </a:extLst>
          </p:cNvPr>
          <p:cNvSpPr txBox="1"/>
          <p:nvPr/>
        </p:nvSpPr>
        <p:spPr>
          <a:xfrm>
            <a:off x="289719" y="5065432"/>
            <a:ext cx="8534400" cy="830997"/>
          </a:xfrm>
          <a:prstGeom prst="rect">
            <a:avLst/>
          </a:prstGeom>
          <a:noFill/>
          <a:ln w="12700">
            <a:solidFill>
              <a:srgbClr val="FFFFAB"/>
            </a:solidFill>
          </a:ln>
        </p:spPr>
        <p:txBody>
          <a:bodyPr wrap="square">
            <a:spAutoFit/>
          </a:bodyPr>
          <a:lstStyle/>
          <a:p>
            <a:pPr algn="l"/>
            <a:r>
              <a:rPr lang="en-US" sz="2400" b="0" i="0" u="none" strike="noStrike" baseline="0" dirty="0">
                <a:solidFill>
                  <a:srgbClr val="FFFFAB"/>
                </a:solidFill>
                <a:latin typeface="Calibri" panose="020F0502020204030204" pitchFamily="34" charset="0"/>
              </a:rPr>
              <a:t>Del </a:t>
            </a:r>
            <a:r>
              <a:rPr lang="en-US" sz="2400" b="0" i="0" u="none" strike="noStrike" baseline="0" dirty="0" err="1">
                <a:solidFill>
                  <a:srgbClr val="FFFFAB"/>
                </a:solidFill>
                <a:latin typeface="Calibri" panose="020F0502020204030204" pitchFamily="34" charset="0"/>
              </a:rPr>
              <a:t>Cornò</a:t>
            </a:r>
            <a:r>
              <a:rPr lang="en-US" sz="2400" b="0" i="0" u="none" strike="noStrike" baseline="0" dirty="0">
                <a:solidFill>
                  <a:srgbClr val="FFFFAB"/>
                </a:solidFill>
                <a:latin typeface="Calibri" panose="020F0502020204030204" pitchFamily="34" charset="0"/>
              </a:rPr>
              <a:t>, “Shaping the Innate Immune Response by Dietary Glucans Any Role in Control of Cancer?. Cancers 12.1 (2020) 155.</a:t>
            </a:r>
          </a:p>
        </p:txBody>
      </p:sp>
    </p:spTree>
    <p:extLst>
      <p:ext uri="{BB962C8B-B14F-4D97-AF65-F5344CB8AC3E}">
        <p14:creationId xmlns:p14="http://schemas.microsoft.com/office/powerpoint/2010/main" val="480864078"/>
      </p:ext>
    </p:extLst>
  </p:cSld>
  <p:clrMapOvr>
    <a:masterClrMapping/>
  </p:clrMapOvr>
  <p:transition>
    <p:fad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76364-28CB-4186-B13A-EB6E5291C4B0}"/>
              </a:ext>
            </a:extLst>
          </p:cNvPr>
          <p:cNvSpPr>
            <a:spLocks noGrp="1"/>
          </p:cNvSpPr>
          <p:nvPr>
            <p:ph type="title"/>
          </p:nvPr>
        </p:nvSpPr>
        <p:spPr>
          <a:xfrm>
            <a:off x="228600" y="76200"/>
            <a:ext cx="8382000" cy="609398"/>
          </a:xfrm>
          <a:ln>
            <a:solidFill>
              <a:srgbClr val="FFFFBD"/>
            </a:solidFill>
          </a:ln>
        </p:spPr>
        <p:txBody>
          <a:bodyPr/>
          <a:lstStyle/>
          <a:p>
            <a:r>
              <a:rPr lang="en-US" sz="4400" dirty="0"/>
              <a:t>Mushrooms Containing β-glucans</a:t>
            </a:r>
          </a:p>
        </p:txBody>
      </p:sp>
      <p:pic>
        <p:nvPicPr>
          <p:cNvPr id="5" name="Picture 4">
            <a:extLst>
              <a:ext uri="{FF2B5EF4-FFF2-40B4-BE49-F238E27FC236}">
                <a16:creationId xmlns:a16="http://schemas.microsoft.com/office/drawing/2014/main" id="{C588B206-E943-47CD-A86F-D01CB0B44D82}"/>
              </a:ext>
            </a:extLst>
          </p:cNvPr>
          <p:cNvPicPr>
            <a:picLocks noChangeAspect="1"/>
          </p:cNvPicPr>
          <p:nvPr/>
        </p:nvPicPr>
        <p:blipFill>
          <a:blip r:embed="rId3"/>
          <a:stretch>
            <a:fillRect/>
          </a:stretch>
        </p:blipFill>
        <p:spPr>
          <a:xfrm>
            <a:off x="522514" y="762000"/>
            <a:ext cx="8077200" cy="5752657"/>
          </a:xfrm>
          <a:prstGeom prst="rect">
            <a:avLst/>
          </a:prstGeom>
        </p:spPr>
      </p:pic>
    </p:spTree>
    <p:extLst>
      <p:ext uri="{BB962C8B-B14F-4D97-AF65-F5344CB8AC3E}">
        <p14:creationId xmlns:p14="http://schemas.microsoft.com/office/powerpoint/2010/main" val="2942249034"/>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5F0A65C-C2CE-4520-AB03-367C2C61F5DF}"/>
              </a:ext>
            </a:extLst>
          </p:cNvPr>
          <p:cNvSpPr txBox="1">
            <a:spLocks noGrp="1"/>
          </p:cNvSpPr>
          <p:nvPr>
            <p:ph type="title"/>
          </p:nvPr>
        </p:nvSpPr>
        <p:spPr>
          <a:xfrm>
            <a:off x="381000" y="300106"/>
            <a:ext cx="8382000" cy="830997"/>
          </a:xfrm>
          <a:prstGeom prst="rect">
            <a:avLst/>
          </a:prstGeom>
          <a:ln w="38100">
            <a:solidFill>
              <a:srgbClr val="FFFFAB"/>
            </a:solidFill>
          </a:ln>
        </p:spPr>
        <p:style>
          <a:lnRef idx="0">
            <a:scrgbClr r="0" g="0" b="0"/>
          </a:lnRef>
          <a:fillRef idx="1001">
            <a:schemeClr val="dk2"/>
          </a:fillRef>
          <a:effectRef idx="0">
            <a:scrgbClr r="0" g="0" b="0"/>
          </a:effectRef>
          <a:fontRef idx="major"/>
        </p:style>
        <p:txBody>
          <a:bodyPr vert="horz" wrap="square" lIns="0" tIns="0" rIns="0" bIns="0" rtlCol="0" anchor="t">
            <a:spAutoFit/>
          </a:bodyPr>
          <a:lstStyle>
            <a:lvl1pPr algn="ctr" defTabSz="914363" rtl="0" eaLnBrk="1" latinLnBrk="0" hangingPunct="1">
              <a:lnSpc>
                <a:spcPct val="90000"/>
              </a:lnSpc>
              <a:spcBef>
                <a:spcPct val="0"/>
              </a:spcBef>
              <a:buNone/>
              <a:defRPr lang="en-US" sz="4800" b="0" kern="1200" cap="none" spc="-150" dirty="0" smtClean="0">
                <a:ln w="3175">
                  <a:noFill/>
                </a:ln>
                <a:solidFill>
                  <a:srgbClr val="FFFFBD"/>
                </a:solidFill>
                <a:effectLst>
                  <a:outerShdw blurRad="50800" dist="38100" dir="2700000" algn="tl" rotWithShape="0">
                    <a:prstClr val="black">
                      <a:alpha val="40000"/>
                    </a:prstClr>
                  </a:outerShdw>
                </a:effectLst>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marL="0" marR="0" lvl="0" indent="0" algn="ctr" defTabSz="914363" rtl="0" eaLnBrk="1" fontAlgn="auto" latinLnBrk="0" hangingPunct="1">
              <a:lnSpc>
                <a:spcPct val="90000"/>
              </a:lnSpc>
              <a:spcBef>
                <a:spcPct val="0"/>
              </a:spcBef>
              <a:spcAft>
                <a:spcPts val="0"/>
              </a:spcAft>
              <a:buClrTx/>
              <a:buSzTx/>
              <a:buFontTx/>
              <a:buNone/>
              <a:tabLst/>
              <a:defRPr/>
            </a:pPr>
            <a:r>
              <a:rPr kumimoji="0" lang="en-US" sz="6000" b="0" i="0" u="none" strike="noStrike" kern="1200" cap="none" spc="-150" normalizeH="0" baseline="0" noProof="0" dirty="0">
                <a:ln w="3175">
                  <a:noFill/>
                </a:ln>
                <a:solidFill>
                  <a:srgbClr val="FFFFBD"/>
                </a:solidFill>
                <a:effectLst>
                  <a:outerShdw blurRad="50800" dist="38100" dir="2700000" algn="tl" rotWithShape="0">
                    <a:prstClr val="black">
                      <a:alpha val="40000"/>
                    </a:prstClr>
                  </a:outerShdw>
                </a:effectLst>
                <a:uLnTx/>
                <a:uFillTx/>
                <a:latin typeface="Calibri"/>
                <a:ea typeface="+mj-ea"/>
                <a:cs typeface="+mj-cs"/>
              </a:rPr>
              <a:t>US Early Pregnancy </a:t>
            </a:r>
          </a:p>
        </p:txBody>
      </p:sp>
      <p:pic>
        <p:nvPicPr>
          <p:cNvPr id="3" name="Picture 2">
            <a:extLst>
              <a:ext uri="{FF2B5EF4-FFF2-40B4-BE49-F238E27FC236}">
                <a16:creationId xmlns:a16="http://schemas.microsoft.com/office/drawing/2014/main" id="{B42EFE6C-6A67-49E6-BE5F-5A5E63FAB9CF}"/>
              </a:ext>
            </a:extLst>
          </p:cNvPr>
          <p:cNvPicPr>
            <a:picLocks noChangeAspect="1"/>
          </p:cNvPicPr>
          <p:nvPr/>
        </p:nvPicPr>
        <p:blipFill rotWithShape="1">
          <a:blip r:embed="rId3"/>
          <a:srcRect l="29000" t="8000" r="7000" b="9251"/>
          <a:stretch/>
        </p:blipFill>
        <p:spPr>
          <a:xfrm>
            <a:off x="1828800" y="1215951"/>
            <a:ext cx="5257800" cy="5098554"/>
          </a:xfrm>
          <a:prstGeom prst="rect">
            <a:avLst/>
          </a:prstGeom>
        </p:spPr>
      </p:pic>
      <p:sp>
        <p:nvSpPr>
          <p:cNvPr id="7" name="TextBox 6">
            <a:extLst>
              <a:ext uri="{FF2B5EF4-FFF2-40B4-BE49-F238E27FC236}">
                <a16:creationId xmlns:a16="http://schemas.microsoft.com/office/drawing/2014/main" id="{6C3CE15C-2013-4DD0-AE91-5B985EBDDC61}"/>
              </a:ext>
            </a:extLst>
          </p:cNvPr>
          <p:cNvSpPr txBox="1"/>
          <p:nvPr/>
        </p:nvSpPr>
        <p:spPr>
          <a:xfrm>
            <a:off x="76200" y="6373228"/>
            <a:ext cx="9067800" cy="369332"/>
          </a:xfrm>
          <a:prstGeom prst="rect">
            <a:avLst/>
          </a:prstGeom>
          <a:noFill/>
        </p:spPr>
        <p:txBody>
          <a:bodyPr wrap="square">
            <a:spAutoFit/>
          </a:bodyPr>
          <a:lstStyle/>
          <a:p>
            <a:r>
              <a:rPr lang="en-US" dirty="0"/>
              <a:t>https://commons.wikimedia.org/wiki/File:Pregnancy_ultrasound_110302114249_1145551.jpg</a:t>
            </a:r>
          </a:p>
        </p:txBody>
      </p:sp>
    </p:spTree>
    <p:extLst>
      <p:ext uri="{BB962C8B-B14F-4D97-AF65-F5344CB8AC3E}">
        <p14:creationId xmlns:p14="http://schemas.microsoft.com/office/powerpoint/2010/main" val="4273751226"/>
      </p:ext>
    </p:extLst>
  </p:cSld>
  <p:clrMapOvr>
    <a:masterClrMapping/>
  </p:clrMapOvr>
  <p:transition>
    <p:fad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76364-28CB-4186-B13A-EB6E5291C4B0}"/>
              </a:ext>
            </a:extLst>
          </p:cNvPr>
          <p:cNvSpPr>
            <a:spLocks noGrp="1"/>
          </p:cNvSpPr>
          <p:nvPr>
            <p:ph type="title"/>
          </p:nvPr>
        </p:nvSpPr>
        <p:spPr>
          <a:xfrm>
            <a:off x="228600" y="76200"/>
            <a:ext cx="8382000" cy="609398"/>
          </a:xfrm>
          <a:ln>
            <a:solidFill>
              <a:srgbClr val="FFFFBD"/>
            </a:solidFill>
          </a:ln>
        </p:spPr>
        <p:txBody>
          <a:bodyPr/>
          <a:lstStyle/>
          <a:p>
            <a:r>
              <a:rPr lang="en-US" sz="4400" dirty="0"/>
              <a:t>β-Glucans – Polysaccharide Chains</a:t>
            </a:r>
          </a:p>
        </p:txBody>
      </p:sp>
      <p:pic>
        <p:nvPicPr>
          <p:cNvPr id="4" name="Picture 3">
            <a:extLst>
              <a:ext uri="{FF2B5EF4-FFF2-40B4-BE49-F238E27FC236}">
                <a16:creationId xmlns:a16="http://schemas.microsoft.com/office/drawing/2014/main" id="{5E65D1D4-8A0C-44A6-BFBD-D42525B1EEA1}"/>
              </a:ext>
            </a:extLst>
          </p:cNvPr>
          <p:cNvPicPr>
            <a:picLocks noChangeAspect="1"/>
          </p:cNvPicPr>
          <p:nvPr/>
        </p:nvPicPr>
        <p:blipFill>
          <a:blip r:embed="rId3"/>
          <a:stretch>
            <a:fillRect/>
          </a:stretch>
        </p:blipFill>
        <p:spPr>
          <a:xfrm>
            <a:off x="394799" y="1074335"/>
            <a:ext cx="8194030" cy="4329112"/>
          </a:xfrm>
          <a:prstGeom prst="rect">
            <a:avLst/>
          </a:prstGeom>
        </p:spPr>
      </p:pic>
      <p:sp>
        <p:nvSpPr>
          <p:cNvPr id="7" name="TextBox 6">
            <a:extLst>
              <a:ext uri="{FF2B5EF4-FFF2-40B4-BE49-F238E27FC236}">
                <a16:creationId xmlns:a16="http://schemas.microsoft.com/office/drawing/2014/main" id="{47439B8A-60A3-4C5F-AFFB-B0C70BE5A527}"/>
              </a:ext>
            </a:extLst>
          </p:cNvPr>
          <p:cNvSpPr txBox="1"/>
          <p:nvPr/>
        </p:nvSpPr>
        <p:spPr>
          <a:xfrm>
            <a:off x="373028" y="5614388"/>
            <a:ext cx="8305800" cy="338554"/>
          </a:xfrm>
          <a:prstGeom prst="rect">
            <a:avLst/>
          </a:prstGeom>
          <a:noFill/>
          <a:ln>
            <a:solidFill>
              <a:srgbClr val="FFFFAB"/>
            </a:solidFill>
          </a:ln>
        </p:spPr>
        <p:txBody>
          <a:bodyPr wrap="square">
            <a:spAutoFit/>
          </a:bodyPr>
          <a:lstStyle/>
          <a:p>
            <a:r>
              <a:rPr lang="en-US" sz="1600" dirty="0">
                <a:solidFill>
                  <a:srgbClr val="FFFFAB"/>
                </a:solidFill>
              </a:rPr>
              <a:t>https://commons.wikimedia.org/wiki/Category:Beta-glucans#/media/File:BetaGlucanGuide.jpg</a:t>
            </a:r>
          </a:p>
        </p:txBody>
      </p:sp>
    </p:spTree>
    <p:extLst>
      <p:ext uri="{BB962C8B-B14F-4D97-AF65-F5344CB8AC3E}">
        <p14:creationId xmlns:p14="http://schemas.microsoft.com/office/powerpoint/2010/main" val="1253091219"/>
      </p:ext>
    </p:extLst>
  </p:cSld>
  <p:clrMapOvr>
    <a:masterClrMapping/>
  </p:clrMapOvr>
  <p:transition>
    <p:fad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89719" y="120257"/>
            <a:ext cx="8534400" cy="747897"/>
          </a:xfrm>
          <a:ln w="19050">
            <a:solidFill>
              <a:srgbClr val="FFFFAB"/>
            </a:solidFill>
          </a:ln>
        </p:spPr>
        <p:txBody>
          <a:bodyPr/>
          <a:lstStyle/>
          <a:p>
            <a:r>
              <a:rPr lang="en-US" sz="5400" dirty="0"/>
              <a:t>AHCC Prostate CA Case Report</a:t>
            </a:r>
          </a:p>
        </p:txBody>
      </p:sp>
      <p:sp>
        <p:nvSpPr>
          <p:cNvPr id="5" name="Content Placeholder 4"/>
          <p:cNvSpPr>
            <a:spLocks noGrp="1"/>
          </p:cNvSpPr>
          <p:nvPr>
            <p:ph sz="half" idx="2"/>
          </p:nvPr>
        </p:nvSpPr>
        <p:spPr>
          <a:xfrm>
            <a:off x="289719" y="1078240"/>
            <a:ext cx="8534400" cy="3496342"/>
          </a:xfrm>
          <a:ln w="19050">
            <a:solidFill>
              <a:srgbClr val="FFFFAB"/>
            </a:solidFill>
          </a:ln>
        </p:spPr>
        <p:txBody>
          <a:bodyPr/>
          <a:lstStyle/>
          <a:p>
            <a:r>
              <a:rPr lang="en-US" sz="3200" dirty="0"/>
              <a:t>2009, Dr. Jeffrey Turner: 66-year-old Male with Metastatic Prostate Cancer.</a:t>
            </a:r>
          </a:p>
          <a:p>
            <a:r>
              <a:rPr lang="en-US" sz="3200" dirty="0"/>
              <a:t>PSA 2,000 w/ </a:t>
            </a:r>
            <a:r>
              <a:rPr lang="en-US" sz="3200" dirty="0" err="1"/>
              <a:t>Blastic</a:t>
            </a:r>
            <a:r>
              <a:rPr lang="en-US" sz="3200" dirty="0"/>
              <a:t> Mets to LS Spine, L Hip Pain </a:t>
            </a:r>
          </a:p>
          <a:p>
            <a:r>
              <a:rPr lang="en-US" sz="3200" dirty="0"/>
              <a:t>Rx Androgen Blockade , after 4 Mo., PSA =4</a:t>
            </a:r>
          </a:p>
          <a:p>
            <a:r>
              <a:rPr lang="en-US" sz="3200" dirty="0"/>
              <a:t>Rx </a:t>
            </a:r>
            <a:r>
              <a:rPr lang="en-US" sz="3200" dirty="0" err="1"/>
              <a:t>DC’d</a:t>
            </a:r>
            <a:r>
              <a:rPr lang="en-US" sz="3200" dirty="0"/>
              <a:t>, then after 10 Mo, PSA = 69.</a:t>
            </a:r>
          </a:p>
          <a:p>
            <a:r>
              <a:rPr lang="en-US" sz="3200" dirty="0"/>
              <a:t>AHCC started by pt., PSA dropped to 1.5, Stable disease, improved ambulation.</a:t>
            </a:r>
          </a:p>
        </p:txBody>
      </p:sp>
      <p:sp>
        <p:nvSpPr>
          <p:cNvPr id="6" name="TextBox 5">
            <a:extLst>
              <a:ext uri="{FF2B5EF4-FFF2-40B4-BE49-F238E27FC236}">
                <a16:creationId xmlns:a16="http://schemas.microsoft.com/office/drawing/2014/main" id="{36607928-F784-4D3E-8B57-4578ABDAA65C}"/>
              </a:ext>
            </a:extLst>
          </p:cNvPr>
          <p:cNvSpPr txBox="1"/>
          <p:nvPr/>
        </p:nvSpPr>
        <p:spPr>
          <a:xfrm>
            <a:off x="5715000" y="6488668"/>
            <a:ext cx="3505200" cy="369332"/>
          </a:xfrm>
          <a:prstGeom prst="rect">
            <a:avLst/>
          </a:prstGeom>
          <a:noFill/>
        </p:spPr>
        <p:txBody>
          <a:bodyPr wrap="square">
            <a:spAutoFit/>
          </a:bodyPr>
          <a:lstStyle/>
          <a:p>
            <a:r>
              <a:rPr lang="en-US" dirty="0"/>
              <a:t>Copyright 2021 © Jeffrey Dach MD </a:t>
            </a:r>
          </a:p>
        </p:txBody>
      </p:sp>
      <p:sp>
        <p:nvSpPr>
          <p:cNvPr id="7" name="TextBox 6">
            <a:extLst>
              <a:ext uri="{FF2B5EF4-FFF2-40B4-BE49-F238E27FC236}">
                <a16:creationId xmlns:a16="http://schemas.microsoft.com/office/drawing/2014/main" id="{0273534D-01E3-4147-98C7-0503E5119209}"/>
              </a:ext>
            </a:extLst>
          </p:cNvPr>
          <p:cNvSpPr txBox="1"/>
          <p:nvPr/>
        </p:nvSpPr>
        <p:spPr>
          <a:xfrm>
            <a:off x="322376" y="4784669"/>
            <a:ext cx="8534400" cy="707886"/>
          </a:xfrm>
          <a:prstGeom prst="rect">
            <a:avLst/>
          </a:prstGeom>
          <a:noFill/>
          <a:ln w="12700">
            <a:solidFill>
              <a:srgbClr val="FFFFAB"/>
            </a:solidFill>
          </a:ln>
        </p:spPr>
        <p:txBody>
          <a:bodyPr wrap="square">
            <a:spAutoFit/>
          </a:bodyPr>
          <a:lstStyle/>
          <a:p>
            <a:pPr algn="l"/>
            <a:r>
              <a:rPr lang="en-US" sz="2000" b="0" i="0" u="none" strike="noStrike" baseline="0" dirty="0">
                <a:solidFill>
                  <a:srgbClr val="FFFFAB"/>
                </a:solidFill>
                <a:latin typeface="Calibri" panose="020F0502020204030204" pitchFamily="34" charset="0"/>
              </a:rPr>
              <a:t>Turner, J Dramatic PSA response with activated hemicellulose compound in metastatic castration-resistant prostate cancer.” Anti-cancer drugs 20.3 (2009)</a:t>
            </a:r>
          </a:p>
        </p:txBody>
      </p:sp>
    </p:spTree>
    <p:extLst>
      <p:ext uri="{BB962C8B-B14F-4D97-AF65-F5344CB8AC3E}">
        <p14:creationId xmlns:p14="http://schemas.microsoft.com/office/powerpoint/2010/main" val="1022890075"/>
      </p:ext>
    </p:extLst>
  </p:cSld>
  <p:clrMapOvr>
    <a:masterClrMapping/>
  </p:clrMapOvr>
  <p:transition>
    <p:fad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5F0A65C-C2CE-4520-AB03-367C2C61F5DF}"/>
              </a:ext>
            </a:extLst>
          </p:cNvPr>
          <p:cNvSpPr txBox="1">
            <a:spLocks noGrp="1"/>
          </p:cNvSpPr>
          <p:nvPr>
            <p:ph type="title"/>
          </p:nvPr>
        </p:nvSpPr>
        <p:spPr>
          <a:xfrm>
            <a:off x="381000" y="300106"/>
            <a:ext cx="8382000" cy="830997"/>
          </a:xfrm>
          <a:prstGeom prst="rect">
            <a:avLst/>
          </a:prstGeom>
          <a:ln w="38100">
            <a:solidFill>
              <a:srgbClr val="FFFFAB"/>
            </a:solidFill>
          </a:ln>
        </p:spPr>
        <p:style>
          <a:lnRef idx="0">
            <a:scrgbClr r="0" g="0" b="0"/>
          </a:lnRef>
          <a:fillRef idx="1001">
            <a:schemeClr val="dk2"/>
          </a:fillRef>
          <a:effectRef idx="0">
            <a:scrgbClr r="0" g="0" b="0"/>
          </a:effectRef>
          <a:fontRef idx="major"/>
        </p:style>
        <p:txBody>
          <a:bodyPr vert="horz" wrap="square" lIns="0" tIns="0" rIns="0" bIns="0" rtlCol="0" anchor="t">
            <a:spAutoFit/>
          </a:bodyPr>
          <a:lstStyle>
            <a:lvl1pPr algn="ctr" defTabSz="914363" rtl="0" eaLnBrk="1" latinLnBrk="0" hangingPunct="1">
              <a:lnSpc>
                <a:spcPct val="90000"/>
              </a:lnSpc>
              <a:spcBef>
                <a:spcPct val="0"/>
              </a:spcBef>
              <a:buNone/>
              <a:defRPr lang="en-US" sz="4800" b="0" kern="1200" cap="none" spc="-150" dirty="0" smtClean="0">
                <a:ln w="3175">
                  <a:noFill/>
                </a:ln>
                <a:solidFill>
                  <a:srgbClr val="FFFFBD"/>
                </a:solidFill>
                <a:effectLst>
                  <a:outerShdw blurRad="50800" dist="38100" dir="2700000" algn="tl" rotWithShape="0">
                    <a:prstClr val="black">
                      <a:alpha val="40000"/>
                    </a:prstClr>
                  </a:outerShdw>
                </a:effectLst>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marL="0" marR="0" lvl="0" indent="0" algn="ctr" defTabSz="914363" rtl="0" eaLnBrk="1" fontAlgn="auto" latinLnBrk="0" hangingPunct="1">
              <a:lnSpc>
                <a:spcPct val="90000"/>
              </a:lnSpc>
              <a:spcBef>
                <a:spcPct val="0"/>
              </a:spcBef>
              <a:spcAft>
                <a:spcPts val="0"/>
              </a:spcAft>
              <a:buClrTx/>
              <a:buSzTx/>
              <a:buFontTx/>
              <a:buNone/>
              <a:tabLst/>
              <a:defRPr/>
            </a:pPr>
            <a:r>
              <a:rPr kumimoji="0" lang="en-US" sz="6000" b="0" i="0" u="none" strike="noStrike" kern="1200" cap="none" spc="-150" normalizeH="0" baseline="0" noProof="0" dirty="0">
                <a:ln w="3175">
                  <a:noFill/>
                </a:ln>
                <a:solidFill>
                  <a:srgbClr val="FFFFBD"/>
                </a:solidFill>
                <a:effectLst>
                  <a:outerShdw blurRad="50800" dist="38100" dir="2700000" algn="tl" rotWithShape="0">
                    <a:prstClr val="black">
                      <a:alpha val="40000"/>
                    </a:prstClr>
                  </a:outerShdw>
                </a:effectLst>
                <a:uLnTx/>
                <a:uFillTx/>
                <a:latin typeface="Calibri"/>
                <a:ea typeface="+mj-ea"/>
                <a:cs typeface="+mj-cs"/>
              </a:rPr>
              <a:t>Fifth Pillar</a:t>
            </a:r>
          </a:p>
        </p:txBody>
      </p:sp>
      <p:pic>
        <p:nvPicPr>
          <p:cNvPr id="2" name="Picture 1">
            <a:extLst>
              <a:ext uri="{FF2B5EF4-FFF2-40B4-BE49-F238E27FC236}">
                <a16:creationId xmlns:a16="http://schemas.microsoft.com/office/drawing/2014/main" id="{38D770CB-FC22-4A16-85BE-6FAE73009B46}"/>
              </a:ext>
            </a:extLst>
          </p:cNvPr>
          <p:cNvPicPr>
            <a:picLocks noChangeAspect="1"/>
          </p:cNvPicPr>
          <p:nvPr/>
        </p:nvPicPr>
        <p:blipFill>
          <a:blip r:embed="rId3"/>
          <a:stretch>
            <a:fillRect/>
          </a:stretch>
        </p:blipFill>
        <p:spPr>
          <a:xfrm>
            <a:off x="381000" y="1245473"/>
            <a:ext cx="3657600" cy="5489831"/>
          </a:xfrm>
          <a:prstGeom prst="rect">
            <a:avLst/>
          </a:prstGeom>
        </p:spPr>
      </p:pic>
      <p:sp>
        <p:nvSpPr>
          <p:cNvPr id="6" name="Title 1">
            <a:extLst>
              <a:ext uri="{FF2B5EF4-FFF2-40B4-BE49-F238E27FC236}">
                <a16:creationId xmlns:a16="http://schemas.microsoft.com/office/drawing/2014/main" id="{07B18972-92B6-4EBB-AC81-8F685D978C81}"/>
              </a:ext>
            </a:extLst>
          </p:cNvPr>
          <p:cNvSpPr txBox="1">
            <a:spLocks/>
          </p:cNvSpPr>
          <p:nvPr/>
        </p:nvSpPr>
        <p:spPr>
          <a:xfrm>
            <a:off x="4267200" y="1676400"/>
            <a:ext cx="4343400" cy="4154984"/>
          </a:xfrm>
          <a:prstGeom prst="rect">
            <a:avLst/>
          </a:prstGeom>
          <a:ln w="38100">
            <a:solidFill>
              <a:srgbClr val="FFFFAB"/>
            </a:solidFill>
          </a:ln>
        </p:spPr>
        <p:style>
          <a:lnRef idx="0">
            <a:scrgbClr r="0" g="0" b="0"/>
          </a:lnRef>
          <a:fillRef idx="1001">
            <a:schemeClr val="dk2"/>
          </a:fillRef>
          <a:effectRef idx="0">
            <a:scrgbClr r="0" g="0" b="0"/>
          </a:effectRef>
          <a:fontRef idx="major"/>
        </p:style>
        <p:txBody>
          <a:bodyPr vert="horz" wrap="square" lIns="0" tIns="0" rIns="0" bIns="0" rtlCol="0" anchor="t">
            <a:spAutoFit/>
          </a:bodyPr>
          <a:lstStyle>
            <a:lvl1pPr algn="ctr" defTabSz="914363" rtl="0" eaLnBrk="1" latinLnBrk="0" hangingPunct="1">
              <a:lnSpc>
                <a:spcPct val="90000"/>
              </a:lnSpc>
              <a:spcBef>
                <a:spcPct val="0"/>
              </a:spcBef>
              <a:buNone/>
              <a:defRPr lang="en-US" sz="4800" b="0" kern="1200" cap="none" spc="-150" dirty="0" smtClean="0">
                <a:ln w="3175">
                  <a:noFill/>
                </a:ln>
                <a:solidFill>
                  <a:srgbClr val="FFFFBD"/>
                </a:solidFill>
                <a:effectLst>
                  <a:outerShdw blurRad="50800" dist="38100" dir="2700000" algn="tl" rotWithShape="0">
                    <a:prstClr val="black">
                      <a:alpha val="40000"/>
                    </a:prstClr>
                  </a:outerShdw>
                </a:effectLst>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marL="0" marR="0" lvl="0" indent="0" algn="ctr" defTabSz="914363" rtl="0" eaLnBrk="1" fontAlgn="auto" latinLnBrk="0" hangingPunct="1">
              <a:lnSpc>
                <a:spcPct val="90000"/>
              </a:lnSpc>
              <a:spcBef>
                <a:spcPct val="0"/>
              </a:spcBef>
              <a:spcAft>
                <a:spcPts val="0"/>
              </a:spcAft>
              <a:buClrTx/>
              <a:buSzTx/>
              <a:buFontTx/>
              <a:buNone/>
              <a:tabLst/>
              <a:defRPr/>
            </a:pPr>
            <a:r>
              <a:rPr kumimoji="0" lang="en-US" sz="6000" b="0" i="0" u="none" strike="noStrike" kern="1200" cap="none" spc="-150" normalizeH="0" baseline="0" noProof="0" dirty="0">
                <a:ln w="3175">
                  <a:noFill/>
                </a:ln>
                <a:solidFill>
                  <a:srgbClr val="FFFFBD"/>
                </a:solidFill>
                <a:effectLst>
                  <a:outerShdw blurRad="50800" dist="38100" dir="2700000" algn="tl" rotWithShape="0">
                    <a:prstClr val="black">
                      <a:alpha val="40000"/>
                    </a:prstClr>
                  </a:outerShdw>
                </a:effectLst>
                <a:uLnTx/>
                <a:uFillTx/>
                <a:latin typeface="Calibri"/>
                <a:ea typeface="+mj-ea"/>
                <a:cs typeface="+mj-cs"/>
              </a:rPr>
              <a:t>Upregulation Inflammatory</a:t>
            </a:r>
            <a:br>
              <a:rPr kumimoji="0" lang="en-US" sz="6000" b="0" i="0" u="none" strike="noStrike" kern="1200" cap="none" spc="-150" normalizeH="0" baseline="0" noProof="0" dirty="0">
                <a:ln w="3175">
                  <a:noFill/>
                </a:ln>
                <a:solidFill>
                  <a:srgbClr val="FFFFBD"/>
                </a:solidFill>
                <a:effectLst>
                  <a:outerShdw blurRad="50800" dist="38100" dir="2700000" algn="tl" rotWithShape="0">
                    <a:prstClr val="black">
                      <a:alpha val="40000"/>
                    </a:prstClr>
                  </a:outerShdw>
                </a:effectLst>
                <a:uLnTx/>
                <a:uFillTx/>
                <a:latin typeface="Calibri"/>
                <a:ea typeface="+mj-ea"/>
                <a:cs typeface="+mj-cs"/>
              </a:rPr>
            </a:br>
            <a:r>
              <a:rPr kumimoji="0" lang="en-US" sz="6000" b="0" i="0" u="none" strike="noStrike" kern="1200" cap="none" spc="-150" normalizeH="0" baseline="0" noProof="0" dirty="0">
                <a:ln w="3175">
                  <a:noFill/>
                </a:ln>
                <a:solidFill>
                  <a:srgbClr val="FFFFBD"/>
                </a:solidFill>
                <a:effectLst>
                  <a:outerShdw blurRad="50800" dist="38100" dir="2700000" algn="tl" rotWithShape="0">
                    <a:prstClr val="black">
                      <a:alpha val="40000"/>
                    </a:prstClr>
                  </a:outerShdw>
                </a:effectLst>
                <a:uLnTx/>
                <a:uFillTx/>
                <a:latin typeface="Calibri"/>
                <a:ea typeface="+mj-ea"/>
                <a:cs typeface="+mj-cs"/>
              </a:rPr>
              <a:t>Pathways</a:t>
            </a:r>
          </a:p>
          <a:p>
            <a:pPr marL="0" marR="0" lvl="0" indent="0" algn="ctr" defTabSz="914363" rtl="0" eaLnBrk="1" fontAlgn="auto" latinLnBrk="0" hangingPunct="1">
              <a:lnSpc>
                <a:spcPct val="90000"/>
              </a:lnSpc>
              <a:spcBef>
                <a:spcPct val="0"/>
              </a:spcBef>
              <a:spcAft>
                <a:spcPts val="0"/>
              </a:spcAft>
              <a:buClrTx/>
              <a:buSzTx/>
              <a:buFontTx/>
              <a:buNone/>
              <a:tabLst/>
              <a:defRPr/>
            </a:pPr>
            <a:r>
              <a:rPr kumimoji="0" lang="en-US" sz="6000" b="0" i="0" u="none" strike="noStrike" kern="1200" cap="none" spc="-150" normalizeH="0" baseline="0" noProof="0" dirty="0">
                <a:ln w="3175">
                  <a:noFill/>
                </a:ln>
                <a:solidFill>
                  <a:srgbClr val="FFFFBD"/>
                </a:solidFill>
                <a:effectLst>
                  <a:outerShdw blurRad="50800" dist="38100" dir="2700000" algn="tl" rotWithShape="0">
                    <a:prstClr val="black">
                      <a:alpha val="40000"/>
                    </a:prstClr>
                  </a:outerShdw>
                </a:effectLst>
                <a:uLnTx/>
                <a:uFillTx/>
                <a:latin typeface="Calibri"/>
                <a:ea typeface="+mj-ea"/>
                <a:cs typeface="+mj-cs"/>
              </a:rPr>
              <a:t> NF-kB, IL-6, COX-2, 5-LOX</a:t>
            </a:r>
          </a:p>
        </p:txBody>
      </p:sp>
    </p:spTree>
    <p:extLst>
      <p:ext uri="{BB962C8B-B14F-4D97-AF65-F5344CB8AC3E}">
        <p14:creationId xmlns:p14="http://schemas.microsoft.com/office/powerpoint/2010/main" val="523443017"/>
      </p:ext>
    </p:extLst>
  </p:cSld>
  <p:clrMapOvr>
    <a:masterClrMapping/>
  </p:clrMapOvr>
  <p:transition>
    <p:fad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89719" y="120257"/>
            <a:ext cx="8534400" cy="609398"/>
          </a:xfrm>
          <a:ln w="19050">
            <a:solidFill>
              <a:srgbClr val="FFFFAB"/>
            </a:solidFill>
          </a:ln>
        </p:spPr>
        <p:txBody>
          <a:bodyPr/>
          <a:lstStyle/>
          <a:p>
            <a:r>
              <a:rPr lang="en-US" sz="4400" dirty="0"/>
              <a:t>NF-kB Inhibitors</a:t>
            </a:r>
          </a:p>
        </p:txBody>
      </p:sp>
      <p:sp>
        <p:nvSpPr>
          <p:cNvPr id="5" name="Content Placeholder 4"/>
          <p:cNvSpPr>
            <a:spLocks noGrp="1"/>
          </p:cNvSpPr>
          <p:nvPr>
            <p:ph sz="half" idx="2"/>
          </p:nvPr>
        </p:nvSpPr>
        <p:spPr>
          <a:xfrm>
            <a:off x="289719" y="882722"/>
            <a:ext cx="4031910" cy="5452879"/>
          </a:xfrm>
          <a:ln w="19050">
            <a:solidFill>
              <a:srgbClr val="FFFFAB"/>
            </a:solidFill>
          </a:ln>
        </p:spPr>
        <p:txBody>
          <a:bodyPr/>
          <a:lstStyle/>
          <a:p>
            <a:r>
              <a:rPr lang="en-US" dirty="0"/>
              <a:t>Artemisinin/Artesunate</a:t>
            </a:r>
          </a:p>
          <a:p>
            <a:r>
              <a:rPr lang="en-US" dirty="0"/>
              <a:t>Aspirin</a:t>
            </a:r>
          </a:p>
          <a:p>
            <a:r>
              <a:rPr lang="en-US" dirty="0"/>
              <a:t>Azithromycin</a:t>
            </a:r>
          </a:p>
          <a:p>
            <a:r>
              <a:rPr lang="en-US" dirty="0"/>
              <a:t>Baicalein Chinese Skullcap</a:t>
            </a:r>
          </a:p>
          <a:p>
            <a:r>
              <a:rPr lang="en-US" dirty="0"/>
              <a:t>Berberine</a:t>
            </a:r>
          </a:p>
          <a:p>
            <a:r>
              <a:rPr lang="en-US" dirty="0"/>
              <a:t>Boswellia (Frankincense)</a:t>
            </a:r>
          </a:p>
          <a:p>
            <a:r>
              <a:rPr lang="en-US" dirty="0"/>
              <a:t>CBD Cannabidiol</a:t>
            </a:r>
          </a:p>
          <a:p>
            <a:r>
              <a:rPr lang="en-US" dirty="0"/>
              <a:t>Clarithromycin</a:t>
            </a:r>
          </a:p>
          <a:p>
            <a:r>
              <a:rPr lang="en-US" dirty="0"/>
              <a:t>Curcumin</a:t>
            </a:r>
          </a:p>
          <a:p>
            <a:r>
              <a:rPr lang="en-US" dirty="0"/>
              <a:t>Doxycycline Potent Inhibitor</a:t>
            </a:r>
          </a:p>
        </p:txBody>
      </p:sp>
      <p:sp>
        <p:nvSpPr>
          <p:cNvPr id="6" name="TextBox 5">
            <a:extLst>
              <a:ext uri="{FF2B5EF4-FFF2-40B4-BE49-F238E27FC236}">
                <a16:creationId xmlns:a16="http://schemas.microsoft.com/office/drawing/2014/main" id="{36607928-F784-4D3E-8B57-4578ABDAA65C}"/>
              </a:ext>
            </a:extLst>
          </p:cNvPr>
          <p:cNvSpPr txBox="1"/>
          <p:nvPr/>
        </p:nvSpPr>
        <p:spPr>
          <a:xfrm>
            <a:off x="5715000" y="6488668"/>
            <a:ext cx="3505200" cy="369332"/>
          </a:xfrm>
          <a:prstGeom prst="rect">
            <a:avLst/>
          </a:prstGeom>
          <a:noFill/>
        </p:spPr>
        <p:txBody>
          <a:bodyPr wrap="square">
            <a:spAutoFit/>
          </a:bodyPr>
          <a:lstStyle/>
          <a:p>
            <a:r>
              <a:rPr lang="en-US" dirty="0"/>
              <a:t>Copyright 2021 © Jeffrey Dach MD </a:t>
            </a:r>
          </a:p>
        </p:txBody>
      </p:sp>
      <p:sp>
        <p:nvSpPr>
          <p:cNvPr id="8" name="Content Placeholder 4">
            <a:extLst>
              <a:ext uri="{FF2B5EF4-FFF2-40B4-BE49-F238E27FC236}">
                <a16:creationId xmlns:a16="http://schemas.microsoft.com/office/drawing/2014/main" id="{41403DD9-8322-4BB2-87BF-BB58E67743A1}"/>
              </a:ext>
            </a:extLst>
          </p:cNvPr>
          <p:cNvSpPr txBox="1">
            <a:spLocks/>
          </p:cNvSpPr>
          <p:nvPr/>
        </p:nvSpPr>
        <p:spPr>
          <a:xfrm>
            <a:off x="4822373" y="990600"/>
            <a:ext cx="3596481" cy="5041380"/>
          </a:xfrm>
          <a:prstGeom prst="rect">
            <a:avLst/>
          </a:prstGeom>
          <a:ln w="19050">
            <a:solidFill>
              <a:srgbClr val="FFFFAB"/>
            </a:solidFill>
          </a:ln>
        </p:spPr>
        <p:txBody>
          <a:bodyPr vert="horz" lIns="0" tIns="0" rIns="0" bIns="0" rtlCol="0">
            <a:spAutoFit/>
          </a:bodyPr>
          <a:lstStyle>
            <a:lvl1pPr marL="347914" indent="-347914" algn="l" defTabSz="914363" rtl="0" eaLnBrk="1" latinLnBrk="0" hangingPunct="1">
              <a:lnSpc>
                <a:spcPct val="90000"/>
              </a:lnSpc>
              <a:spcBef>
                <a:spcPct val="20000"/>
              </a:spcBef>
              <a:buFontTx/>
              <a:buBlip>
                <a:blip r:embed="rId3"/>
              </a:buBlip>
              <a:defRPr sz="2800" kern="1200">
                <a:solidFill>
                  <a:schemeClr val="tx2"/>
                </a:solidFill>
                <a:latin typeface="+mn-lt"/>
                <a:ea typeface="+mn-ea"/>
                <a:cs typeface="+mn-cs"/>
              </a:defRPr>
            </a:lvl1pPr>
            <a:lvl2pPr marL="673338" indent="-339976" algn="l" defTabSz="914363" rtl="0" eaLnBrk="1" latinLnBrk="0" hangingPunct="1">
              <a:lnSpc>
                <a:spcPct val="90000"/>
              </a:lnSpc>
              <a:spcBef>
                <a:spcPct val="20000"/>
              </a:spcBef>
              <a:buFontTx/>
              <a:buBlip>
                <a:blip r:embed="rId4"/>
              </a:buBlip>
              <a:defRPr sz="2400" kern="1200">
                <a:solidFill>
                  <a:schemeClr val="tx2"/>
                </a:solidFill>
                <a:latin typeface="+mn-lt"/>
                <a:ea typeface="+mn-ea"/>
                <a:cs typeface="+mn-cs"/>
              </a:defRPr>
            </a:lvl2pPr>
            <a:lvl3pPr marL="961722" indent="-302936" algn="l" defTabSz="914363" rtl="0" eaLnBrk="1" latinLnBrk="0" hangingPunct="1">
              <a:lnSpc>
                <a:spcPct val="90000"/>
              </a:lnSpc>
              <a:spcBef>
                <a:spcPct val="20000"/>
              </a:spcBef>
              <a:buFontTx/>
              <a:buBlip>
                <a:blip r:embed="rId4"/>
              </a:buBlip>
              <a:defRPr sz="2000" kern="1200">
                <a:solidFill>
                  <a:schemeClr val="tx2"/>
                </a:solidFill>
                <a:latin typeface="+mn-lt"/>
                <a:ea typeface="+mn-ea"/>
                <a:cs typeface="+mn-cs"/>
              </a:defRPr>
            </a:lvl3pPr>
            <a:lvl4pPr marL="1227618" indent="-265896" algn="l" defTabSz="914363" rtl="0" eaLnBrk="1" latinLnBrk="0" hangingPunct="1">
              <a:lnSpc>
                <a:spcPct val="90000"/>
              </a:lnSpc>
              <a:spcBef>
                <a:spcPct val="20000"/>
              </a:spcBef>
              <a:buFontTx/>
              <a:buBlip>
                <a:blip r:embed="rId4"/>
              </a:buBlip>
              <a:defRPr sz="1800" kern="1200">
                <a:solidFill>
                  <a:schemeClr val="tx2"/>
                </a:solidFill>
                <a:latin typeface="+mn-lt"/>
                <a:ea typeface="+mn-ea"/>
                <a:cs typeface="+mn-cs"/>
              </a:defRPr>
            </a:lvl4pPr>
            <a:lvl5pPr marL="1516002" indent="-273833" algn="l" defTabSz="914363" rtl="0" eaLnBrk="1" latinLnBrk="0" hangingPunct="1">
              <a:lnSpc>
                <a:spcPct val="90000"/>
              </a:lnSpc>
              <a:spcBef>
                <a:spcPct val="20000"/>
              </a:spcBef>
              <a:buFontTx/>
              <a:buBlip>
                <a:blip r:embed="rId4"/>
              </a:buBlip>
              <a:defRPr sz="1800" kern="1200">
                <a:solidFill>
                  <a:schemeClr val="tx2"/>
                </a:solidFill>
                <a:latin typeface="+mn-lt"/>
                <a:ea typeface="+mn-ea"/>
                <a:cs typeface="+mn-cs"/>
              </a:defRPr>
            </a:lvl5pPr>
            <a:lvl6pPr marL="2514499" indent="-228591" algn="l" defTabSz="914363"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r>
              <a:rPr lang="en-US" dirty="0"/>
              <a:t>Fenofibrate</a:t>
            </a:r>
          </a:p>
          <a:p>
            <a:r>
              <a:rPr lang="en-US" dirty="0"/>
              <a:t>Ivermectin</a:t>
            </a:r>
          </a:p>
          <a:p>
            <a:r>
              <a:rPr lang="en-US" dirty="0"/>
              <a:t>Mefloquine</a:t>
            </a:r>
          </a:p>
          <a:p>
            <a:r>
              <a:rPr lang="en-US" dirty="0" err="1"/>
              <a:t>Niclosamide</a:t>
            </a:r>
            <a:endParaRPr lang="en-US" dirty="0"/>
          </a:p>
          <a:p>
            <a:r>
              <a:rPr lang="en-US" dirty="0" err="1"/>
              <a:t>Parthenolide</a:t>
            </a:r>
            <a:r>
              <a:rPr lang="en-US" dirty="0"/>
              <a:t> (Feverfew)</a:t>
            </a:r>
          </a:p>
          <a:p>
            <a:r>
              <a:rPr lang="en-US" dirty="0"/>
              <a:t>Pterostilbene</a:t>
            </a:r>
          </a:p>
          <a:p>
            <a:r>
              <a:rPr lang="en-US" dirty="0"/>
              <a:t>Statin Drugs</a:t>
            </a:r>
          </a:p>
          <a:p>
            <a:r>
              <a:rPr lang="en-US" dirty="0"/>
              <a:t>Sulfasalazine</a:t>
            </a:r>
          </a:p>
          <a:p>
            <a:r>
              <a:rPr lang="en-US" dirty="0"/>
              <a:t>Sulforaphane</a:t>
            </a:r>
          </a:p>
          <a:p>
            <a:r>
              <a:rPr lang="en-US" dirty="0"/>
              <a:t>Thymoquinone</a:t>
            </a:r>
          </a:p>
        </p:txBody>
      </p:sp>
    </p:spTree>
    <p:extLst>
      <p:ext uri="{BB962C8B-B14F-4D97-AF65-F5344CB8AC3E}">
        <p14:creationId xmlns:p14="http://schemas.microsoft.com/office/powerpoint/2010/main" val="2211855791"/>
      </p:ext>
    </p:extLst>
  </p:cSld>
  <p:clrMapOvr>
    <a:masterClrMapping/>
  </p:clrMapOvr>
  <p:transition>
    <p:fad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89719" y="120257"/>
            <a:ext cx="8534400" cy="747897"/>
          </a:xfrm>
          <a:ln w="19050">
            <a:solidFill>
              <a:srgbClr val="FFFFAB"/>
            </a:solidFill>
          </a:ln>
        </p:spPr>
        <p:txBody>
          <a:bodyPr/>
          <a:lstStyle/>
          <a:p>
            <a:r>
              <a:rPr lang="en-US" sz="5400" dirty="0"/>
              <a:t>COX-2 Inhibitors</a:t>
            </a:r>
          </a:p>
        </p:txBody>
      </p:sp>
      <p:sp>
        <p:nvSpPr>
          <p:cNvPr id="5" name="Content Placeholder 4"/>
          <p:cNvSpPr>
            <a:spLocks noGrp="1"/>
          </p:cNvSpPr>
          <p:nvPr>
            <p:ph sz="half" idx="2"/>
          </p:nvPr>
        </p:nvSpPr>
        <p:spPr>
          <a:xfrm>
            <a:off x="304800" y="1066800"/>
            <a:ext cx="8534400" cy="3145476"/>
          </a:xfrm>
          <a:ln w="19050">
            <a:solidFill>
              <a:srgbClr val="FFFFAB"/>
            </a:solidFill>
          </a:ln>
        </p:spPr>
        <p:txBody>
          <a:bodyPr/>
          <a:lstStyle/>
          <a:p>
            <a:r>
              <a:rPr lang="en-US" dirty="0"/>
              <a:t>Regulation of COX-2 Protein Expression is Downstream to the Nuclear Factor Kappa B pathway.</a:t>
            </a:r>
          </a:p>
          <a:p>
            <a:r>
              <a:rPr lang="en-US" dirty="0"/>
              <a:t>Aspirin Irreversible Inhibitor of COX-1 and COX-2</a:t>
            </a:r>
          </a:p>
          <a:p>
            <a:r>
              <a:rPr lang="en-US" dirty="0"/>
              <a:t>Celecoxib COX-2 Inhibitor</a:t>
            </a:r>
          </a:p>
          <a:p>
            <a:r>
              <a:rPr lang="en-US" dirty="0"/>
              <a:t>Diclofenac </a:t>
            </a:r>
            <a:r>
              <a:rPr lang="en-US" dirty="0" err="1"/>
              <a:t>Nonspec</a:t>
            </a:r>
            <a:r>
              <a:rPr lang="en-US" dirty="0"/>
              <a:t> COX </a:t>
            </a:r>
            <a:r>
              <a:rPr lang="en-US" dirty="0" err="1"/>
              <a:t>Inhib</a:t>
            </a:r>
            <a:r>
              <a:rPr lang="en-US" dirty="0"/>
              <a:t>, c-</a:t>
            </a:r>
            <a:r>
              <a:rPr lang="en-US" dirty="0" err="1"/>
              <a:t>Myc</a:t>
            </a:r>
            <a:r>
              <a:rPr lang="en-US" dirty="0"/>
              <a:t> and Glycolysis)</a:t>
            </a:r>
          </a:p>
          <a:p>
            <a:r>
              <a:rPr lang="en-US" dirty="0"/>
              <a:t>Sulindac Nonspecific COX Inhibitor, suppresses 5-LOX</a:t>
            </a:r>
          </a:p>
          <a:p>
            <a:r>
              <a:rPr lang="en-US" dirty="0"/>
              <a:t>Dipyridamole (</a:t>
            </a:r>
            <a:r>
              <a:rPr lang="en-US" dirty="0" err="1"/>
              <a:t>Inhib</a:t>
            </a:r>
            <a:r>
              <a:rPr lang="en-US" dirty="0"/>
              <a:t> NF-kB, and then COX2).</a:t>
            </a:r>
            <a:endParaRPr lang="en-US" sz="3600" dirty="0"/>
          </a:p>
        </p:txBody>
      </p:sp>
      <p:sp>
        <p:nvSpPr>
          <p:cNvPr id="6" name="TextBox 5">
            <a:extLst>
              <a:ext uri="{FF2B5EF4-FFF2-40B4-BE49-F238E27FC236}">
                <a16:creationId xmlns:a16="http://schemas.microsoft.com/office/drawing/2014/main" id="{36607928-F784-4D3E-8B57-4578ABDAA65C}"/>
              </a:ext>
            </a:extLst>
          </p:cNvPr>
          <p:cNvSpPr txBox="1"/>
          <p:nvPr/>
        </p:nvSpPr>
        <p:spPr>
          <a:xfrm>
            <a:off x="5715000" y="6488668"/>
            <a:ext cx="350520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Calibri"/>
                <a:ea typeface="+mn-ea"/>
                <a:cs typeface="+mn-cs"/>
              </a:rPr>
              <a:t>Copyright 2021 © Jeffrey Dach MD </a:t>
            </a:r>
          </a:p>
        </p:txBody>
      </p:sp>
      <p:sp>
        <p:nvSpPr>
          <p:cNvPr id="7" name="TextBox 6">
            <a:extLst>
              <a:ext uri="{FF2B5EF4-FFF2-40B4-BE49-F238E27FC236}">
                <a16:creationId xmlns:a16="http://schemas.microsoft.com/office/drawing/2014/main" id="{0273534D-01E3-4147-98C7-0503E5119209}"/>
              </a:ext>
            </a:extLst>
          </p:cNvPr>
          <p:cNvSpPr txBox="1"/>
          <p:nvPr/>
        </p:nvSpPr>
        <p:spPr>
          <a:xfrm>
            <a:off x="289719" y="4419020"/>
            <a:ext cx="8534400" cy="1631216"/>
          </a:xfrm>
          <a:prstGeom prst="rect">
            <a:avLst/>
          </a:prstGeom>
          <a:noFill/>
          <a:ln w="12700">
            <a:solidFill>
              <a:srgbClr val="FFFFAB"/>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AB"/>
                </a:solidFill>
                <a:effectLst/>
                <a:uLnTx/>
                <a:uFillTx/>
                <a:latin typeface="Calibri" panose="020F0502020204030204" pitchFamily="34" charset="0"/>
                <a:ea typeface="+mn-ea"/>
                <a:cs typeface="+mn-cs"/>
              </a:rPr>
              <a:t>Park, Mi </a:t>
            </a:r>
            <a:r>
              <a:rPr kumimoji="0" lang="en-US" sz="2000" b="0" i="0" u="none" strike="noStrike" kern="1200" cap="none" spc="0" normalizeH="0" baseline="0" noProof="0" dirty="0" err="1">
                <a:ln>
                  <a:noFill/>
                </a:ln>
                <a:solidFill>
                  <a:srgbClr val="FFFFAB"/>
                </a:solidFill>
                <a:effectLst/>
                <a:uLnTx/>
                <a:uFillTx/>
                <a:latin typeface="Calibri" panose="020F0502020204030204" pitchFamily="34" charset="0"/>
                <a:ea typeface="+mn-ea"/>
                <a:cs typeface="+mn-cs"/>
              </a:rPr>
              <a:t>Hee</a:t>
            </a:r>
            <a:r>
              <a:rPr kumimoji="0" lang="en-US" sz="2000" b="0" i="0" u="none" strike="noStrike" kern="1200" cap="none" spc="0" normalizeH="0" baseline="0" noProof="0" dirty="0">
                <a:ln>
                  <a:noFill/>
                </a:ln>
                <a:solidFill>
                  <a:srgbClr val="FFFFAB"/>
                </a:solidFill>
                <a:effectLst/>
                <a:uLnTx/>
                <a:uFillTx/>
                <a:latin typeface="Calibri" panose="020F0502020204030204" pitchFamily="34" charset="0"/>
                <a:ea typeface="+mn-ea"/>
                <a:cs typeface="+mn-cs"/>
              </a:rPr>
              <a:t>, "Roles of NF-</a:t>
            </a:r>
            <a:r>
              <a:rPr kumimoji="0" lang="en-US" sz="2000" b="0" i="0" u="none" strike="noStrike" kern="1200" cap="none" spc="0" normalizeH="0" baseline="0" noProof="0" dirty="0" err="1">
                <a:ln>
                  <a:noFill/>
                </a:ln>
                <a:solidFill>
                  <a:srgbClr val="FFFFAB"/>
                </a:solidFill>
                <a:effectLst/>
                <a:uLnTx/>
                <a:uFillTx/>
                <a:latin typeface="Calibri" panose="020F0502020204030204" pitchFamily="34" charset="0"/>
                <a:ea typeface="+mn-ea"/>
                <a:cs typeface="+mn-cs"/>
              </a:rPr>
              <a:t>κB</a:t>
            </a:r>
            <a:r>
              <a:rPr kumimoji="0" lang="en-US" sz="2000" b="0" i="0" u="none" strike="noStrike" kern="1200" cap="none" spc="0" normalizeH="0" baseline="0" noProof="0" dirty="0">
                <a:ln>
                  <a:noFill/>
                </a:ln>
                <a:solidFill>
                  <a:srgbClr val="FFFFAB"/>
                </a:solidFill>
                <a:effectLst/>
                <a:uLnTx/>
                <a:uFillTx/>
                <a:latin typeface="Calibri" panose="020F0502020204030204" pitchFamily="34" charset="0"/>
                <a:ea typeface="+mn-ea"/>
                <a:cs typeface="+mn-cs"/>
              </a:rPr>
              <a:t> in cancer and inflammatory diseases and their therapeutic approaches." Cells 5.2 (2016): 15.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AB"/>
                </a:solidFill>
                <a:effectLst/>
                <a:uLnTx/>
                <a:uFillTx/>
                <a:latin typeface="Calibri" panose="020F0502020204030204" pitchFamily="34" charset="0"/>
                <a:ea typeface="+mn-ea"/>
                <a:cs typeface="+mn-cs"/>
              </a:rPr>
              <a:t>St-Germain, Marie-Eve “Regulation of COX-2 protein expression by Akt in endometrial cancer cells is mediated through NF-</a:t>
            </a:r>
            <a:r>
              <a:rPr kumimoji="0" lang="en-US" sz="2000" b="0" i="0" u="none" strike="noStrike" kern="1200" cap="none" spc="0" normalizeH="0" baseline="0" noProof="0" dirty="0" err="1">
                <a:ln>
                  <a:noFill/>
                </a:ln>
                <a:solidFill>
                  <a:srgbClr val="FFFFAB"/>
                </a:solidFill>
                <a:effectLst/>
                <a:uLnTx/>
                <a:uFillTx/>
                <a:latin typeface="Calibri" panose="020F0502020204030204" pitchFamily="34" charset="0"/>
                <a:ea typeface="+mn-ea"/>
                <a:cs typeface="+mn-cs"/>
              </a:rPr>
              <a:t>κB</a:t>
            </a:r>
            <a:r>
              <a:rPr kumimoji="0" lang="en-US" sz="2000" b="0" i="0" u="none" strike="noStrike" kern="1200" cap="none" spc="0" normalizeH="0" baseline="0" noProof="0" dirty="0">
                <a:ln>
                  <a:noFill/>
                </a:ln>
                <a:solidFill>
                  <a:srgbClr val="FFFFAB"/>
                </a:solidFill>
                <a:effectLst/>
                <a:uLnTx/>
                <a:uFillTx/>
                <a:latin typeface="Calibri" panose="020F0502020204030204" pitchFamily="34" charset="0"/>
                <a:ea typeface="+mn-ea"/>
                <a:cs typeface="+mn-cs"/>
              </a:rPr>
              <a:t>/</a:t>
            </a:r>
            <a:r>
              <a:rPr kumimoji="0" lang="en-US" sz="2000" b="0" i="0" u="none" strike="noStrike" kern="1200" cap="none" spc="0" normalizeH="0" baseline="0" noProof="0" dirty="0" err="1">
                <a:ln>
                  <a:noFill/>
                </a:ln>
                <a:solidFill>
                  <a:srgbClr val="FFFFAB"/>
                </a:solidFill>
                <a:effectLst/>
                <a:uLnTx/>
                <a:uFillTx/>
                <a:latin typeface="Calibri" panose="020F0502020204030204" pitchFamily="34" charset="0"/>
                <a:ea typeface="+mn-ea"/>
                <a:cs typeface="+mn-cs"/>
              </a:rPr>
              <a:t>IκB</a:t>
            </a:r>
            <a:r>
              <a:rPr kumimoji="0" lang="en-US" sz="2000" b="0" i="0" u="none" strike="noStrike" kern="1200" cap="none" spc="0" normalizeH="0" baseline="0" noProof="0" dirty="0">
                <a:ln>
                  <a:noFill/>
                </a:ln>
                <a:solidFill>
                  <a:srgbClr val="FFFFAB"/>
                </a:solidFill>
                <a:effectLst/>
                <a:uLnTx/>
                <a:uFillTx/>
                <a:latin typeface="Calibri" panose="020F0502020204030204" pitchFamily="34" charset="0"/>
                <a:ea typeface="+mn-ea"/>
                <a:cs typeface="+mn-cs"/>
              </a:rPr>
              <a:t> pathway.” Molecular Cancer 3.1 (2004): 7.</a:t>
            </a:r>
          </a:p>
        </p:txBody>
      </p:sp>
    </p:spTree>
    <p:extLst>
      <p:ext uri="{BB962C8B-B14F-4D97-AF65-F5344CB8AC3E}">
        <p14:creationId xmlns:p14="http://schemas.microsoft.com/office/powerpoint/2010/main" val="1547537379"/>
      </p:ext>
    </p:extLst>
  </p:cSld>
  <p:clrMapOvr>
    <a:masterClrMapping/>
  </p:clrMapOvr>
  <p:transition>
    <p:fade/>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89719" y="120257"/>
            <a:ext cx="8534400" cy="747897"/>
          </a:xfrm>
          <a:ln w="19050">
            <a:solidFill>
              <a:srgbClr val="FFFFAB"/>
            </a:solidFill>
          </a:ln>
        </p:spPr>
        <p:txBody>
          <a:bodyPr/>
          <a:lstStyle/>
          <a:p>
            <a:r>
              <a:rPr lang="en-US" sz="5400" dirty="0"/>
              <a:t>Celecoxib COX-2 Inhibitor</a:t>
            </a:r>
          </a:p>
        </p:txBody>
      </p:sp>
      <p:sp>
        <p:nvSpPr>
          <p:cNvPr id="5" name="Content Placeholder 4"/>
          <p:cNvSpPr>
            <a:spLocks noGrp="1"/>
          </p:cNvSpPr>
          <p:nvPr>
            <p:ph sz="half" idx="2"/>
          </p:nvPr>
        </p:nvSpPr>
        <p:spPr>
          <a:xfrm>
            <a:off x="289719" y="1000101"/>
            <a:ext cx="8534400" cy="3397853"/>
          </a:xfrm>
          <a:ln w="19050">
            <a:solidFill>
              <a:srgbClr val="FFFFAB"/>
            </a:solidFill>
          </a:ln>
        </p:spPr>
        <p:txBody>
          <a:bodyPr/>
          <a:lstStyle/>
          <a:p>
            <a:r>
              <a:rPr lang="en-US" sz="3200" dirty="0"/>
              <a:t>1998 FDA-approved for rheumatoid arthritis and osteo-arthritis.</a:t>
            </a:r>
          </a:p>
          <a:p>
            <a:r>
              <a:rPr lang="en-US" sz="3200" dirty="0"/>
              <a:t>1999 for prevention of FAP (familial adenomatous polyposis) precursor for colon cancer. </a:t>
            </a:r>
          </a:p>
          <a:p>
            <a:r>
              <a:rPr lang="en-US" sz="3200" dirty="0"/>
              <a:t>2005 for ankylosing spondylosis</a:t>
            </a:r>
          </a:p>
          <a:p>
            <a:r>
              <a:rPr lang="en-US" sz="3200" dirty="0"/>
              <a:t>2006 for juvenile rheumatoid arthritis. </a:t>
            </a:r>
          </a:p>
        </p:txBody>
      </p:sp>
      <p:sp>
        <p:nvSpPr>
          <p:cNvPr id="6" name="TextBox 5">
            <a:extLst>
              <a:ext uri="{FF2B5EF4-FFF2-40B4-BE49-F238E27FC236}">
                <a16:creationId xmlns:a16="http://schemas.microsoft.com/office/drawing/2014/main" id="{36607928-F784-4D3E-8B57-4578ABDAA65C}"/>
              </a:ext>
            </a:extLst>
          </p:cNvPr>
          <p:cNvSpPr txBox="1"/>
          <p:nvPr/>
        </p:nvSpPr>
        <p:spPr>
          <a:xfrm>
            <a:off x="5715000" y="6488668"/>
            <a:ext cx="3505200" cy="369332"/>
          </a:xfrm>
          <a:prstGeom prst="rect">
            <a:avLst/>
          </a:prstGeom>
          <a:noFill/>
        </p:spPr>
        <p:txBody>
          <a:bodyPr wrap="square">
            <a:spAutoFit/>
          </a:bodyPr>
          <a:lstStyle/>
          <a:p>
            <a:r>
              <a:rPr lang="en-US" dirty="0"/>
              <a:t>Copyright 2021 © Jeffrey Dach MD </a:t>
            </a:r>
          </a:p>
        </p:txBody>
      </p:sp>
      <p:sp>
        <p:nvSpPr>
          <p:cNvPr id="7" name="TextBox 6">
            <a:extLst>
              <a:ext uri="{FF2B5EF4-FFF2-40B4-BE49-F238E27FC236}">
                <a16:creationId xmlns:a16="http://schemas.microsoft.com/office/drawing/2014/main" id="{0273534D-01E3-4147-98C7-0503E5119209}"/>
              </a:ext>
            </a:extLst>
          </p:cNvPr>
          <p:cNvSpPr txBox="1"/>
          <p:nvPr/>
        </p:nvSpPr>
        <p:spPr>
          <a:xfrm>
            <a:off x="289719" y="4724400"/>
            <a:ext cx="8534400" cy="830997"/>
          </a:xfrm>
          <a:prstGeom prst="rect">
            <a:avLst/>
          </a:prstGeom>
          <a:noFill/>
          <a:ln w="12700">
            <a:solidFill>
              <a:srgbClr val="FFFFAB"/>
            </a:solidFill>
          </a:ln>
        </p:spPr>
        <p:txBody>
          <a:bodyPr wrap="square">
            <a:spAutoFit/>
          </a:bodyPr>
          <a:lstStyle/>
          <a:p>
            <a:pPr algn="l"/>
            <a:r>
              <a:rPr lang="en-US" sz="2400" b="0" i="0" u="none" strike="noStrike" baseline="0" dirty="0">
                <a:solidFill>
                  <a:srgbClr val="FFFFAB"/>
                </a:solidFill>
                <a:latin typeface="Calibri" panose="020F0502020204030204" pitchFamily="34" charset="0"/>
              </a:rPr>
              <a:t>Hashemi </a:t>
            </a:r>
            <a:r>
              <a:rPr lang="en-US" sz="2400" b="0" i="0" u="none" strike="noStrike" baseline="0" dirty="0" err="1">
                <a:solidFill>
                  <a:srgbClr val="FFFFAB"/>
                </a:solidFill>
                <a:latin typeface="Calibri" panose="020F0502020204030204" pitchFamily="34" charset="0"/>
              </a:rPr>
              <a:t>Goradel</a:t>
            </a:r>
            <a:r>
              <a:rPr lang="en-US" sz="2400" b="0" i="0" u="none" strike="noStrike" baseline="0" dirty="0">
                <a:solidFill>
                  <a:srgbClr val="FFFFAB"/>
                </a:solidFill>
                <a:latin typeface="Calibri" panose="020F0502020204030204" pitchFamily="34" charset="0"/>
              </a:rPr>
              <a:t>, Nasser, et al. “Cyclooxygenase‐2 in cancer: A review.” Journal of cellular physiology 234.5 (2019): 5683-5699.</a:t>
            </a:r>
          </a:p>
        </p:txBody>
      </p:sp>
    </p:spTree>
    <p:extLst>
      <p:ext uri="{BB962C8B-B14F-4D97-AF65-F5344CB8AC3E}">
        <p14:creationId xmlns:p14="http://schemas.microsoft.com/office/powerpoint/2010/main" val="1244833973"/>
      </p:ext>
    </p:extLst>
  </p:cSld>
  <p:clrMapOvr>
    <a:masterClrMapping/>
  </p:clrMapOvr>
  <p:transition>
    <p:fad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89719" y="120257"/>
            <a:ext cx="8534400" cy="747897"/>
          </a:xfrm>
          <a:ln w="19050">
            <a:solidFill>
              <a:srgbClr val="FFFFAB"/>
            </a:solidFill>
          </a:ln>
        </p:spPr>
        <p:txBody>
          <a:bodyPr/>
          <a:lstStyle/>
          <a:p>
            <a:r>
              <a:rPr lang="en-US" sz="5400" dirty="0"/>
              <a:t>Celecoxib COX-2 Inhibitor</a:t>
            </a:r>
          </a:p>
        </p:txBody>
      </p:sp>
      <p:sp>
        <p:nvSpPr>
          <p:cNvPr id="5" name="Content Placeholder 4"/>
          <p:cNvSpPr>
            <a:spLocks noGrp="1"/>
          </p:cNvSpPr>
          <p:nvPr>
            <p:ph sz="half" idx="2"/>
          </p:nvPr>
        </p:nvSpPr>
        <p:spPr>
          <a:xfrm>
            <a:off x="304800" y="927543"/>
            <a:ext cx="8534400" cy="2412968"/>
          </a:xfrm>
          <a:ln w="19050">
            <a:solidFill>
              <a:srgbClr val="FFFFAB"/>
            </a:solidFill>
          </a:ln>
        </p:spPr>
        <p:txBody>
          <a:bodyPr/>
          <a:lstStyle/>
          <a:p>
            <a:r>
              <a:rPr lang="en-US" sz="3200" dirty="0"/>
              <a:t>Very Useful as Adjuvant with Chemotherapy and/or Radiotherapy. (Hashemi, 2019)</a:t>
            </a:r>
          </a:p>
          <a:p>
            <a:r>
              <a:rPr lang="en-US" sz="3200" dirty="0"/>
              <a:t>Very Useful in Hematologic Cancers which Upregulate COX2. Bernard 2008</a:t>
            </a:r>
          </a:p>
          <a:p>
            <a:r>
              <a:rPr lang="en-US" sz="3200" dirty="0"/>
              <a:t>Useful in Breast Cancer (</a:t>
            </a:r>
            <a:r>
              <a:rPr lang="en-US" sz="3200" dirty="0" err="1"/>
              <a:t>Shaashua</a:t>
            </a:r>
            <a:r>
              <a:rPr lang="en-US" sz="3200" dirty="0"/>
              <a:t>, 2017)</a:t>
            </a:r>
          </a:p>
        </p:txBody>
      </p:sp>
      <p:sp>
        <p:nvSpPr>
          <p:cNvPr id="6" name="TextBox 5">
            <a:extLst>
              <a:ext uri="{FF2B5EF4-FFF2-40B4-BE49-F238E27FC236}">
                <a16:creationId xmlns:a16="http://schemas.microsoft.com/office/drawing/2014/main" id="{36607928-F784-4D3E-8B57-4578ABDAA65C}"/>
              </a:ext>
            </a:extLst>
          </p:cNvPr>
          <p:cNvSpPr txBox="1"/>
          <p:nvPr/>
        </p:nvSpPr>
        <p:spPr>
          <a:xfrm>
            <a:off x="5715000" y="6488668"/>
            <a:ext cx="3505200" cy="369332"/>
          </a:xfrm>
          <a:prstGeom prst="rect">
            <a:avLst/>
          </a:prstGeom>
          <a:noFill/>
        </p:spPr>
        <p:txBody>
          <a:bodyPr wrap="square">
            <a:spAutoFit/>
          </a:bodyPr>
          <a:lstStyle/>
          <a:p>
            <a:r>
              <a:rPr lang="en-US" dirty="0"/>
              <a:t>Copyright 2021 © Jeffrey Dach MD </a:t>
            </a:r>
          </a:p>
        </p:txBody>
      </p:sp>
      <p:sp>
        <p:nvSpPr>
          <p:cNvPr id="7" name="TextBox 6">
            <a:extLst>
              <a:ext uri="{FF2B5EF4-FFF2-40B4-BE49-F238E27FC236}">
                <a16:creationId xmlns:a16="http://schemas.microsoft.com/office/drawing/2014/main" id="{0273534D-01E3-4147-98C7-0503E5119209}"/>
              </a:ext>
            </a:extLst>
          </p:cNvPr>
          <p:cNvSpPr txBox="1"/>
          <p:nvPr/>
        </p:nvSpPr>
        <p:spPr>
          <a:xfrm>
            <a:off x="278833" y="3506604"/>
            <a:ext cx="8534400" cy="3046988"/>
          </a:xfrm>
          <a:prstGeom prst="rect">
            <a:avLst/>
          </a:prstGeom>
          <a:noFill/>
          <a:ln w="12700">
            <a:solidFill>
              <a:srgbClr val="FFFFAB"/>
            </a:solidFill>
          </a:ln>
        </p:spPr>
        <p:txBody>
          <a:bodyPr wrap="square">
            <a:spAutoFit/>
          </a:bodyPr>
          <a:lstStyle/>
          <a:p>
            <a:pPr algn="l"/>
            <a:r>
              <a:rPr lang="en-US" sz="2400" b="0" i="0" u="none" strike="noStrike" baseline="0" dirty="0">
                <a:solidFill>
                  <a:srgbClr val="FFFFAB"/>
                </a:solidFill>
                <a:latin typeface="Calibri" panose="020F0502020204030204" pitchFamily="34" charset="0"/>
              </a:rPr>
              <a:t>Hashemi </a:t>
            </a:r>
            <a:r>
              <a:rPr lang="en-US" sz="2400" b="0" i="0" u="none" strike="noStrike" baseline="0" dirty="0" err="1">
                <a:solidFill>
                  <a:srgbClr val="FFFFAB"/>
                </a:solidFill>
                <a:latin typeface="Calibri" panose="020F0502020204030204" pitchFamily="34" charset="0"/>
              </a:rPr>
              <a:t>Goradel</a:t>
            </a:r>
            <a:r>
              <a:rPr lang="en-US" sz="2400" b="0" i="0" u="none" strike="noStrike" baseline="0" dirty="0">
                <a:solidFill>
                  <a:srgbClr val="FFFFAB"/>
                </a:solidFill>
                <a:latin typeface="Calibri" panose="020F0502020204030204" pitchFamily="34" charset="0"/>
              </a:rPr>
              <a:t>, Nasser, et al. “Cyclooxygenase‐2 in cancer: A review.” Journal of cellular physiology 234.5 (2019): 5683-5699.</a:t>
            </a:r>
          </a:p>
          <a:p>
            <a:pPr algn="l"/>
            <a:r>
              <a:rPr lang="en-US" sz="2400" b="0" i="0" u="none" strike="noStrike" baseline="0" dirty="0">
                <a:solidFill>
                  <a:srgbClr val="FFFFAB"/>
                </a:solidFill>
                <a:latin typeface="Calibri" panose="020F0502020204030204" pitchFamily="34" charset="0"/>
              </a:rPr>
              <a:t>Bernard, M. P., et al. “Targeting cyclooxygenase-2 in hematological malignancies: rationale and promise.” Current pharmaceutical design 14.21 (2008): 2051-2060.</a:t>
            </a:r>
          </a:p>
          <a:p>
            <a:pPr algn="l"/>
            <a:r>
              <a:rPr lang="en-US" sz="2400" b="0" i="0" u="none" strike="noStrike" baseline="0" dirty="0" err="1">
                <a:solidFill>
                  <a:srgbClr val="FFFFAB"/>
                </a:solidFill>
                <a:latin typeface="Calibri" panose="020F0502020204030204" pitchFamily="34" charset="0"/>
              </a:rPr>
              <a:t>Shaashua</a:t>
            </a:r>
            <a:r>
              <a:rPr lang="en-US" sz="2400" b="0" i="0" u="none" strike="noStrike" baseline="0" dirty="0">
                <a:solidFill>
                  <a:srgbClr val="FFFFAB"/>
                </a:solidFill>
                <a:latin typeface="Calibri" panose="020F0502020204030204" pitchFamily="34" charset="0"/>
              </a:rPr>
              <a:t>, Lee, et al. "Perioperative COX-2 and </a:t>
            </a:r>
            <a:r>
              <a:rPr lang="el-GR" sz="2400" b="0" i="0" u="none" strike="noStrike" baseline="0" dirty="0">
                <a:solidFill>
                  <a:srgbClr val="FFFFAB"/>
                </a:solidFill>
                <a:latin typeface="Calibri" panose="020F0502020204030204" pitchFamily="34" charset="0"/>
              </a:rPr>
              <a:t>β-</a:t>
            </a:r>
            <a:r>
              <a:rPr lang="en-US" sz="2400" b="0" i="0" u="none" strike="noStrike" baseline="0" dirty="0">
                <a:solidFill>
                  <a:srgbClr val="FFFFAB"/>
                </a:solidFill>
                <a:latin typeface="Calibri" panose="020F0502020204030204" pitchFamily="34" charset="0"/>
              </a:rPr>
              <a:t>adrenergic blockade improves metastatic biomarkers in breast cancer patients in </a:t>
            </a:r>
            <a:r>
              <a:rPr lang="en-US" sz="2400" b="0" i="0" u="none" strike="noStrike" baseline="0" dirty="0" err="1">
                <a:solidFill>
                  <a:srgbClr val="FFFFAB"/>
                </a:solidFill>
                <a:latin typeface="Calibri" panose="020F0502020204030204" pitchFamily="34" charset="0"/>
              </a:rPr>
              <a:t>ph</a:t>
            </a:r>
            <a:r>
              <a:rPr lang="en-US" sz="2400" b="0" i="0" u="none" strike="noStrike" baseline="0" dirty="0">
                <a:solidFill>
                  <a:srgbClr val="FFFFAB"/>
                </a:solidFill>
                <a:latin typeface="Calibri" panose="020F0502020204030204" pitchFamily="34" charset="0"/>
              </a:rPr>
              <a:t>-II randomized trial." Clin Can Res (2017): 4651-4661.</a:t>
            </a:r>
          </a:p>
        </p:txBody>
      </p:sp>
    </p:spTree>
    <p:extLst>
      <p:ext uri="{BB962C8B-B14F-4D97-AF65-F5344CB8AC3E}">
        <p14:creationId xmlns:p14="http://schemas.microsoft.com/office/powerpoint/2010/main" val="85271934"/>
      </p:ext>
    </p:extLst>
  </p:cSld>
  <p:clrMapOvr>
    <a:masterClrMapping/>
  </p:clrMapOvr>
  <p:transition>
    <p:fade/>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89719" y="120257"/>
            <a:ext cx="8534400" cy="747897"/>
          </a:xfrm>
          <a:ln w="19050">
            <a:solidFill>
              <a:srgbClr val="FFFFAB"/>
            </a:solidFill>
          </a:ln>
        </p:spPr>
        <p:txBody>
          <a:bodyPr/>
          <a:lstStyle/>
          <a:p>
            <a:r>
              <a:rPr lang="en-US" sz="5400" dirty="0"/>
              <a:t>Celecoxib Anti-Cancer Effects</a:t>
            </a:r>
          </a:p>
        </p:txBody>
      </p:sp>
      <p:sp>
        <p:nvSpPr>
          <p:cNvPr id="5" name="Content Placeholder 4"/>
          <p:cNvSpPr>
            <a:spLocks noGrp="1"/>
          </p:cNvSpPr>
          <p:nvPr>
            <p:ph sz="half" idx="2"/>
          </p:nvPr>
        </p:nvSpPr>
        <p:spPr>
          <a:xfrm>
            <a:off x="289719" y="1000101"/>
            <a:ext cx="8534400" cy="4210383"/>
          </a:xfrm>
          <a:ln w="19050">
            <a:solidFill>
              <a:srgbClr val="FFFFAB"/>
            </a:solidFill>
          </a:ln>
        </p:spPr>
        <p:txBody>
          <a:bodyPr/>
          <a:lstStyle/>
          <a:p>
            <a:r>
              <a:rPr lang="en-US" sz="3600" dirty="0"/>
              <a:t>1) Inhibition of Angiogenesis by reducing VEGF [Vascular Endothelial Growth Factor]</a:t>
            </a:r>
          </a:p>
          <a:p>
            <a:r>
              <a:rPr lang="en-US" sz="3600" dirty="0"/>
              <a:t>2) Reduces invasion by reduction in MMP [Matrix </a:t>
            </a:r>
            <a:r>
              <a:rPr lang="en-US" sz="3600" dirty="0" err="1"/>
              <a:t>Metallo</a:t>
            </a:r>
            <a:r>
              <a:rPr lang="en-US" sz="3600" dirty="0"/>
              <a:t>-Proteinase]</a:t>
            </a:r>
          </a:p>
          <a:p>
            <a:r>
              <a:rPr lang="en-US" sz="3600" dirty="0"/>
              <a:t>3) Inhibition of proliferation by reduction in NF-kB, STAT3, MEK and Cyclins, Upregulation of p27 [tumor suppressor gene].</a:t>
            </a:r>
          </a:p>
        </p:txBody>
      </p:sp>
      <p:sp>
        <p:nvSpPr>
          <p:cNvPr id="6" name="TextBox 5">
            <a:extLst>
              <a:ext uri="{FF2B5EF4-FFF2-40B4-BE49-F238E27FC236}">
                <a16:creationId xmlns:a16="http://schemas.microsoft.com/office/drawing/2014/main" id="{36607928-F784-4D3E-8B57-4578ABDAA65C}"/>
              </a:ext>
            </a:extLst>
          </p:cNvPr>
          <p:cNvSpPr txBox="1"/>
          <p:nvPr/>
        </p:nvSpPr>
        <p:spPr>
          <a:xfrm>
            <a:off x="5715000" y="6488668"/>
            <a:ext cx="3505200" cy="369332"/>
          </a:xfrm>
          <a:prstGeom prst="rect">
            <a:avLst/>
          </a:prstGeom>
          <a:noFill/>
        </p:spPr>
        <p:txBody>
          <a:bodyPr wrap="square">
            <a:spAutoFit/>
          </a:bodyPr>
          <a:lstStyle/>
          <a:p>
            <a:r>
              <a:rPr lang="en-US" dirty="0"/>
              <a:t>Copyright 2021 © Jeffrey Dach MD </a:t>
            </a:r>
          </a:p>
        </p:txBody>
      </p:sp>
      <p:sp>
        <p:nvSpPr>
          <p:cNvPr id="7" name="TextBox 6">
            <a:extLst>
              <a:ext uri="{FF2B5EF4-FFF2-40B4-BE49-F238E27FC236}">
                <a16:creationId xmlns:a16="http://schemas.microsoft.com/office/drawing/2014/main" id="{0273534D-01E3-4147-98C7-0503E5119209}"/>
              </a:ext>
            </a:extLst>
          </p:cNvPr>
          <p:cNvSpPr txBox="1"/>
          <p:nvPr/>
        </p:nvSpPr>
        <p:spPr>
          <a:xfrm>
            <a:off x="289719" y="5288339"/>
            <a:ext cx="8534400" cy="830997"/>
          </a:xfrm>
          <a:prstGeom prst="rect">
            <a:avLst/>
          </a:prstGeom>
          <a:noFill/>
          <a:ln w="12700">
            <a:solidFill>
              <a:srgbClr val="FFFFAB"/>
            </a:solidFill>
          </a:ln>
        </p:spPr>
        <p:txBody>
          <a:bodyPr wrap="square">
            <a:spAutoFit/>
          </a:bodyPr>
          <a:lstStyle/>
          <a:p>
            <a:pPr algn="l"/>
            <a:r>
              <a:rPr lang="en-US" sz="2400" b="0" i="0" u="none" strike="noStrike" baseline="0" dirty="0">
                <a:solidFill>
                  <a:srgbClr val="FFFFAB"/>
                </a:solidFill>
                <a:latin typeface="Calibri" panose="020F0502020204030204" pitchFamily="34" charset="0"/>
              </a:rPr>
              <a:t>Bernard, M. P., et al. “Targeting COX-2 in hematological malignancies.” </a:t>
            </a:r>
            <a:r>
              <a:rPr lang="en-US" sz="2400" b="0" i="0" u="none" strike="noStrike" baseline="0" dirty="0" err="1">
                <a:solidFill>
                  <a:srgbClr val="FFFFAB"/>
                </a:solidFill>
                <a:latin typeface="Calibri" panose="020F0502020204030204" pitchFamily="34" charset="0"/>
              </a:rPr>
              <a:t>Curr</a:t>
            </a:r>
            <a:r>
              <a:rPr lang="en-US" sz="2400" b="0" i="0" u="none" strike="noStrike" baseline="0" dirty="0">
                <a:solidFill>
                  <a:srgbClr val="FFFFAB"/>
                </a:solidFill>
                <a:latin typeface="Calibri" panose="020F0502020204030204" pitchFamily="34" charset="0"/>
              </a:rPr>
              <a:t> pharm design 14.21 (2008): 2051-2060.</a:t>
            </a:r>
          </a:p>
        </p:txBody>
      </p:sp>
    </p:spTree>
    <p:extLst>
      <p:ext uri="{BB962C8B-B14F-4D97-AF65-F5344CB8AC3E}">
        <p14:creationId xmlns:p14="http://schemas.microsoft.com/office/powerpoint/2010/main" val="2285535915"/>
      </p:ext>
    </p:extLst>
  </p:cSld>
  <p:clrMapOvr>
    <a:masterClrMapping/>
  </p:clrMapOvr>
  <p:transition>
    <p:fade/>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89719" y="120257"/>
            <a:ext cx="8534400" cy="747897"/>
          </a:xfrm>
          <a:ln w="19050">
            <a:solidFill>
              <a:srgbClr val="FFFFAB"/>
            </a:solidFill>
          </a:ln>
        </p:spPr>
        <p:txBody>
          <a:bodyPr/>
          <a:lstStyle/>
          <a:p>
            <a:r>
              <a:rPr lang="en-US" sz="5400" dirty="0"/>
              <a:t>Celecoxib Anti-Cancer Effects</a:t>
            </a:r>
          </a:p>
        </p:txBody>
      </p:sp>
      <p:sp>
        <p:nvSpPr>
          <p:cNvPr id="5" name="Content Placeholder 4"/>
          <p:cNvSpPr>
            <a:spLocks noGrp="1"/>
          </p:cNvSpPr>
          <p:nvPr>
            <p:ph sz="half" idx="2"/>
          </p:nvPr>
        </p:nvSpPr>
        <p:spPr>
          <a:xfrm>
            <a:off x="289719" y="852910"/>
            <a:ext cx="8534400" cy="4321183"/>
          </a:xfrm>
          <a:ln w="19050">
            <a:solidFill>
              <a:srgbClr val="FFFFAB"/>
            </a:solidFill>
          </a:ln>
        </p:spPr>
        <p:txBody>
          <a:bodyPr/>
          <a:lstStyle/>
          <a:p>
            <a:r>
              <a:rPr lang="en-US" sz="3600" dirty="0"/>
              <a:t>4) Impairs survival by Downregulating BCL-2 [anti-apoptotic protein], NF-kB, Glutathione, AKT, increasing reactive oxygen species (ROS), Caspase Activity.</a:t>
            </a:r>
          </a:p>
          <a:p>
            <a:r>
              <a:rPr lang="en-US" sz="3600" dirty="0"/>
              <a:t>5) </a:t>
            </a:r>
            <a:r>
              <a:rPr lang="en-US" sz="3200" dirty="0"/>
              <a:t>Significantly Attenuates Glutathione Levels.</a:t>
            </a:r>
          </a:p>
          <a:p>
            <a:r>
              <a:rPr lang="en-US" sz="3600" dirty="0"/>
              <a:t>6) Enhances Host Immune Function. </a:t>
            </a:r>
          </a:p>
          <a:p>
            <a:r>
              <a:rPr lang="en-US" sz="3600" dirty="0"/>
              <a:t>7) Reduced T-Reg Cells [immunosuppressive cells]. (Bernard, 2008)</a:t>
            </a:r>
          </a:p>
        </p:txBody>
      </p:sp>
      <p:sp>
        <p:nvSpPr>
          <p:cNvPr id="6" name="TextBox 5">
            <a:extLst>
              <a:ext uri="{FF2B5EF4-FFF2-40B4-BE49-F238E27FC236}">
                <a16:creationId xmlns:a16="http://schemas.microsoft.com/office/drawing/2014/main" id="{36607928-F784-4D3E-8B57-4578ABDAA65C}"/>
              </a:ext>
            </a:extLst>
          </p:cNvPr>
          <p:cNvSpPr txBox="1"/>
          <p:nvPr/>
        </p:nvSpPr>
        <p:spPr>
          <a:xfrm>
            <a:off x="5715000" y="6488668"/>
            <a:ext cx="3505200" cy="369332"/>
          </a:xfrm>
          <a:prstGeom prst="rect">
            <a:avLst/>
          </a:prstGeom>
          <a:noFill/>
        </p:spPr>
        <p:txBody>
          <a:bodyPr wrap="square">
            <a:spAutoFit/>
          </a:bodyPr>
          <a:lstStyle/>
          <a:p>
            <a:r>
              <a:rPr lang="en-US" dirty="0"/>
              <a:t>Copyright 2021 © Jeffrey Dach MD </a:t>
            </a:r>
          </a:p>
        </p:txBody>
      </p:sp>
      <p:sp>
        <p:nvSpPr>
          <p:cNvPr id="7" name="TextBox 6">
            <a:extLst>
              <a:ext uri="{FF2B5EF4-FFF2-40B4-BE49-F238E27FC236}">
                <a16:creationId xmlns:a16="http://schemas.microsoft.com/office/drawing/2014/main" id="{0273534D-01E3-4147-98C7-0503E5119209}"/>
              </a:ext>
            </a:extLst>
          </p:cNvPr>
          <p:cNvSpPr txBox="1"/>
          <p:nvPr/>
        </p:nvSpPr>
        <p:spPr>
          <a:xfrm>
            <a:off x="289719" y="5257800"/>
            <a:ext cx="8534400" cy="830997"/>
          </a:xfrm>
          <a:prstGeom prst="rect">
            <a:avLst/>
          </a:prstGeom>
          <a:noFill/>
          <a:ln w="12700">
            <a:solidFill>
              <a:srgbClr val="FFFFAB"/>
            </a:solidFill>
          </a:ln>
        </p:spPr>
        <p:txBody>
          <a:bodyPr wrap="square">
            <a:spAutoFit/>
          </a:bodyPr>
          <a:lstStyle/>
          <a:p>
            <a:pPr algn="l"/>
            <a:r>
              <a:rPr lang="en-US" sz="2400" b="0" i="0" u="none" strike="noStrike" baseline="0" dirty="0">
                <a:solidFill>
                  <a:srgbClr val="FFFFAB"/>
                </a:solidFill>
                <a:latin typeface="Calibri" panose="020F0502020204030204" pitchFamily="34" charset="0"/>
              </a:rPr>
              <a:t>Bernard, M. P “Targeting cyclooxygenase-2 in hematological malignancies (2008): 2051-2060.</a:t>
            </a:r>
          </a:p>
        </p:txBody>
      </p:sp>
    </p:spTree>
    <p:extLst>
      <p:ext uri="{BB962C8B-B14F-4D97-AF65-F5344CB8AC3E}">
        <p14:creationId xmlns:p14="http://schemas.microsoft.com/office/powerpoint/2010/main" val="2112377698"/>
      </p:ext>
    </p:extLst>
  </p:cSld>
  <p:clrMapOvr>
    <a:masterClrMapping/>
  </p:clrMapOvr>
  <p:transition>
    <p:fade/>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89719" y="120257"/>
            <a:ext cx="8534400" cy="747897"/>
          </a:xfrm>
          <a:ln w="19050">
            <a:solidFill>
              <a:srgbClr val="FFFFAB"/>
            </a:solidFill>
          </a:ln>
        </p:spPr>
        <p:txBody>
          <a:bodyPr/>
          <a:lstStyle/>
          <a:p>
            <a:r>
              <a:rPr lang="en-US" sz="5400" dirty="0"/>
              <a:t>Celecoxib COX2 Inhibitor </a:t>
            </a:r>
          </a:p>
        </p:txBody>
      </p:sp>
      <p:sp>
        <p:nvSpPr>
          <p:cNvPr id="5" name="Content Placeholder 4"/>
          <p:cNvSpPr>
            <a:spLocks noGrp="1"/>
          </p:cNvSpPr>
          <p:nvPr>
            <p:ph sz="half" idx="2"/>
          </p:nvPr>
        </p:nvSpPr>
        <p:spPr>
          <a:xfrm>
            <a:off x="289719" y="1261834"/>
            <a:ext cx="8534400" cy="1606594"/>
          </a:xfrm>
          <a:ln w="19050">
            <a:solidFill>
              <a:srgbClr val="FFFFAB"/>
            </a:solidFill>
          </a:ln>
        </p:spPr>
        <p:txBody>
          <a:bodyPr/>
          <a:lstStyle/>
          <a:p>
            <a:r>
              <a:rPr lang="en-US" sz="3600" dirty="0"/>
              <a:t>Dr </a:t>
            </a:r>
            <a:r>
              <a:rPr lang="en-US" sz="3600" dirty="0" err="1"/>
              <a:t>Sareddy</a:t>
            </a:r>
            <a:r>
              <a:rPr lang="en-US" sz="3600" dirty="0"/>
              <a:t> 2013: Glioblastoma Cells: </a:t>
            </a:r>
          </a:p>
          <a:p>
            <a:r>
              <a:rPr lang="en-US" sz="3600" dirty="0"/>
              <a:t>Celecoxib Targets Cancer Stem Cells, </a:t>
            </a:r>
            <a:r>
              <a:rPr lang="en-US" sz="3600" dirty="0" err="1"/>
              <a:t>Wnt</a:t>
            </a:r>
            <a:r>
              <a:rPr lang="en-US" sz="3600" dirty="0"/>
              <a:t>/Beta Catenin/TCF Pathway.</a:t>
            </a:r>
          </a:p>
        </p:txBody>
      </p:sp>
      <p:sp>
        <p:nvSpPr>
          <p:cNvPr id="6" name="TextBox 5">
            <a:extLst>
              <a:ext uri="{FF2B5EF4-FFF2-40B4-BE49-F238E27FC236}">
                <a16:creationId xmlns:a16="http://schemas.microsoft.com/office/drawing/2014/main" id="{36607928-F784-4D3E-8B57-4578ABDAA65C}"/>
              </a:ext>
            </a:extLst>
          </p:cNvPr>
          <p:cNvSpPr txBox="1"/>
          <p:nvPr/>
        </p:nvSpPr>
        <p:spPr>
          <a:xfrm>
            <a:off x="5715000" y="6488668"/>
            <a:ext cx="3505200" cy="369332"/>
          </a:xfrm>
          <a:prstGeom prst="rect">
            <a:avLst/>
          </a:prstGeom>
          <a:noFill/>
        </p:spPr>
        <p:txBody>
          <a:bodyPr wrap="square">
            <a:spAutoFit/>
          </a:bodyPr>
          <a:lstStyle/>
          <a:p>
            <a:r>
              <a:rPr lang="en-US" dirty="0"/>
              <a:t>Copyright 2021 © Jeffrey Dach MD </a:t>
            </a:r>
          </a:p>
        </p:txBody>
      </p:sp>
      <p:sp>
        <p:nvSpPr>
          <p:cNvPr id="7" name="TextBox 6">
            <a:extLst>
              <a:ext uri="{FF2B5EF4-FFF2-40B4-BE49-F238E27FC236}">
                <a16:creationId xmlns:a16="http://schemas.microsoft.com/office/drawing/2014/main" id="{0273534D-01E3-4147-98C7-0503E5119209}"/>
              </a:ext>
            </a:extLst>
          </p:cNvPr>
          <p:cNvSpPr txBox="1"/>
          <p:nvPr/>
        </p:nvSpPr>
        <p:spPr>
          <a:xfrm>
            <a:off x="289719" y="3048000"/>
            <a:ext cx="8534400" cy="3046988"/>
          </a:xfrm>
          <a:prstGeom prst="rect">
            <a:avLst/>
          </a:prstGeom>
          <a:noFill/>
          <a:ln w="12700">
            <a:solidFill>
              <a:srgbClr val="FFFFAB"/>
            </a:solidFill>
          </a:ln>
        </p:spPr>
        <p:txBody>
          <a:bodyPr wrap="square">
            <a:spAutoFit/>
          </a:bodyPr>
          <a:lstStyle/>
          <a:p>
            <a:pPr algn="l"/>
            <a:r>
              <a:rPr lang="en-US" sz="2400" b="0" i="0" u="none" strike="noStrike" baseline="0" dirty="0" err="1">
                <a:solidFill>
                  <a:srgbClr val="FFFFAB"/>
                </a:solidFill>
                <a:latin typeface="Calibri" panose="020F0502020204030204" pitchFamily="34" charset="0"/>
              </a:rPr>
              <a:t>Sareddy</a:t>
            </a:r>
            <a:r>
              <a:rPr lang="en-US" sz="2400" b="0" i="0" u="none" strike="noStrike" baseline="0" dirty="0">
                <a:solidFill>
                  <a:srgbClr val="FFFFAB"/>
                </a:solidFill>
                <a:latin typeface="Calibri" panose="020F0502020204030204" pitchFamily="34" charset="0"/>
              </a:rPr>
              <a:t>, Gangadhara Reddy, et al. “Nonsteroidal anti-inflammatory drugs diclofenac and celecoxib attenuates </a:t>
            </a:r>
            <a:r>
              <a:rPr lang="en-US" sz="2400" b="0" i="0" u="none" strike="noStrike" baseline="0" dirty="0" err="1">
                <a:solidFill>
                  <a:srgbClr val="FFFFAB"/>
                </a:solidFill>
                <a:latin typeface="Calibri" panose="020F0502020204030204" pitchFamily="34" charset="0"/>
              </a:rPr>
              <a:t>Wnt</a:t>
            </a:r>
            <a:r>
              <a:rPr lang="en-US" sz="2400" b="0" i="0" u="none" strike="noStrike" baseline="0" dirty="0">
                <a:solidFill>
                  <a:srgbClr val="FFFFAB"/>
                </a:solidFill>
                <a:latin typeface="Calibri" panose="020F0502020204030204" pitchFamily="34" charset="0"/>
              </a:rPr>
              <a:t>/</a:t>
            </a:r>
            <a:r>
              <a:rPr lang="el-GR" sz="2400" b="0" i="0" u="none" strike="noStrike" baseline="0" dirty="0">
                <a:solidFill>
                  <a:srgbClr val="FFFFAB"/>
                </a:solidFill>
                <a:latin typeface="Calibri" panose="020F0502020204030204" pitchFamily="34" charset="0"/>
              </a:rPr>
              <a:t>β-</a:t>
            </a:r>
            <a:r>
              <a:rPr lang="en-US" sz="2400" b="0" i="0" u="none" strike="noStrike" baseline="0" dirty="0">
                <a:solidFill>
                  <a:srgbClr val="FFFFAB"/>
                </a:solidFill>
                <a:latin typeface="Calibri" panose="020F0502020204030204" pitchFamily="34" charset="0"/>
              </a:rPr>
              <a:t>catenin/</a:t>
            </a:r>
            <a:r>
              <a:rPr lang="en-US" sz="2400" b="0" i="0" u="none" strike="noStrike" baseline="0" dirty="0" err="1">
                <a:solidFill>
                  <a:srgbClr val="FFFFAB"/>
                </a:solidFill>
                <a:latin typeface="Calibri" panose="020F0502020204030204" pitchFamily="34" charset="0"/>
              </a:rPr>
              <a:t>Tcf</a:t>
            </a:r>
            <a:r>
              <a:rPr lang="en-US" sz="2400" b="0" i="0" u="none" strike="noStrike" baseline="0" dirty="0">
                <a:solidFill>
                  <a:srgbClr val="FFFFAB"/>
                </a:solidFill>
                <a:latin typeface="Calibri" panose="020F0502020204030204" pitchFamily="34" charset="0"/>
              </a:rPr>
              <a:t> signaling pathway in human glioblastoma cells.” Neurochemical research 38.11 (2013): 2313-2322.</a:t>
            </a:r>
          </a:p>
          <a:p>
            <a:pPr algn="l"/>
            <a:r>
              <a:rPr lang="en-US" sz="2400" b="0" i="0" u="none" strike="noStrike" baseline="0" dirty="0">
                <a:solidFill>
                  <a:srgbClr val="FFFFAB"/>
                </a:solidFill>
                <a:latin typeface="Calibri" panose="020F0502020204030204" pitchFamily="34" charset="0"/>
              </a:rPr>
              <a:t>21) Maier, Thorsten Jürgen, et al. “Targeting the Beta-Catenin/APC pathway: a novel mechanism to explain the cyclooxygenase-2-independent anticarcinogenic effects of celecoxib in human colon</a:t>
            </a:r>
          </a:p>
          <a:p>
            <a:pPr algn="l"/>
            <a:r>
              <a:rPr lang="en-US" sz="2400" b="0" i="0" u="none" strike="noStrike" baseline="0" dirty="0">
                <a:solidFill>
                  <a:srgbClr val="FFFFAB"/>
                </a:solidFill>
                <a:latin typeface="Calibri" panose="020F0502020204030204" pitchFamily="34" charset="0"/>
              </a:rPr>
              <a:t>carcinoma cells.” The FASEB journal 19.10 (2005): 1353-1355.</a:t>
            </a:r>
          </a:p>
        </p:txBody>
      </p:sp>
    </p:spTree>
    <p:extLst>
      <p:ext uri="{BB962C8B-B14F-4D97-AF65-F5344CB8AC3E}">
        <p14:creationId xmlns:p14="http://schemas.microsoft.com/office/powerpoint/2010/main" val="1519535636"/>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47A01-633B-47A0-B424-B8B3BBE6CF2E}"/>
              </a:ext>
            </a:extLst>
          </p:cNvPr>
          <p:cNvSpPr>
            <a:spLocks noGrp="1"/>
          </p:cNvSpPr>
          <p:nvPr>
            <p:ph type="title"/>
          </p:nvPr>
        </p:nvSpPr>
        <p:spPr>
          <a:xfrm>
            <a:off x="166519" y="230188"/>
            <a:ext cx="8825081" cy="664797"/>
          </a:xfrm>
          <a:ln w="28575">
            <a:solidFill>
              <a:srgbClr val="FFFFBD"/>
            </a:solidFill>
          </a:ln>
        </p:spPr>
        <p:txBody>
          <a:bodyPr/>
          <a:lstStyle/>
          <a:p>
            <a:r>
              <a:rPr lang="en-US" dirty="0"/>
              <a:t>What Is the Trophoblast ?</a:t>
            </a:r>
          </a:p>
        </p:txBody>
      </p:sp>
      <p:sp>
        <p:nvSpPr>
          <p:cNvPr id="4" name="Content Placeholder 3">
            <a:extLst>
              <a:ext uri="{FF2B5EF4-FFF2-40B4-BE49-F238E27FC236}">
                <a16:creationId xmlns:a16="http://schemas.microsoft.com/office/drawing/2014/main" id="{D4CAE321-84B5-4F28-83FD-7070049E427E}"/>
              </a:ext>
            </a:extLst>
          </p:cNvPr>
          <p:cNvSpPr>
            <a:spLocks noGrp="1"/>
          </p:cNvSpPr>
          <p:nvPr>
            <p:ph sz="half" idx="2"/>
          </p:nvPr>
        </p:nvSpPr>
        <p:spPr>
          <a:xfrm>
            <a:off x="6934200" y="1226960"/>
            <a:ext cx="2057400" cy="5164491"/>
          </a:xfrm>
          <a:noFill/>
          <a:ln w="19050">
            <a:solidFill>
              <a:srgbClr val="FFFFAB"/>
            </a:solidFill>
          </a:ln>
        </p:spPr>
        <p:txBody>
          <a:bodyPr/>
          <a:lstStyle/>
          <a:p>
            <a:r>
              <a:rPr lang="en-US" sz="2000" b="1" dirty="0"/>
              <a:t>1918: Grays </a:t>
            </a:r>
            <a:r>
              <a:rPr lang="en-US" sz="2000" b="1" dirty="0" err="1"/>
              <a:t>Anat</a:t>
            </a:r>
            <a:r>
              <a:rPr lang="en-US" sz="2000" b="1" dirty="0"/>
              <a:t>: Section through ovum  imbedded in uterine decidua</a:t>
            </a:r>
            <a:r>
              <a:rPr lang="en-US" sz="2000" dirty="0"/>
              <a:t>.</a:t>
            </a:r>
          </a:p>
          <a:p>
            <a:r>
              <a:rPr lang="en-US" sz="2000" dirty="0" err="1"/>
              <a:t>b.s.</a:t>
            </a:r>
            <a:r>
              <a:rPr lang="en-US" sz="2000" dirty="0"/>
              <a:t> Body-stalk. </a:t>
            </a:r>
            <a:r>
              <a:rPr lang="en-US" sz="2000" dirty="0" err="1"/>
              <a:t>ect</a:t>
            </a:r>
            <a:r>
              <a:rPr lang="en-US" sz="2000" dirty="0"/>
              <a:t>. Embryonic ectoderm. </a:t>
            </a:r>
            <a:br>
              <a:rPr lang="en-US" sz="2000" dirty="0"/>
            </a:br>
            <a:r>
              <a:rPr lang="en-US" sz="2000" dirty="0" err="1"/>
              <a:t>ent</a:t>
            </a:r>
            <a:r>
              <a:rPr lang="en-US" sz="2000" dirty="0"/>
              <a:t>. Entoderm.</a:t>
            </a:r>
          </a:p>
          <a:p>
            <a:r>
              <a:rPr lang="en-US" sz="2000" dirty="0" err="1"/>
              <a:t>Mes</a:t>
            </a:r>
            <a:r>
              <a:rPr lang="en-US" sz="2000" dirty="0"/>
              <a:t> Mesoderm </a:t>
            </a:r>
            <a:r>
              <a:rPr lang="en-US" sz="2000" dirty="0" err="1"/>
              <a:t>m.v</a:t>
            </a:r>
            <a:r>
              <a:rPr lang="en-US" sz="2000" dirty="0"/>
              <a:t>. Maternal vessels. </a:t>
            </a:r>
            <a:br>
              <a:rPr lang="en-US" sz="2000" dirty="0"/>
            </a:br>
            <a:r>
              <a:rPr lang="en-US" sz="2400" b="1" dirty="0">
                <a:solidFill>
                  <a:srgbClr val="FFFFAB"/>
                </a:solidFill>
              </a:rPr>
              <a:t>tr</a:t>
            </a:r>
            <a:r>
              <a:rPr lang="en-US" sz="2000" b="1" dirty="0">
                <a:solidFill>
                  <a:srgbClr val="FFFFAB"/>
                </a:solidFill>
              </a:rPr>
              <a:t>. Trophoblast</a:t>
            </a:r>
            <a:r>
              <a:rPr lang="en-US" sz="2000" dirty="0">
                <a:solidFill>
                  <a:schemeClr val="accent1">
                    <a:lumMod val="60000"/>
                    <a:lumOff val="40000"/>
                  </a:schemeClr>
                </a:solidFill>
              </a:rPr>
              <a:t>. </a:t>
            </a:r>
            <a:r>
              <a:rPr lang="en-US" sz="2000" dirty="0" err="1"/>
              <a:t>u.e.</a:t>
            </a:r>
            <a:r>
              <a:rPr lang="en-US" sz="2000" dirty="0"/>
              <a:t> Uterine epithelium. </a:t>
            </a:r>
            <a:r>
              <a:rPr lang="en-US" sz="2000" dirty="0" err="1"/>
              <a:t>u.g</a:t>
            </a:r>
            <a:r>
              <a:rPr lang="en-US" sz="2000" dirty="0"/>
              <a:t>. Uterine glands. </a:t>
            </a:r>
            <a:r>
              <a:rPr lang="en-US" sz="2000" dirty="0" err="1"/>
              <a:t>y.s</a:t>
            </a:r>
            <a:r>
              <a:rPr lang="en-US" sz="2000" dirty="0"/>
              <a:t>. Yolk-sac.</a:t>
            </a:r>
            <a:endParaRPr lang="en-US" dirty="0">
              <a:solidFill>
                <a:srgbClr val="FFFFBD"/>
              </a:solidFill>
            </a:endParaRPr>
          </a:p>
        </p:txBody>
      </p:sp>
      <p:sp>
        <p:nvSpPr>
          <p:cNvPr id="10" name="Oval 9">
            <a:extLst>
              <a:ext uri="{FF2B5EF4-FFF2-40B4-BE49-F238E27FC236}">
                <a16:creationId xmlns:a16="http://schemas.microsoft.com/office/drawing/2014/main" id="{43672CB9-1F55-4072-9F24-7E32988957D7}"/>
              </a:ext>
            </a:extLst>
          </p:cNvPr>
          <p:cNvSpPr/>
          <p:nvPr/>
        </p:nvSpPr>
        <p:spPr bwMode="auto">
          <a:xfrm>
            <a:off x="2895600" y="838200"/>
            <a:ext cx="762000" cy="664797"/>
          </a:xfrm>
          <a:prstGeom prst="ellipse">
            <a:avLst/>
          </a:prstGeom>
          <a:noFill/>
          <a:ln w="12700">
            <a:solidFill>
              <a:srgbClr val="FF0000"/>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13" name="Oval 12">
            <a:extLst>
              <a:ext uri="{FF2B5EF4-FFF2-40B4-BE49-F238E27FC236}">
                <a16:creationId xmlns:a16="http://schemas.microsoft.com/office/drawing/2014/main" id="{8EAB66D2-F786-42C1-B615-259743D6B121}"/>
              </a:ext>
            </a:extLst>
          </p:cNvPr>
          <p:cNvSpPr/>
          <p:nvPr/>
        </p:nvSpPr>
        <p:spPr bwMode="auto">
          <a:xfrm>
            <a:off x="1511704" y="1717728"/>
            <a:ext cx="4291791" cy="1330271"/>
          </a:xfrm>
          <a:prstGeom prst="ellipse">
            <a:avLst/>
          </a:prstGeom>
          <a:noFill/>
          <a:ln>
            <a:solidFill>
              <a:srgbClr val="FF0000"/>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pic>
        <p:nvPicPr>
          <p:cNvPr id="7" name="Picture 6">
            <a:extLst>
              <a:ext uri="{FF2B5EF4-FFF2-40B4-BE49-F238E27FC236}">
                <a16:creationId xmlns:a16="http://schemas.microsoft.com/office/drawing/2014/main" id="{AA03C147-9024-4E7B-8394-C9F50BF48882}"/>
              </a:ext>
            </a:extLst>
          </p:cNvPr>
          <p:cNvPicPr>
            <a:picLocks noChangeAspect="1"/>
          </p:cNvPicPr>
          <p:nvPr/>
        </p:nvPicPr>
        <p:blipFill>
          <a:blip r:embed="rId3"/>
          <a:stretch>
            <a:fillRect/>
          </a:stretch>
        </p:blipFill>
        <p:spPr>
          <a:xfrm>
            <a:off x="166519" y="990600"/>
            <a:ext cx="6986697" cy="5637212"/>
          </a:xfrm>
          <a:prstGeom prst="rect">
            <a:avLst/>
          </a:prstGeom>
        </p:spPr>
      </p:pic>
    </p:spTree>
    <p:extLst>
      <p:ext uri="{BB962C8B-B14F-4D97-AF65-F5344CB8AC3E}">
        <p14:creationId xmlns:p14="http://schemas.microsoft.com/office/powerpoint/2010/main" val="3467957205"/>
      </p:ext>
    </p:extLst>
  </p:cSld>
  <p:clrMapOvr>
    <a:masterClrMapping/>
  </p:clrMapOvr>
  <p:transition>
    <p:fade/>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89719" y="120257"/>
            <a:ext cx="8534400" cy="747897"/>
          </a:xfrm>
          <a:ln w="19050">
            <a:solidFill>
              <a:srgbClr val="FFFFAB"/>
            </a:solidFill>
          </a:ln>
        </p:spPr>
        <p:txBody>
          <a:bodyPr/>
          <a:lstStyle/>
          <a:p>
            <a:r>
              <a:rPr lang="en-US" sz="5400" dirty="0"/>
              <a:t>Celecoxib PI3K/Akt/mTOR</a:t>
            </a:r>
          </a:p>
        </p:txBody>
      </p:sp>
      <p:sp>
        <p:nvSpPr>
          <p:cNvPr id="5" name="Content Placeholder 4"/>
          <p:cNvSpPr>
            <a:spLocks noGrp="1"/>
          </p:cNvSpPr>
          <p:nvPr>
            <p:ph sz="half" idx="2"/>
          </p:nvPr>
        </p:nvSpPr>
        <p:spPr>
          <a:xfrm>
            <a:off x="289719" y="1000101"/>
            <a:ext cx="8534400" cy="4708981"/>
          </a:xfrm>
          <a:ln w="19050">
            <a:solidFill>
              <a:srgbClr val="FFFFAB"/>
            </a:solidFill>
          </a:ln>
        </p:spPr>
        <p:txBody>
          <a:bodyPr/>
          <a:lstStyle/>
          <a:p>
            <a:r>
              <a:rPr lang="en-US" sz="3600" dirty="0"/>
              <a:t>Celecoxib Blocks the phospho-inositol-kinase-Akt/mTOR (PI3K/Akt/mTOR) pathway, a “master regulator” for cancer cell survival, growth, and proliferation, </a:t>
            </a:r>
          </a:p>
          <a:p>
            <a:r>
              <a:rPr lang="en-US" sz="3600" dirty="0"/>
              <a:t>Also a CSC pathway.</a:t>
            </a:r>
          </a:p>
          <a:p>
            <a:r>
              <a:rPr lang="en-US" sz="3600" dirty="0"/>
              <a:t>Note: All OXPHOS Inhibitors are </a:t>
            </a:r>
            <a:r>
              <a:rPr lang="en-US" sz="3600" dirty="0" err="1"/>
              <a:t>Wnt</a:t>
            </a:r>
            <a:r>
              <a:rPr lang="en-US" sz="3600" dirty="0"/>
              <a:t>/CSC pathway inhibitors.  All OXPHOS inhibitors also Inhibit mTOR, Inducing “Protective Autophagy.” </a:t>
            </a:r>
          </a:p>
        </p:txBody>
      </p:sp>
      <p:sp>
        <p:nvSpPr>
          <p:cNvPr id="6" name="TextBox 5">
            <a:extLst>
              <a:ext uri="{FF2B5EF4-FFF2-40B4-BE49-F238E27FC236}">
                <a16:creationId xmlns:a16="http://schemas.microsoft.com/office/drawing/2014/main" id="{36607928-F784-4D3E-8B57-4578ABDAA65C}"/>
              </a:ext>
            </a:extLst>
          </p:cNvPr>
          <p:cNvSpPr txBox="1"/>
          <p:nvPr/>
        </p:nvSpPr>
        <p:spPr>
          <a:xfrm>
            <a:off x="5617029" y="5709082"/>
            <a:ext cx="3505200" cy="369332"/>
          </a:xfrm>
          <a:prstGeom prst="rect">
            <a:avLst/>
          </a:prstGeom>
          <a:noFill/>
        </p:spPr>
        <p:txBody>
          <a:bodyPr wrap="square">
            <a:spAutoFit/>
          </a:bodyPr>
          <a:lstStyle/>
          <a:p>
            <a:r>
              <a:rPr lang="en-US" dirty="0"/>
              <a:t>Copyright 2021 © Jeffrey Dach MD </a:t>
            </a:r>
          </a:p>
        </p:txBody>
      </p:sp>
    </p:spTree>
    <p:extLst>
      <p:ext uri="{BB962C8B-B14F-4D97-AF65-F5344CB8AC3E}">
        <p14:creationId xmlns:p14="http://schemas.microsoft.com/office/powerpoint/2010/main" val="3521728183"/>
      </p:ext>
    </p:extLst>
  </p:cSld>
  <p:clrMapOvr>
    <a:masterClrMapping/>
  </p:clrMapOvr>
  <p:transition>
    <p:fade/>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89719" y="120257"/>
            <a:ext cx="8534400" cy="747897"/>
          </a:xfrm>
          <a:ln w="19050">
            <a:solidFill>
              <a:srgbClr val="FFFFAB"/>
            </a:solidFill>
          </a:ln>
        </p:spPr>
        <p:txBody>
          <a:bodyPr/>
          <a:lstStyle/>
          <a:p>
            <a:r>
              <a:rPr lang="en-US" sz="5400" dirty="0"/>
              <a:t>Celecoxib PI3K/Akt/mTOR REF.</a:t>
            </a:r>
          </a:p>
        </p:txBody>
      </p:sp>
      <p:sp>
        <p:nvSpPr>
          <p:cNvPr id="6" name="TextBox 5">
            <a:extLst>
              <a:ext uri="{FF2B5EF4-FFF2-40B4-BE49-F238E27FC236}">
                <a16:creationId xmlns:a16="http://schemas.microsoft.com/office/drawing/2014/main" id="{36607928-F784-4D3E-8B57-4578ABDAA65C}"/>
              </a:ext>
            </a:extLst>
          </p:cNvPr>
          <p:cNvSpPr txBox="1"/>
          <p:nvPr/>
        </p:nvSpPr>
        <p:spPr>
          <a:xfrm>
            <a:off x="5715000" y="6488668"/>
            <a:ext cx="3505200" cy="369332"/>
          </a:xfrm>
          <a:prstGeom prst="rect">
            <a:avLst/>
          </a:prstGeom>
          <a:noFill/>
        </p:spPr>
        <p:txBody>
          <a:bodyPr wrap="square">
            <a:spAutoFit/>
          </a:bodyPr>
          <a:lstStyle/>
          <a:p>
            <a:r>
              <a:rPr lang="en-US" dirty="0"/>
              <a:t>Copyright 2021 © Jeffrey Dach MD </a:t>
            </a:r>
          </a:p>
        </p:txBody>
      </p:sp>
      <p:sp>
        <p:nvSpPr>
          <p:cNvPr id="7" name="TextBox 6">
            <a:extLst>
              <a:ext uri="{FF2B5EF4-FFF2-40B4-BE49-F238E27FC236}">
                <a16:creationId xmlns:a16="http://schemas.microsoft.com/office/drawing/2014/main" id="{0273534D-01E3-4147-98C7-0503E5119209}"/>
              </a:ext>
            </a:extLst>
          </p:cNvPr>
          <p:cNvSpPr txBox="1"/>
          <p:nvPr/>
        </p:nvSpPr>
        <p:spPr>
          <a:xfrm>
            <a:off x="257062" y="879040"/>
            <a:ext cx="8534400" cy="5632311"/>
          </a:xfrm>
          <a:prstGeom prst="rect">
            <a:avLst/>
          </a:prstGeom>
          <a:noFill/>
          <a:ln w="12700">
            <a:solidFill>
              <a:srgbClr val="FFFFAB"/>
            </a:solidFill>
          </a:ln>
        </p:spPr>
        <p:txBody>
          <a:bodyPr wrap="square">
            <a:spAutoFit/>
          </a:bodyPr>
          <a:lstStyle/>
          <a:p>
            <a:pPr algn="l"/>
            <a:r>
              <a:rPr lang="en-US" sz="2400" b="0" i="0" u="none" strike="noStrike" baseline="0" dirty="0">
                <a:solidFill>
                  <a:srgbClr val="FFFFBD"/>
                </a:solidFill>
                <a:latin typeface="Calibri" panose="020F0502020204030204" pitchFamily="34" charset="0"/>
              </a:rPr>
              <a:t>34) Hsu, </a:t>
            </a:r>
            <a:r>
              <a:rPr lang="en-US" sz="2400" b="0" i="0" u="none" strike="noStrike" baseline="0" dirty="0" err="1">
                <a:solidFill>
                  <a:srgbClr val="FFFFBD"/>
                </a:solidFill>
                <a:latin typeface="Calibri" panose="020F0502020204030204" pitchFamily="34" charset="0"/>
              </a:rPr>
              <a:t>Ao</a:t>
            </a:r>
            <a:r>
              <a:rPr lang="en-US" sz="2400" b="0" i="0" u="none" strike="noStrike" baseline="0" dirty="0">
                <a:solidFill>
                  <a:srgbClr val="FFFFBD"/>
                </a:solidFill>
                <a:latin typeface="Calibri" panose="020F0502020204030204" pitchFamily="34" charset="0"/>
              </a:rPr>
              <a:t>-Lin, “The COX-2 inhibitor celecoxib induces apoptosis by blocking Akt activation in human prostate cancer cells independently of Bcl-2.” J Biol Chem (2000): </a:t>
            </a:r>
          </a:p>
          <a:p>
            <a:pPr algn="l"/>
            <a:r>
              <a:rPr lang="en-US" sz="2400" b="0" i="0" u="none" strike="noStrike" baseline="0" dirty="0">
                <a:solidFill>
                  <a:srgbClr val="FFFFBD"/>
                </a:solidFill>
                <a:latin typeface="Calibri" panose="020F0502020204030204" pitchFamily="34" charset="0"/>
              </a:rPr>
              <a:t>35) Liu, </a:t>
            </a:r>
            <a:r>
              <a:rPr lang="en-US" sz="2400" b="0" i="0" u="none" strike="noStrike" baseline="0" dirty="0" err="1">
                <a:solidFill>
                  <a:srgbClr val="FFFFBD"/>
                </a:solidFill>
                <a:latin typeface="Calibri" panose="020F0502020204030204" pitchFamily="34" charset="0"/>
              </a:rPr>
              <a:t>Min,“Celecoxib</a:t>
            </a:r>
            <a:r>
              <a:rPr lang="en-US" sz="2400" b="0" i="0" u="none" strike="noStrike" baseline="0" dirty="0">
                <a:solidFill>
                  <a:srgbClr val="FFFFBD"/>
                </a:solidFill>
                <a:latin typeface="Calibri" panose="020F0502020204030204" pitchFamily="34" charset="0"/>
              </a:rPr>
              <a:t> regulates apoptosis and autophagy via PI3K/Akt signaling pathway in gastric cancer cells.” Int j mol med 33.6 (2014): 1451-1458. </a:t>
            </a:r>
          </a:p>
          <a:p>
            <a:pPr algn="l"/>
            <a:r>
              <a:rPr lang="en-US" sz="2400" b="0" i="0" u="none" strike="noStrike" baseline="0" dirty="0">
                <a:solidFill>
                  <a:srgbClr val="FFFFBD"/>
                </a:solidFill>
                <a:latin typeface="Calibri" panose="020F0502020204030204" pitchFamily="34" charset="0"/>
              </a:rPr>
              <a:t>36) </a:t>
            </a:r>
            <a:r>
              <a:rPr lang="en-US" sz="2400" b="0" i="0" u="none" strike="noStrike" baseline="0" dirty="0" err="1">
                <a:solidFill>
                  <a:srgbClr val="FFFFBD"/>
                </a:solidFill>
                <a:latin typeface="Calibri" panose="020F0502020204030204" pitchFamily="34" charset="0"/>
              </a:rPr>
              <a:t>Leng</a:t>
            </a:r>
            <a:r>
              <a:rPr lang="en-US" sz="2400" b="0" i="0" u="none" strike="noStrike" baseline="0" dirty="0">
                <a:solidFill>
                  <a:srgbClr val="FFFFBD"/>
                </a:solidFill>
                <a:latin typeface="Calibri" panose="020F0502020204030204" pitchFamily="34" charset="0"/>
              </a:rPr>
              <a:t>, Jing, et al. “COX-2 promotes hepatocellular carcinoma cell growth through Akt activation: evidence for Akt inhibition in celecoxib induced apoptosis.” Hepatology 38.3 (2003): 756-768.</a:t>
            </a:r>
          </a:p>
          <a:p>
            <a:pPr algn="l"/>
            <a:r>
              <a:rPr lang="en-US" sz="2400" b="0" i="0" u="none" strike="noStrike" baseline="0" dirty="0">
                <a:solidFill>
                  <a:srgbClr val="FFFFBD"/>
                </a:solidFill>
                <a:latin typeface="Calibri" panose="020F0502020204030204" pitchFamily="34" charset="0"/>
              </a:rPr>
              <a:t>37) Glynn, Sharon A.,“COX-2 activation is associated with Akt phosphorylation and poor survival in ER-neg, HER2-pos breast cancer.” BMC cancer 10.1 (2010)</a:t>
            </a:r>
          </a:p>
          <a:p>
            <a:pPr algn="l"/>
            <a:r>
              <a:rPr lang="en-US" sz="2400" b="0" i="0" u="none" strike="noStrike" baseline="0" dirty="0">
                <a:solidFill>
                  <a:srgbClr val="FFFFBD"/>
                </a:solidFill>
                <a:latin typeface="Calibri" panose="020F0502020204030204" pitchFamily="34" charset="0"/>
              </a:rPr>
              <a:t>Setia, Shruti. "The PI3K/Akt pathway in colitis associated colon cancer and its chemoprevention with celecoxib, a Cox-2 selective inhibitor." Biomed &amp; Pharm 68.6 (2014): 721-727.</a:t>
            </a:r>
          </a:p>
        </p:txBody>
      </p:sp>
    </p:spTree>
    <p:extLst>
      <p:ext uri="{BB962C8B-B14F-4D97-AF65-F5344CB8AC3E}">
        <p14:creationId xmlns:p14="http://schemas.microsoft.com/office/powerpoint/2010/main" val="3080994000"/>
      </p:ext>
    </p:extLst>
  </p:cSld>
  <p:clrMapOvr>
    <a:masterClrMapping/>
  </p:clrMapOvr>
  <p:transition>
    <p:fade/>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89719" y="120257"/>
            <a:ext cx="8534400" cy="553998"/>
          </a:xfrm>
          <a:ln w="19050">
            <a:solidFill>
              <a:srgbClr val="FFFFAB"/>
            </a:solidFill>
          </a:ln>
        </p:spPr>
        <p:txBody>
          <a:bodyPr/>
          <a:lstStyle/>
          <a:p>
            <a:r>
              <a:rPr lang="en-US" sz="4000" dirty="0"/>
              <a:t>Quercetin - Natural PI3K/Akt/mTOR Inhibitor</a:t>
            </a:r>
          </a:p>
        </p:txBody>
      </p:sp>
      <p:sp>
        <p:nvSpPr>
          <p:cNvPr id="6" name="TextBox 5">
            <a:extLst>
              <a:ext uri="{FF2B5EF4-FFF2-40B4-BE49-F238E27FC236}">
                <a16:creationId xmlns:a16="http://schemas.microsoft.com/office/drawing/2014/main" id="{36607928-F784-4D3E-8B57-4578ABDAA65C}"/>
              </a:ext>
            </a:extLst>
          </p:cNvPr>
          <p:cNvSpPr txBox="1"/>
          <p:nvPr/>
        </p:nvSpPr>
        <p:spPr>
          <a:xfrm>
            <a:off x="5715000" y="6488668"/>
            <a:ext cx="3505200" cy="369332"/>
          </a:xfrm>
          <a:prstGeom prst="rect">
            <a:avLst/>
          </a:prstGeom>
          <a:noFill/>
        </p:spPr>
        <p:txBody>
          <a:bodyPr wrap="square">
            <a:spAutoFit/>
          </a:bodyPr>
          <a:lstStyle/>
          <a:p>
            <a:r>
              <a:rPr lang="en-US" dirty="0"/>
              <a:t>Copyright 2021 © Jeffrey Dach MD </a:t>
            </a:r>
          </a:p>
        </p:txBody>
      </p:sp>
      <p:sp>
        <p:nvSpPr>
          <p:cNvPr id="7" name="TextBox 6">
            <a:extLst>
              <a:ext uri="{FF2B5EF4-FFF2-40B4-BE49-F238E27FC236}">
                <a16:creationId xmlns:a16="http://schemas.microsoft.com/office/drawing/2014/main" id="{0273534D-01E3-4147-98C7-0503E5119209}"/>
              </a:ext>
            </a:extLst>
          </p:cNvPr>
          <p:cNvSpPr txBox="1"/>
          <p:nvPr/>
        </p:nvSpPr>
        <p:spPr>
          <a:xfrm>
            <a:off x="304800" y="674255"/>
            <a:ext cx="8534400" cy="6001643"/>
          </a:xfrm>
          <a:prstGeom prst="rect">
            <a:avLst/>
          </a:prstGeom>
          <a:noFill/>
          <a:ln w="12700">
            <a:solidFill>
              <a:srgbClr val="FFFFAB"/>
            </a:solidFill>
          </a:ln>
        </p:spPr>
        <p:txBody>
          <a:bodyPr wrap="square">
            <a:spAutoFit/>
          </a:bodyPr>
          <a:lstStyle/>
          <a:p>
            <a:pPr algn="l"/>
            <a:r>
              <a:rPr lang="en-US" sz="2400" b="0" i="0" u="none" strike="noStrike" baseline="0" dirty="0" err="1">
                <a:solidFill>
                  <a:srgbClr val="FFFFAB"/>
                </a:solidFill>
                <a:latin typeface="Calibri" panose="020F0502020204030204" pitchFamily="34" charset="0"/>
              </a:rPr>
              <a:t>Granato</a:t>
            </a:r>
            <a:r>
              <a:rPr lang="en-US" sz="2400" b="0" i="0" u="none" strike="noStrike" baseline="0" dirty="0">
                <a:solidFill>
                  <a:srgbClr val="FFFFAB"/>
                </a:solidFill>
                <a:latin typeface="Calibri" panose="020F0502020204030204" pitchFamily="34" charset="0"/>
              </a:rPr>
              <a:t>, Marisa, "Quercetin induces apoptosis and autophagy in primary effusion lymphoma cells by inhibiting PI3K/AKT/mTOR and STAT3 signaling pathways." The J nut </a:t>
            </a:r>
            <a:r>
              <a:rPr lang="en-US" sz="2400" b="0" i="0" u="none" strike="noStrike" baseline="0" dirty="0" err="1">
                <a:solidFill>
                  <a:srgbClr val="FFFFAB"/>
                </a:solidFill>
                <a:latin typeface="Calibri" panose="020F0502020204030204" pitchFamily="34" charset="0"/>
              </a:rPr>
              <a:t>biochem</a:t>
            </a:r>
            <a:r>
              <a:rPr lang="en-US" sz="2400" b="0" i="0" u="none" strike="noStrike" baseline="0" dirty="0">
                <a:solidFill>
                  <a:srgbClr val="FFFFAB"/>
                </a:solidFill>
                <a:latin typeface="Calibri" panose="020F0502020204030204" pitchFamily="34" charset="0"/>
              </a:rPr>
              <a:t> 41 (2017): 124-136.</a:t>
            </a:r>
          </a:p>
          <a:p>
            <a:pPr algn="l"/>
            <a:r>
              <a:rPr lang="en-US" sz="2400" b="0" i="0" u="none" strike="noStrike" baseline="0" dirty="0">
                <a:solidFill>
                  <a:srgbClr val="FFFFAB"/>
                </a:solidFill>
                <a:latin typeface="Calibri" panose="020F0502020204030204" pitchFamily="34" charset="0"/>
              </a:rPr>
              <a:t>Jia, Lijun, et al. "Quercetin suppresses the mobility of breast cancer by suppressing glycolysis through Akt-mTOR pathway mediated autophagy induction." Life sciences 208 (2018): 123-130.</a:t>
            </a:r>
          </a:p>
          <a:p>
            <a:pPr algn="l"/>
            <a:r>
              <a:rPr lang="en-US" sz="2400" b="0" i="0" u="none" strike="noStrike" baseline="0" dirty="0">
                <a:solidFill>
                  <a:srgbClr val="FFFFAB"/>
                </a:solidFill>
                <a:latin typeface="Calibri" panose="020F0502020204030204" pitchFamily="34" charset="0"/>
              </a:rPr>
              <a:t>Song, Jing, et al. "Effects of Quercetin on Autophagy and Phosphatidylinositol 3-kinase/Protein Kinase B/Mammalian Target of Rapamycin Signaling Pathway in Human Prostate Cancer PC-3 Cells." Acta </a:t>
            </a:r>
            <a:r>
              <a:rPr lang="en-US" sz="2400" b="0" i="0" u="none" strike="noStrike" baseline="0" dirty="0" err="1">
                <a:solidFill>
                  <a:srgbClr val="FFFFAB"/>
                </a:solidFill>
                <a:latin typeface="Calibri" panose="020F0502020204030204" pitchFamily="34" charset="0"/>
              </a:rPr>
              <a:t>Academiae</a:t>
            </a:r>
            <a:r>
              <a:rPr lang="en-US" sz="2400" b="0" i="0" u="none" strike="noStrike" baseline="0" dirty="0">
                <a:solidFill>
                  <a:srgbClr val="FFFFAB"/>
                </a:solidFill>
                <a:latin typeface="Calibri" panose="020F0502020204030204" pitchFamily="34" charset="0"/>
              </a:rPr>
              <a:t> </a:t>
            </a:r>
            <a:r>
              <a:rPr lang="en-US" sz="2400" b="0" i="0" u="none" strike="noStrike" baseline="0" dirty="0" err="1">
                <a:solidFill>
                  <a:srgbClr val="FFFFAB"/>
                </a:solidFill>
                <a:latin typeface="Calibri" panose="020F0502020204030204" pitchFamily="34" charset="0"/>
              </a:rPr>
              <a:t>Medicinae</a:t>
            </a:r>
            <a:r>
              <a:rPr lang="en-US" sz="2400" b="0" i="0" u="none" strike="noStrike" baseline="0" dirty="0">
                <a:solidFill>
                  <a:srgbClr val="FFFFAB"/>
                </a:solidFill>
                <a:latin typeface="Calibri" panose="020F0502020204030204" pitchFamily="34" charset="0"/>
              </a:rPr>
              <a:t> </a:t>
            </a:r>
            <a:r>
              <a:rPr lang="en-US" sz="2400" b="0" i="0" u="none" strike="noStrike" baseline="0" dirty="0" err="1">
                <a:solidFill>
                  <a:srgbClr val="FFFFAB"/>
                </a:solidFill>
                <a:latin typeface="Calibri" panose="020F0502020204030204" pitchFamily="34" charset="0"/>
              </a:rPr>
              <a:t>Sinicae</a:t>
            </a:r>
            <a:r>
              <a:rPr lang="en-US" sz="2400" b="0" i="0" u="none" strike="noStrike" baseline="0" dirty="0">
                <a:solidFill>
                  <a:srgbClr val="FFFFAB"/>
                </a:solidFill>
                <a:latin typeface="Calibri" panose="020F0502020204030204" pitchFamily="34" charset="0"/>
              </a:rPr>
              <a:t> 42.5 (2020): 578-584.</a:t>
            </a:r>
          </a:p>
          <a:p>
            <a:pPr algn="l"/>
            <a:r>
              <a:rPr lang="en-US" sz="2400" b="0" i="0" u="none" strike="noStrike" baseline="0" dirty="0">
                <a:solidFill>
                  <a:srgbClr val="FFFFAB"/>
                </a:solidFill>
                <a:latin typeface="Calibri" panose="020F0502020204030204" pitchFamily="34" charset="0"/>
              </a:rPr>
              <a:t>Li, </a:t>
            </a:r>
            <a:r>
              <a:rPr lang="en-US" sz="2400" b="0" i="0" u="none" strike="noStrike" baseline="0" dirty="0" err="1">
                <a:solidFill>
                  <a:srgbClr val="FFFFAB"/>
                </a:solidFill>
                <a:latin typeface="Calibri" panose="020F0502020204030204" pitchFamily="34" charset="0"/>
              </a:rPr>
              <a:t>Xiuli</a:t>
            </a:r>
            <a:r>
              <a:rPr lang="en-US" sz="2400" b="0" i="0" u="none" strike="noStrike" baseline="0" dirty="0">
                <a:solidFill>
                  <a:srgbClr val="FFFFAB"/>
                </a:solidFill>
                <a:latin typeface="Calibri" panose="020F0502020204030204" pitchFamily="34" charset="0"/>
              </a:rPr>
              <a:t>, et al. "Quercetin suppresses breast cancer stem cells (CD44+/CD24−) by inhibiting the PI3K/Akt/mTOR-signaling pathway." Life sciences 196 (2018): 56-62.</a:t>
            </a:r>
          </a:p>
          <a:p>
            <a:pPr algn="l"/>
            <a:r>
              <a:rPr lang="en-US" sz="2400" b="0" i="0" u="none" strike="noStrike" baseline="0" dirty="0" err="1">
                <a:solidFill>
                  <a:srgbClr val="FFFFAB"/>
                </a:solidFill>
                <a:latin typeface="Calibri" panose="020F0502020204030204" pitchFamily="34" charset="0"/>
              </a:rPr>
              <a:t>Granato</a:t>
            </a:r>
            <a:r>
              <a:rPr lang="en-US" sz="2400" b="0" i="0" u="none" strike="noStrike" baseline="0" dirty="0">
                <a:solidFill>
                  <a:srgbClr val="FFFFAB"/>
                </a:solidFill>
                <a:latin typeface="Calibri" panose="020F0502020204030204" pitchFamily="34" charset="0"/>
              </a:rPr>
              <a:t>, Marisa “Reduction of c-</a:t>
            </a:r>
            <a:r>
              <a:rPr lang="en-US" sz="2400" b="0" i="0" u="none" strike="noStrike" baseline="0" dirty="0" err="1">
                <a:solidFill>
                  <a:srgbClr val="FFFFAB"/>
                </a:solidFill>
                <a:latin typeface="Calibri" panose="020F0502020204030204" pitchFamily="34" charset="0"/>
              </a:rPr>
              <a:t>Myc</a:t>
            </a:r>
            <a:r>
              <a:rPr lang="en-US" sz="2400" b="0" i="0" u="none" strike="noStrike" baseline="0" dirty="0">
                <a:solidFill>
                  <a:srgbClr val="FFFFAB"/>
                </a:solidFill>
                <a:latin typeface="Calibri" panose="020F0502020204030204" pitchFamily="34" charset="0"/>
              </a:rPr>
              <a:t> expression and PI3K /AKT/mTOR signaling by Quercetin induces strong cytotoxic effect against Burkitt’s lymphoma." Int j </a:t>
            </a:r>
            <a:r>
              <a:rPr lang="en-US" sz="2400" b="0" i="0" u="none" strike="noStrike" baseline="0" dirty="0" err="1">
                <a:solidFill>
                  <a:srgbClr val="FFFFAB"/>
                </a:solidFill>
                <a:latin typeface="Calibri" panose="020F0502020204030204" pitchFamily="34" charset="0"/>
              </a:rPr>
              <a:t>biochem</a:t>
            </a:r>
            <a:r>
              <a:rPr lang="en-US" sz="2400" b="0" i="0" u="none" strike="noStrike" baseline="0" dirty="0">
                <a:solidFill>
                  <a:srgbClr val="FFFFAB"/>
                </a:solidFill>
                <a:latin typeface="Calibri" panose="020F0502020204030204" pitchFamily="34" charset="0"/>
              </a:rPr>
              <a:t> cell biology (2016): 393</a:t>
            </a:r>
          </a:p>
        </p:txBody>
      </p:sp>
    </p:spTree>
    <p:extLst>
      <p:ext uri="{BB962C8B-B14F-4D97-AF65-F5344CB8AC3E}">
        <p14:creationId xmlns:p14="http://schemas.microsoft.com/office/powerpoint/2010/main" val="2800193006"/>
      </p:ext>
    </p:extLst>
  </p:cSld>
  <p:clrMapOvr>
    <a:masterClrMapping/>
  </p:clrMapOvr>
  <p:transition>
    <p:fade/>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89719" y="120257"/>
            <a:ext cx="8534400" cy="747897"/>
          </a:xfrm>
          <a:ln w="19050">
            <a:solidFill>
              <a:srgbClr val="FFFFAB"/>
            </a:solidFill>
          </a:ln>
        </p:spPr>
        <p:txBody>
          <a:bodyPr/>
          <a:lstStyle/>
          <a:p>
            <a:r>
              <a:rPr lang="en-US" sz="5400" dirty="0"/>
              <a:t>Celecoxib Synergies w/</a:t>
            </a:r>
          </a:p>
        </p:txBody>
      </p:sp>
      <p:sp>
        <p:nvSpPr>
          <p:cNvPr id="5" name="Content Placeholder 4"/>
          <p:cNvSpPr>
            <a:spLocks noGrp="1"/>
          </p:cNvSpPr>
          <p:nvPr>
            <p:ph sz="half" idx="2"/>
          </p:nvPr>
        </p:nvSpPr>
        <p:spPr>
          <a:xfrm>
            <a:off x="2362200" y="1371600"/>
            <a:ext cx="3618252" cy="3545586"/>
          </a:xfrm>
          <a:ln w="19050">
            <a:solidFill>
              <a:srgbClr val="FFFFAB"/>
            </a:solidFill>
          </a:ln>
        </p:spPr>
        <p:txBody>
          <a:bodyPr/>
          <a:lstStyle/>
          <a:p>
            <a:r>
              <a:rPr lang="en-US" sz="3600" dirty="0"/>
              <a:t>Atorvastatin</a:t>
            </a:r>
          </a:p>
          <a:p>
            <a:r>
              <a:rPr lang="en-US" sz="3600" dirty="0"/>
              <a:t>Auranofin</a:t>
            </a:r>
          </a:p>
          <a:p>
            <a:r>
              <a:rPr lang="en-US" sz="3600" dirty="0"/>
              <a:t>Curcumin</a:t>
            </a:r>
          </a:p>
          <a:p>
            <a:r>
              <a:rPr lang="en-US" sz="3600" dirty="0"/>
              <a:t>Metformin</a:t>
            </a:r>
          </a:p>
          <a:p>
            <a:r>
              <a:rPr lang="en-US" sz="3600" dirty="0"/>
              <a:t>Quercetin</a:t>
            </a:r>
          </a:p>
          <a:p>
            <a:r>
              <a:rPr lang="en-US" sz="3600" dirty="0"/>
              <a:t>Tocotrienol</a:t>
            </a:r>
            <a:endParaRPr lang="en-US" sz="3200" dirty="0"/>
          </a:p>
        </p:txBody>
      </p:sp>
      <p:sp>
        <p:nvSpPr>
          <p:cNvPr id="6" name="TextBox 5">
            <a:extLst>
              <a:ext uri="{FF2B5EF4-FFF2-40B4-BE49-F238E27FC236}">
                <a16:creationId xmlns:a16="http://schemas.microsoft.com/office/drawing/2014/main" id="{36607928-F784-4D3E-8B57-4578ABDAA65C}"/>
              </a:ext>
            </a:extLst>
          </p:cNvPr>
          <p:cNvSpPr txBox="1"/>
          <p:nvPr/>
        </p:nvSpPr>
        <p:spPr>
          <a:xfrm>
            <a:off x="5715000" y="6488668"/>
            <a:ext cx="3505200" cy="369332"/>
          </a:xfrm>
          <a:prstGeom prst="rect">
            <a:avLst/>
          </a:prstGeom>
          <a:noFill/>
        </p:spPr>
        <p:txBody>
          <a:bodyPr wrap="square">
            <a:spAutoFit/>
          </a:bodyPr>
          <a:lstStyle/>
          <a:p>
            <a:r>
              <a:rPr lang="en-US" dirty="0"/>
              <a:t>Copyright 2021 © Jeffrey Dach MD </a:t>
            </a:r>
          </a:p>
        </p:txBody>
      </p:sp>
    </p:spTree>
    <p:extLst>
      <p:ext uri="{BB962C8B-B14F-4D97-AF65-F5344CB8AC3E}">
        <p14:creationId xmlns:p14="http://schemas.microsoft.com/office/powerpoint/2010/main" val="618969563"/>
      </p:ext>
    </p:extLst>
  </p:cSld>
  <p:clrMapOvr>
    <a:masterClrMapping/>
  </p:clrMapOvr>
  <p:transition>
    <p:fade/>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89719" y="120257"/>
            <a:ext cx="8534400" cy="747897"/>
          </a:xfrm>
          <a:ln w="19050">
            <a:solidFill>
              <a:srgbClr val="FFFFAB"/>
            </a:solidFill>
          </a:ln>
        </p:spPr>
        <p:txBody>
          <a:bodyPr/>
          <a:lstStyle/>
          <a:p>
            <a:r>
              <a:rPr lang="en-US" sz="5400" dirty="0"/>
              <a:t>Celecoxib Synergies refs </a:t>
            </a:r>
          </a:p>
        </p:txBody>
      </p:sp>
      <p:sp>
        <p:nvSpPr>
          <p:cNvPr id="6" name="TextBox 5">
            <a:extLst>
              <a:ext uri="{FF2B5EF4-FFF2-40B4-BE49-F238E27FC236}">
                <a16:creationId xmlns:a16="http://schemas.microsoft.com/office/drawing/2014/main" id="{36607928-F784-4D3E-8B57-4578ABDAA65C}"/>
              </a:ext>
            </a:extLst>
          </p:cNvPr>
          <p:cNvSpPr txBox="1"/>
          <p:nvPr/>
        </p:nvSpPr>
        <p:spPr>
          <a:xfrm>
            <a:off x="5715000" y="6488668"/>
            <a:ext cx="3505200" cy="369332"/>
          </a:xfrm>
          <a:prstGeom prst="rect">
            <a:avLst/>
          </a:prstGeom>
          <a:noFill/>
        </p:spPr>
        <p:txBody>
          <a:bodyPr wrap="square">
            <a:spAutoFit/>
          </a:bodyPr>
          <a:lstStyle/>
          <a:p>
            <a:r>
              <a:rPr lang="en-US" dirty="0"/>
              <a:t>Copyright 2021 © Jeffrey Dach MD </a:t>
            </a:r>
          </a:p>
        </p:txBody>
      </p:sp>
      <p:sp>
        <p:nvSpPr>
          <p:cNvPr id="7" name="TextBox 6">
            <a:extLst>
              <a:ext uri="{FF2B5EF4-FFF2-40B4-BE49-F238E27FC236}">
                <a16:creationId xmlns:a16="http://schemas.microsoft.com/office/drawing/2014/main" id="{0273534D-01E3-4147-98C7-0503E5119209}"/>
              </a:ext>
            </a:extLst>
          </p:cNvPr>
          <p:cNvSpPr txBox="1"/>
          <p:nvPr/>
        </p:nvSpPr>
        <p:spPr>
          <a:xfrm>
            <a:off x="304800" y="1074509"/>
            <a:ext cx="8534400" cy="5324535"/>
          </a:xfrm>
          <a:prstGeom prst="rect">
            <a:avLst/>
          </a:prstGeom>
          <a:noFill/>
          <a:ln w="12700">
            <a:solidFill>
              <a:srgbClr val="FFFFAB"/>
            </a:solidFill>
          </a:ln>
        </p:spPr>
        <p:txBody>
          <a:bodyPr wrap="square">
            <a:spAutoFit/>
          </a:bodyPr>
          <a:lstStyle/>
          <a:p>
            <a:pPr algn="l"/>
            <a:r>
              <a:rPr lang="en-US" sz="2000" b="0" i="0" u="none" strike="noStrike" baseline="0" dirty="0">
                <a:solidFill>
                  <a:srgbClr val="FFFFAB"/>
                </a:solidFill>
                <a:latin typeface="Calibri" panose="020F0502020204030204" pitchFamily="34" charset="0"/>
              </a:rPr>
              <a:t>Yu, C.-P. Celecoxib and quercetin induce apoptosis in human hepatocarcinoma. Biomed. Res. 2017, 28, 3465–3470</a:t>
            </a:r>
          </a:p>
          <a:p>
            <a:pPr algn="l"/>
            <a:r>
              <a:rPr lang="en-US" sz="2000" b="0" i="0" u="none" strike="noStrike" baseline="0" dirty="0" err="1">
                <a:solidFill>
                  <a:srgbClr val="FFFFAB"/>
                </a:solidFill>
                <a:latin typeface="Calibri" panose="020F0502020204030204" pitchFamily="34" charset="0"/>
              </a:rPr>
              <a:t>Shirode</a:t>
            </a:r>
            <a:r>
              <a:rPr lang="en-US" sz="2000" b="0" i="0" u="none" strike="noStrike" baseline="0" dirty="0">
                <a:solidFill>
                  <a:srgbClr val="FFFFAB"/>
                </a:solidFill>
                <a:latin typeface="Calibri" panose="020F0502020204030204" pitchFamily="34" charset="0"/>
              </a:rPr>
              <a:t>, Amit B. "Synergistic anticancer effects of combined </a:t>
            </a:r>
            <a:r>
              <a:rPr lang="el-GR" sz="2000" b="0" i="0" u="none" strike="noStrike" baseline="0" dirty="0">
                <a:solidFill>
                  <a:srgbClr val="FFFFAB"/>
                </a:solidFill>
                <a:latin typeface="Calibri" panose="020F0502020204030204" pitchFamily="34" charset="0"/>
              </a:rPr>
              <a:t>γ-</a:t>
            </a:r>
            <a:r>
              <a:rPr lang="en-US" sz="2000" b="0" i="0" u="none" strike="noStrike" baseline="0" dirty="0">
                <a:solidFill>
                  <a:srgbClr val="FFFFAB"/>
                </a:solidFill>
                <a:latin typeface="Calibri" panose="020F0502020204030204" pitchFamily="34" charset="0"/>
              </a:rPr>
              <a:t>tocotrienol and celecoxib associated with suppression in Akt and NF</a:t>
            </a:r>
            <a:r>
              <a:rPr lang="el-GR" sz="2000" b="0" i="0" u="none" strike="noStrike" baseline="0" dirty="0">
                <a:solidFill>
                  <a:srgbClr val="FFFFAB"/>
                </a:solidFill>
                <a:latin typeface="Calibri" panose="020F0502020204030204" pitchFamily="34" charset="0"/>
              </a:rPr>
              <a:t>κ</a:t>
            </a:r>
            <a:r>
              <a:rPr lang="en-US" sz="2000" b="0" i="0" u="none" strike="noStrike" baseline="0" dirty="0">
                <a:solidFill>
                  <a:srgbClr val="FFFFAB"/>
                </a:solidFill>
                <a:latin typeface="Calibri" panose="020F0502020204030204" pitchFamily="34" charset="0"/>
              </a:rPr>
              <a:t>B signaling." Biomed &amp; </a:t>
            </a:r>
            <a:r>
              <a:rPr lang="en-US" sz="2000" b="0" i="0" u="none" strike="noStrike" baseline="0" dirty="0" err="1">
                <a:solidFill>
                  <a:srgbClr val="FFFFAB"/>
                </a:solidFill>
                <a:latin typeface="Calibri" panose="020F0502020204030204" pitchFamily="34" charset="0"/>
              </a:rPr>
              <a:t>Pharmacother</a:t>
            </a:r>
            <a:r>
              <a:rPr lang="en-US" sz="2000" b="0" i="0" u="none" strike="noStrike" baseline="0" dirty="0">
                <a:solidFill>
                  <a:srgbClr val="FFFFAB"/>
                </a:solidFill>
                <a:latin typeface="Calibri" panose="020F0502020204030204" pitchFamily="34" charset="0"/>
              </a:rPr>
              <a:t> 64.5 (2010): 327-332.</a:t>
            </a:r>
          </a:p>
          <a:p>
            <a:pPr algn="l"/>
            <a:r>
              <a:rPr lang="en-US" sz="2000" b="0" i="0" u="none" strike="noStrike" baseline="0" dirty="0">
                <a:solidFill>
                  <a:srgbClr val="FFFFAB"/>
                </a:solidFill>
                <a:latin typeface="Calibri" panose="020F0502020204030204" pitchFamily="34" charset="0"/>
              </a:rPr>
              <a:t>Hu, Jun-Wen, et al. "Novel combination of celecoxib and metformin improves the antitumor effect by inhibiting the growth of Hepatocellular Carcinoma." Journal of Cancer 11.21 (2020): 6437.</a:t>
            </a:r>
          </a:p>
          <a:p>
            <a:pPr algn="l"/>
            <a:r>
              <a:rPr lang="en-US" sz="2000" b="0" i="0" u="none" strike="noStrike" baseline="0" dirty="0">
                <a:solidFill>
                  <a:srgbClr val="FFFFAB"/>
                </a:solidFill>
                <a:latin typeface="Calibri" panose="020F0502020204030204" pitchFamily="34" charset="0"/>
              </a:rPr>
              <a:t>Han, Yi, et al. "Synergy between auranofin and celecoxib against colon cancer in vitro and in vivo through a novel redox-mediated mechanism." Cancers 11.7 (2019): 931.</a:t>
            </a:r>
          </a:p>
          <a:p>
            <a:pPr algn="l"/>
            <a:r>
              <a:rPr lang="en-US" sz="2000" b="0" i="0" u="none" strike="noStrike" baseline="0" dirty="0">
                <a:solidFill>
                  <a:srgbClr val="FFFFAB"/>
                </a:solidFill>
                <a:latin typeface="Calibri" panose="020F0502020204030204" pitchFamily="34" charset="0"/>
              </a:rPr>
              <a:t>Xiao, Hang, "Combination of atorvastatin and celecoxib synergistically induces cell cycle arrest and apoptosis in colon cancer cells." Int j cancer 122.9 (2008)</a:t>
            </a:r>
          </a:p>
          <a:p>
            <a:pPr algn="l"/>
            <a:r>
              <a:rPr lang="en-US" sz="2000" b="0" i="0" u="none" strike="noStrike" baseline="0" dirty="0">
                <a:solidFill>
                  <a:srgbClr val="FFFFAB"/>
                </a:solidFill>
                <a:latin typeface="Calibri" panose="020F0502020204030204" pitchFamily="34" charset="0"/>
              </a:rPr>
              <a:t>Lev-Ari, Shahar, et al. "Celecoxib and curcumin synergistically inhibit the growth of colorectal cancer cells." Clinical Cancer Research 11.18 (2005): 6738-6744.</a:t>
            </a:r>
          </a:p>
          <a:p>
            <a:pPr algn="l"/>
            <a:r>
              <a:rPr lang="en-US" sz="2000" b="0" i="0" u="none" strike="noStrike" baseline="0" dirty="0" err="1">
                <a:solidFill>
                  <a:srgbClr val="FFFFAB"/>
                </a:solidFill>
                <a:latin typeface="Calibri" panose="020F0502020204030204" pitchFamily="34" charset="0"/>
              </a:rPr>
              <a:t>Alqahtani</a:t>
            </a:r>
            <a:r>
              <a:rPr lang="en-US" sz="2000" b="0" i="0" u="none" strike="noStrike" baseline="0" dirty="0">
                <a:solidFill>
                  <a:srgbClr val="FFFFAB"/>
                </a:solidFill>
                <a:latin typeface="Calibri" panose="020F0502020204030204" pitchFamily="34" charset="0"/>
              </a:rPr>
              <a:t>, A. M., "Curcumin-Celecoxib: a synergistic and rationale combination chemotherapy for breast cancer." </a:t>
            </a:r>
            <a:r>
              <a:rPr lang="en-US" sz="2000" b="0" i="0" u="none" strike="noStrike" baseline="0" dirty="0" err="1">
                <a:solidFill>
                  <a:srgbClr val="FFFFAB"/>
                </a:solidFill>
                <a:latin typeface="Calibri" panose="020F0502020204030204" pitchFamily="34" charset="0"/>
              </a:rPr>
              <a:t>Europ</a:t>
            </a:r>
            <a:r>
              <a:rPr lang="en-US" sz="2000" b="0" i="0" u="none" strike="noStrike" baseline="0" dirty="0">
                <a:solidFill>
                  <a:srgbClr val="FFFFAB"/>
                </a:solidFill>
                <a:latin typeface="Calibri" panose="020F0502020204030204" pitchFamily="34" charset="0"/>
              </a:rPr>
              <a:t> rev med and pharma sci 25.4 (2021</a:t>
            </a:r>
          </a:p>
        </p:txBody>
      </p:sp>
    </p:spTree>
    <p:extLst>
      <p:ext uri="{BB962C8B-B14F-4D97-AF65-F5344CB8AC3E}">
        <p14:creationId xmlns:p14="http://schemas.microsoft.com/office/powerpoint/2010/main" val="88181132"/>
      </p:ext>
    </p:extLst>
  </p:cSld>
  <p:clrMapOvr>
    <a:masterClrMapping/>
  </p:clrMapOvr>
  <p:transition>
    <p:fade/>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89719" y="120257"/>
            <a:ext cx="8534400" cy="609398"/>
          </a:xfrm>
          <a:ln w="19050">
            <a:solidFill>
              <a:srgbClr val="FFFFAB"/>
            </a:solidFill>
          </a:ln>
        </p:spPr>
        <p:txBody>
          <a:bodyPr/>
          <a:lstStyle/>
          <a:p>
            <a:r>
              <a:rPr lang="en-US" sz="4400" dirty="0"/>
              <a:t>Celecoxib w/ Chemo: Curative Efficacy</a:t>
            </a:r>
          </a:p>
        </p:txBody>
      </p:sp>
      <p:sp>
        <p:nvSpPr>
          <p:cNvPr id="5" name="Content Placeholder 4"/>
          <p:cNvSpPr>
            <a:spLocks noGrp="1"/>
          </p:cNvSpPr>
          <p:nvPr>
            <p:ph sz="half" idx="2"/>
          </p:nvPr>
        </p:nvSpPr>
        <p:spPr>
          <a:xfrm>
            <a:off x="279400" y="948690"/>
            <a:ext cx="8534400" cy="4210383"/>
          </a:xfrm>
          <a:ln w="19050">
            <a:solidFill>
              <a:srgbClr val="FFFFAB"/>
            </a:solidFill>
          </a:ln>
        </p:spPr>
        <p:txBody>
          <a:bodyPr/>
          <a:lstStyle/>
          <a:p>
            <a:r>
              <a:rPr lang="fr-FR" sz="3600" dirty="0"/>
              <a:t>2011 Dr Jin, and 2016, Dr. Lisa </a:t>
            </a:r>
            <a:r>
              <a:rPr lang="fr-FR" sz="3600" dirty="0" err="1"/>
              <a:t>Pang</a:t>
            </a:r>
            <a:r>
              <a:rPr lang="fr-FR" sz="3600" dirty="0"/>
              <a:t>:</a:t>
            </a:r>
          </a:p>
          <a:p>
            <a:r>
              <a:rPr lang="en-US" sz="3600" dirty="0"/>
              <a:t>COX-2 plays an important role in CSC survival and repopulation of CSCs after chemotherapy. </a:t>
            </a:r>
          </a:p>
          <a:p>
            <a:r>
              <a:rPr lang="en-US" sz="3600" dirty="0"/>
              <a:t>Inhibition of COX-2 prevents this chemotherapy induced cancer stem cell survival and repopulation, potentially leading to “Curative Efficacy”. </a:t>
            </a:r>
          </a:p>
        </p:txBody>
      </p:sp>
      <p:sp>
        <p:nvSpPr>
          <p:cNvPr id="6" name="TextBox 5">
            <a:extLst>
              <a:ext uri="{FF2B5EF4-FFF2-40B4-BE49-F238E27FC236}">
                <a16:creationId xmlns:a16="http://schemas.microsoft.com/office/drawing/2014/main" id="{36607928-F784-4D3E-8B57-4578ABDAA65C}"/>
              </a:ext>
            </a:extLst>
          </p:cNvPr>
          <p:cNvSpPr txBox="1"/>
          <p:nvPr/>
        </p:nvSpPr>
        <p:spPr>
          <a:xfrm>
            <a:off x="5715000" y="6488668"/>
            <a:ext cx="350520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Calibri"/>
                <a:ea typeface="+mn-ea"/>
                <a:cs typeface="+mn-cs"/>
              </a:rPr>
              <a:t>Copyright 2021 © Jeffrey Dach MD </a:t>
            </a:r>
          </a:p>
        </p:txBody>
      </p:sp>
      <p:sp>
        <p:nvSpPr>
          <p:cNvPr id="7" name="TextBox 6">
            <a:extLst>
              <a:ext uri="{FF2B5EF4-FFF2-40B4-BE49-F238E27FC236}">
                <a16:creationId xmlns:a16="http://schemas.microsoft.com/office/drawing/2014/main" id="{0273534D-01E3-4147-98C7-0503E5119209}"/>
              </a:ext>
            </a:extLst>
          </p:cNvPr>
          <p:cNvSpPr txBox="1"/>
          <p:nvPr/>
        </p:nvSpPr>
        <p:spPr>
          <a:xfrm>
            <a:off x="279400" y="5165229"/>
            <a:ext cx="8534400" cy="1323439"/>
          </a:xfrm>
          <a:prstGeom prst="rect">
            <a:avLst/>
          </a:prstGeom>
          <a:noFill/>
          <a:ln w="12700">
            <a:solidFill>
              <a:srgbClr val="FFFFAB"/>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srgbClr val="FFFFAB"/>
                </a:solidFill>
                <a:effectLst/>
                <a:uLnTx/>
                <a:uFillTx/>
                <a:latin typeface="Calibri" panose="020F0502020204030204" pitchFamily="34" charset="0"/>
                <a:ea typeface="+mn-ea"/>
                <a:cs typeface="+mn-cs"/>
              </a:rPr>
              <a:t>Jin</a:t>
            </a:r>
            <a:r>
              <a:rPr kumimoji="0" lang="en-US" sz="2000" b="0" i="0" u="none" strike="noStrike" kern="1200" cap="none" spc="0" normalizeH="0" baseline="0" noProof="0" dirty="0">
                <a:ln>
                  <a:noFill/>
                </a:ln>
                <a:solidFill>
                  <a:srgbClr val="FFFFAB"/>
                </a:solidFill>
                <a:effectLst/>
                <a:uLnTx/>
                <a:uFillTx/>
                <a:latin typeface="Calibri" panose="020F0502020204030204" pitchFamily="34" charset="0"/>
                <a:ea typeface="+mn-ea"/>
                <a:cs typeface="+mn-cs"/>
              </a:rPr>
              <a:t>, C. H. "Observation of curative efficacy following combination chemotherapy with celecoxib in advanced colorectal cancer." J of Int Med Res 39.6 (2011</a:t>
            </a:r>
            <a:endParaRPr kumimoji="0" lang="fr-FR" sz="2000" b="0" i="0" u="none" strike="noStrike" kern="1200" cap="none" spc="0" normalizeH="0" baseline="0" noProof="0" dirty="0">
              <a:ln>
                <a:noFill/>
              </a:ln>
              <a:solidFill>
                <a:srgbClr val="FFFFAB"/>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err="1">
                <a:ln>
                  <a:noFill/>
                </a:ln>
                <a:solidFill>
                  <a:srgbClr val="FFFFAB"/>
                </a:solidFill>
                <a:effectLst/>
                <a:uLnTx/>
                <a:uFillTx/>
                <a:latin typeface="Calibri" panose="020F0502020204030204" pitchFamily="34" charset="0"/>
                <a:ea typeface="+mn-ea"/>
                <a:cs typeface="+mn-cs"/>
              </a:rPr>
              <a:t>Pang</a:t>
            </a:r>
            <a:r>
              <a:rPr kumimoji="0" lang="fr-FR" sz="2000" b="0" i="0" u="none" strike="noStrike" kern="1200" cap="none" spc="0" normalizeH="0" baseline="0" noProof="0" dirty="0">
                <a:ln>
                  <a:noFill/>
                </a:ln>
                <a:solidFill>
                  <a:srgbClr val="FFFFAB"/>
                </a:solidFill>
                <a:effectLst/>
                <a:uLnTx/>
                <a:uFillTx/>
                <a:latin typeface="Calibri" panose="020F0502020204030204" pitchFamily="34" charset="0"/>
                <a:ea typeface="+mn-ea"/>
                <a:cs typeface="+mn-cs"/>
              </a:rPr>
              <a:t>, Lisa Y., “Cyclooxygenase-2: a </a:t>
            </a:r>
            <a:r>
              <a:rPr kumimoji="0" lang="fr-FR" sz="2000" b="0" i="0" u="none" strike="noStrike" kern="1200" cap="none" spc="0" normalizeH="0" baseline="0" noProof="0" dirty="0" err="1">
                <a:ln>
                  <a:noFill/>
                </a:ln>
                <a:solidFill>
                  <a:srgbClr val="FFFFAB"/>
                </a:solidFill>
                <a:effectLst/>
                <a:uLnTx/>
                <a:uFillTx/>
                <a:latin typeface="Calibri" panose="020F0502020204030204" pitchFamily="34" charset="0"/>
                <a:ea typeface="+mn-ea"/>
                <a:cs typeface="+mn-cs"/>
              </a:rPr>
              <a:t>role</a:t>
            </a:r>
            <a:r>
              <a:rPr kumimoji="0" lang="fr-FR" sz="2000" b="0" i="0" u="none" strike="noStrike" kern="1200" cap="none" spc="0" normalizeH="0" baseline="0" noProof="0" dirty="0">
                <a:ln>
                  <a:noFill/>
                </a:ln>
                <a:solidFill>
                  <a:srgbClr val="FFFFAB"/>
                </a:solidFill>
                <a:effectLst/>
                <a:uLnTx/>
                <a:uFillTx/>
                <a:latin typeface="Calibri" panose="020F0502020204030204" pitchFamily="34" charset="0"/>
                <a:ea typeface="+mn-ea"/>
                <a:cs typeface="+mn-cs"/>
              </a:rPr>
              <a:t> in cancer stem </a:t>
            </a:r>
            <a:r>
              <a:rPr kumimoji="0" lang="fr-FR" sz="2000" b="0" i="0" u="none" strike="noStrike" kern="1200" cap="none" spc="0" normalizeH="0" baseline="0" noProof="0" dirty="0" err="1">
                <a:ln>
                  <a:noFill/>
                </a:ln>
                <a:solidFill>
                  <a:srgbClr val="FFFFAB"/>
                </a:solidFill>
                <a:effectLst/>
                <a:uLnTx/>
                <a:uFillTx/>
                <a:latin typeface="Calibri" panose="020F0502020204030204" pitchFamily="34" charset="0"/>
                <a:ea typeface="+mn-ea"/>
                <a:cs typeface="+mn-cs"/>
              </a:rPr>
              <a:t>cell</a:t>
            </a:r>
            <a:r>
              <a:rPr kumimoji="0" lang="fr-FR" sz="2000" b="0" i="0" u="none" strike="noStrike" kern="1200" cap="none" spc="0" normalizeH="0" baseline="0" noProof="0" dirty="0">
                <a:ln>
                  <a:noFill/>
                </a:ln>
                <a:solidFill>
                  <a:srgbClr val="FFFFAB"/>
                </a:solidFill>
                <a:effectLst/>
                <a:uLnTx/>
                <a:uFillTx/>
                <a:latin typeface="Calibri" panose="020F0502020204030204" pitchFamily="34" charset="0"/>
                <a:ea typeface="+mn-ea"/>
                <a:cs typeface="+mn-cs"/>
              </a:rPr>
              <a:t> </a:t>
            </a:r>
            <a:r>
              <a:rPr kumimoji="0" lang="fr-FR" sz="2000" b="0" i="0" u="none" strike="noStrike" kern="1200" cap="none" spc="0" normalizeH="0" baseline="0" noProof="0" dirty="0" err="1">
                <a:ln>
                  <a:noFill/>
                </a:ln>
                <a:solidFill>
                  <a:srgbClr val="FFFFAB"/>
                </a:solidFill>
                <a:effectLst/>
                <a:uLnTx/>
                <a:uFillTx/>
                <a:latin typeface="Calibri" panose="020F0502020204030204" pitchFamily="34" charset="0"/>
                <a:ea typeface="+mn-ea"/>
                <a:cs typeface="+mn-cs"/>
              </a:rPr>
              <a:t>survival</a:t>
            </a:r>
            <a:r>
              <a:rPr kumimoji="0" lang="fr-FR" sz="2000" b="0" i="0" u="none" strike="noStrike" kern="1200" cap="none" spc="0" normalizeH="0" baseline="0" noProof="0" dirty="0">
                <a:ln>
                  <a:noFill/>
                </a:ln>
                <a:solidFill>
                  <a:srgbClr val="FFFFAB"/>
                </a:solidFill>
                <a:effectLst/>
                <a:uLnTx/>
                <a:uFillTx/>
                <a:latin typeface="Calibri" panose="020F0502020204030204" pitchFamily="34" charset="0"/>
                <a:ea typeface="+mn-ea"/>
                <a:cs typeface="+mn-cs"/>
              </a:rPr>
              <a:t> and repopulation of cancer </a:t>
            </a:r>
            <a:r>
              <a:rPr kumimoji="0" lang="fr-FR" sz="2000" b="0" i="0" u="none" strike="noStrike" kern="1200" cap="none" spc="0" normalizeH="0" baseline="0" noProof="0" dirty="0" err="1">
                <a:ln>
                  <a:noFill/>
                </a:ln>
                <a:solidFill>
                  <a:srgbClr val="FFFFAB"/>
                </a:solidFill>
                <a:effectLst/>
                <a:uLnTx/>
                <a:uFillTx/>
                <a:latin typeface="Calibri" panose="020F0502020204030204" pitchFamily="34" charset="0"/>
                <a:ea typeface="+mn-ea"/>
                <a:cs typeface="+mn-cs"/>
              </a:rPr>
              <a:t>cells</a:t>
            </a:r>
            <a:r>
              <a:rPr kumimoji="0" lang="fr-FR" sz="2000" b="0" i="0" u="none" strike="noStrike" kern="1200" cap="none" spc="0" normalizeH="0" baseline="0" noProof="0" dirty="0">
                <a:ln>
                  <a:noFill/>
                </a:ln>
                <a:solidFill>
                  <a:srgbClr val="FFFFAB"/>
                </a:solidFill>
                <a:effectLst/>
                <a:uLnTx/>
                <a:uFillTx/>
                <a:latin typeface="Calibri" panose="020F0502020204030204" pitchFamily="34" charset="0"/>
                <a:ea typeface="+mn-ea"/>
                <a:cs typeface="+mn-cs"/>
              </a:rPr>
              <a:t> </a:t>
            </a:r>
            <a:r>
              <a:rPr kumimoji="0" lang="fr-FR" sz="2000" b="0" i="0" u="none" strike="noStrike" kern="1200" cap="none" spc="0" normalizeH="0" baseline="0" noProof="0" dirty="0" err="1">
                <a:ln>
                  <a:noFill/>
                </a:ln>
                <a:solidFill>
                  <a:srgbClr val="FFFFAB"/>
                </a:solidFill>
                <a:effectLst/>
                <a:uLnTx/>
                <a:uFillTx/>
                <a:latin typeface="Calibri" panose="020F0502020204030204" pitchFamily="34" charset="0"/>
                <a:ea typeface="+mn-ea"/>
                <a:cs typeface="+mn-cs"/>
              </a:rPr>
              <a:t>during</a:t>
            </a:r>
            <a:r>
              <a:rPr kumimoji="0" lang="fr-FR" sz="2000" b="0" i="0" u="none" strike="noStrike" kern="1200" cap="none" spc="0" normalizeH="0" baseline="0" noProof="0" dirty="0">
                <a:ln>
                  <a:noFill/>
                </a:ln>
                <a:solidFill>
                  <a:srgbClr val="FFFFAB"/>
                </a:solidFill>
                <a:effectLst/>
                <a:uLnTx/>
                <a:uFillTx/>
                <a:latin typeface="Calibri" panose="020F0502020204030204" pitchFamily="34" charset="0"/>
                <a:ea typeface="+mn-ea"/>
                <a:cs typeface="+mn-cs"/>
              </a:rPr>
              <a:t> </a:t>
            </a:r>
            <a:r>
              <a:rPr kumimoji="0" lang="fr-FR" sz="2000" b="0" i="0" u="none" strike="noStrike" kern="1200" cap="none" spc="0" normalizeH="0" baseline="0" noProof="0" dirty="0" err="1">
                <a:ln>
                  <a:noFill/>
                </a:ln>
                <a:solidFill>
                  <a:srgbClr val="FFFFAB"/>
                </a:solidFill>
                <a:effectLst/>
                <a:uLnTx/>
                <a:uFillTx/>
                <a:latin typeface="Calibri" panose="020F0502020204030204" pitchFamily="34" charset="0"/>
                <a:ea typeface="+mn-ea"/>
                <a:cs typeface="+mn-cs"/>
              </a:rPr>
              <a:t>therapy</a:t>
            </a:r>
            <a:r>
              <a:rPr kumimoji="0" lang="fr-FR" sz="2000" b="0" i="0" u="none" strike="noStrike" kern="1200" cap="none" spc="0" normalizeH="0" baseline="0" noProof="0" dirty="0">
                <a:ln>
                  <a:noFill/>
                </a:ln>
                <a:solidFill>
                  <a:srgbClr val="FFFFAB"/>
                </a:solidFill>
                <a:effectLst/>
                <a:uLnTx/>
                <a:uFillTx/>
                <a:latin typeface="Calibri" panose="020F0502020204030204" pitchFamily="34" charset="0"/>
                <a:ea typeface="+mn-ea"/>
                <a:cs typeface="+mn-cs"/>
              </a:rPr>
              <a:t>.” Stem </a:t>
            </a:r>
            <a:r>
              <a:rPr kumimoji="0" lang="fr-FR" sz="2000" b="0" i="0" u="none" strike="noStrike" kern="1200" cap="none" spc="0" normalizeH="0" baseline="0" noProof="0" dirty="0" err="1">
                <a:ln>
                  <a:noFill/>
                </a:ln>
                <a:solidFill>
                  <a:srgbClr val="FFFFAB"/>
                </a:solidFill>
                <a:effectLst/>
                <a:uLnTx/>
                <a:uFillTx/>
                <a:latin typeface="Calibri" panose="020F0502020204030204" pitchFamily="34" charset="0"/>
                <a:ea typeface="+mn-ea"/>
                <a:cs typeface="+mn-cs"/>
              </a:rPr>
              <a:t>cells</a:t>
            </a:r>
            <a:r>
              <a:rPr kumimoji="0" lang="fr-FR" sz="2000" b="0" i="0" u="none" strike="noStrike" kern="1200" cap="none" spc="0" normalizeH="0" baseline="0" noProof="0" dirty="0">
                <a:ln>
                  <a:noFill/>
                </a:ln>
                <a:solidFill>
                  <a:srgbClr val="FFFFAB"/>
                </a:solidFill>
                <a:effectLst/>
                <a:uLnTx/>
                <a:uFillTx/>
                <a:latin typeface="Calibri" panose="020F0502020204030204" pitchFamily="34" charset="0"/>
                <a:ea typeface="+mn-ea"/>
                <a:cs typeface="+mn-cs"/>
              </a:rPr>
              <a:t> </a:t>
            </a:r>
            <a:r>
              <a:rPr kumimoji="0" lang="fr-FR" sz="2000" b="0" i="0" u="none" strike="noStrike" kern="1200" cap="none" spc="0" normalizeH="0" baseline="0" noProof="0" dirty="0" err="1">
                <a:ln>
                  <a:noFill/>
                </a:ln>
                <a:solidFill>
                  <a:srgbClr val="FFFFAB"/>
                </a:solidFill>
                <a:effectLst/>
                <a:uLnTx/>
                <a:uFillTx/>
                <a:latin typeface="Calibri" panose="020F0502020204030204" pitchFamily="34" charset="0"/>
                <a:ea typeface="+mn-ea"/>
                <a:cs typeface="+mn-cs"/>
              </a:rPr>
              <a:t>int</a:t>
            </a:r>
            <a:r>
              <a:rPr kumimoji="0" lang="fr-FR" sz="2000" b="0" i="0" u="none" strike="noStrike" kern="1200" cap="none" spc="0" normalizeH="0" baseline="0" noProof="0" dirty="0">
                <a:ln>
                  <a:noFill/>
                </a:ln>
                <a:solidFill>
                  <a:srgbClr val="FFFFAB"/>
                </a:solidFill>
                <a:effectLst/>
                <a:uLnTx/>
                <a:uFillTx/>
                <a:latin typeface="Calibri" panose="020F0502020204030204" pitchFamily="34" charset="0"/>
                <a:ea typeface="+mn-ea"/>
                <a:cs typeface="+mn-cs"/>
              </a:rPr>
              <a:t> (2016).</a:t>
            </a:r>
            <a:endParaRPr kumimoji="0" lang="en-US" sz="2000" b="0" i="0" u="none" strike="noStrike" kern="1200" cap="none" spc="0" normalizeH="0" baseline="0" noProof="0" dirty="0">
              <a:ln>
                <a:noFill/>
              </a:ln>
              <a:solidFill>
                <a:srgbClr val="FFFFAB"/>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890383829"/>
      </p:ext>
    </p:extLst>
  </p:cSld>
  <p:clrMapOvr>
    <a:masterClrMapping/>
  </p:clrMapOvr>
  <p:transition>
    <p:fade/>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89719" y="120257"/>
            <a:ext cx="8534400" cy="609398"/>
          </a:xfrm>
          <a:ln w="19050">
            <a:solidFill>
              <a:srgbClr val="FFFFAB"/>
            </a:solidFill>
          </a:ln>
        </p:spPr>
        <p:txBody>
          <a:bodyPr/>
          <a:lstStyle/>
          <a:p>
            <a:r>
              <a:rPr lang="en-US" sz="4400" dirty="0"/>
              <a:t>Celecoxib Adverse Effects</a:t>
            </a:r>
          </a:p>
        </p:txBody>
      </p:sp>
      <p:sp>
        <p:nvSpPr>
          <p:cNvPr id="5" name="Content Placeholder 4"/>
          <p:cNvSpPr>
            <a:spLocks noGrp="1"/>
          </p:cNvSpPr>
          <p:nvPr>
            <p:ph sz="half" idx="2"/>
          </p:nvPr>
        </p:nvSpPr>
        <p:spPr>
          <a:xfrm>
            <a:off x="304800" y="1166299"/>
            <a:ext cx="8534400" cy="3323987"/>
          </a:xfrm>
          <a:ln w="19050">
            <a:solidFill>
              <a:srgbClr val="FFFFAB"/>
            </a:solidFill>
          </a:ln>
        </p:spPr>
        <p:txBody>
          <a:bodyPr/>
          <a:lstStyle/>
          <a:p>
            <a:r>
              <a:rPr lang="en-US" sz="3600" dirty="0" err="1"/>
              <a:t>CardioVascular</a:t>
            </a:r>
            <a:r>
              <a:rPr lang="en-US" sz="3600" dirty="0"/>
              <a:t>: Increased risk of myocardial infarction and stroke.</a:t>
            </a:r>
          </a:p>
          <a:p>
            <a:r>
              <a:rPr lang="en-US" sz="3600" dirty="0"/>
              <a:t>GI Bleeding. (All NSAIDS)</a:t>
            </a:r>
          </a:p>
          <a:p>
            <a:r>
              <a:rPr lang="en-US" sz="3600" dirty="0"/>
              <a:t>Reduces serum testosterone by reducing prostaglandin synthesis in testicular Leydig cells. </a:t>
            </a:r>
          </a:p>
        </p:txBody>
      </p:sp>
      <p:sp>
        <p:nvSpPr>
          <p:cNvPr id="6" name="TextBox 5">
            <a:extLst>
              <a:ext uri="{FF2B5EF4-FFF2-40B4-BE49-F238E27FC236}">
                <a16:creationId xmlns:a16="http://schemas.microsoft.com/office/drawing/2014/main" id="{36607928-F784-4D3E-8B57-4578ABDAA65C}"/>
              </a:ext>
            </a:extLst>
          </p:cNvPr>
          <p:cNvSpPr txBox="1"/>
          <p:nvPr/>
        </p:nvSpPr>
        <p:spPr>
          <a:xfrm>
            <a:off x="5715000" y="6488668"/>
            <a:ext cx="350520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Calibri"/>
                <a:ea typeface="+mn-ea"/>
                <a:cs typeface="+mn-cs"/>
              </a:rPr>
              <a:t>Copyright 2021 © Jeffrey Dach MD </a:t>
            </a:r>
          </a:p>
        </p:txBody>
      </p:sp>
      <p:sp>
        <p:nvSpPr>
          <p:cNvPr id="7" name="TextBox 6">
            <a:extLst>
              <a:ext uri="{FF2B5EF4-FFF2-40B4-BE49-F238E27FC236}">
                <a16:creationId xmlns:a16="http://schemas.microsoft.com/office/drawing/2014/main" id="{0273534D-01E3-4147-98C7-0503E5119209}"/>
              </a:ext>
            </a:extLst>
          </p:cNvPr>
          <p:cNvSpPr txBox="1"/>
          <p:nvPr/>
        </p:nvSpPr>
        <p:spPr>
          <a:xfrm>
            <a:off x="289719" y="4724400"/>
            <a:ext cx="8534400" cy="1200329"/>
          </a:xfrm>
          <a:prstGeom prst="rect">
            <a:avLst/>
          </a:prstGeom>
          <a:noFill/>
          <a:ln w="12700">
            <a:solidFill>
              <a:srgbClr val="FFFFAB"/>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err="1">
                <a:ln>
                  <a:noFill/>
                </a:ln>
                <a:solidFill>
                  <a:srgbClr val="FFFFAB"/>
                </a:solidFill>
                <a:effectLst/>
                <a:uLnTx/>
                <a:uFillTx/>
                <a:latin typeface="Calibri" panose="020F0502020204030204" pitchFamily="34" charset="0"/>
                <a:ea typeface="+mn-ea"/>
                <a:cs typeface="+mn-cs"/>
              </a:rPr>
              <a:t>Pang</a:t>
            </a:r>
            <a:r>
              <a:rPr kumimoji="0" lang="fr-FR" sz="2400" b="0" i="0" u="none" strike="noStrike" kern="1200" cap="none" spc="0" normalizeH="0" baseline="0" noProof="0" dirty="0">
                <a:ln>
                  <a:noFill/>
                </a:ln>
                <a:solidFill>
                  <a:srgbClr val="FFFFAB"/>
                </a:solidFill>
                <a:effectLst/>
                <a:uLnTx/>
                <a:uFillTx/>
                <a:latin typeface="Calibri" panose="020F0502020204030204" pitchFamily="34" charset="0"/>
                <a:ea typeface="+mn-ea"/>
                <a:cs typeface="+mn-cs"/>
              </a:rPr>
              <a:t>, Lisa Y., “Cyclooxygenase-2: a </a:t>
            </a:r>
            <a:r>
              <a:rPr kumimoji="0" lang="fr-FR" sz="2400" b="0" i="0" u="none" strike="noStrike" kern="1200" cap="none" spc="0" normalizeH="0" baseline="0" noProof="0" dirty="0" err="1">
                <a:ln>
                  <a:noFill/>
                </a:ln>
                <a:solidFill>
                  <a:srgbClr val="FFFFAB"/>
                </a:solidFill>
                <a:effectLst/>
                <a:uLnTx/>
                <a:uFillTx/>
                <a:latin typeface="Calibri" panose="020F0502020204030204" pitchFamily="34" charset="0"/>
                <a:ea typeface="+mn-ea"/>
                <a:cs typeface="+mn-cs"/>
              </a:rPr>
              <a:t>role</a:t>
            </a:r>
            <a:r>
              <a:rPr kumimoji="0" lang="fr-FR" sz="2400" b="0" i="0" u="none" strike="noStrike" kern="1200" cap="none" spc="0" normalizeH="0" baseline="0" noProof="0" dirty="0">
                <a:ln>
                  <a:noFill/>
                </a:ln>
                <a:solidFill>
                  <a:srgbClr val="FFFFAB"/>
                </a:solidFill>
                <a:effectLst/>
                <a:uLnTx/>
                <a:uFillTx/>
                <a:latin typeface="Calibri" panose="020F0502020204030204" pitchFamily="34" charset="0"/>
                <a:ea typeface="+mn-ea"/>
                <a:cs typeface="+mn-cs"/>
              </a:rPr>
              <a:t> in cancer stem </a:t>
            </a:r>
            <a:r>
              <a:rPr kumimoji="0" lang="fr-FR" sz="2400" b="0" i="0" u="none" strike="noStrike" kern="1200" cap="none" spc="0" normalizeH="0" baseline="0" noProof="0" dirty="0" err="1">
                <a:ln>
                  <a:noFill/>
                </a:ln>
                <a:solidFill>
                  <a:srgbClr val="FFFFAB"/>
                </a:solidFill>
                <a:effectLst/>
                <a:uLnTx/>
                <a:uFillTx/>
                <a:latin typeface="Calibri" panose="020F0502020204030204" pitchFamily="34" charset="0"/>
                <a:ea typeface="+mn-ea"/>
                <a:cs typeface="+mn-cs"/>
              </a:rPr>
              <a:t>cell</a:t>
            </a:r>
            <a:r>
              <a:rPr kumimoji="0" lang="fr-FR" sz="2400" b="0" i="0" u="none" strike="noStrike" kern="1200" cap="none" spc="0" normalizeH="0" baseline="0" noProof="0" dirty="0">
                <a:ln>
                  <a:noFill/>
                </a:ln>
                <a:solidFill>
                  <a:srgbClr val="FFFFAB"/>
                </a:solidFill>
                <a:effectLst/>
                <a:uLnTx/>
                <a:uFillTx/>
                <a:latin typeface="Calibri" panose="020F0502020204030204" pitchFamily="34" charset="0"/>
                <a:ea typeface="+mn-ea"/>
                <a:cs typeface="+mn-cs"/>
              </a:rPr>
              <a:t> </a:t>
            </a:r>
            <a:r>
              <a:rPr kumimoji="0" lang="fr-FR" sz="2400" b="0" i="0" u="none" strike="noStrike" kern="1200" cap="none" spc="0" normalizeH="0" baseline="0" noProof="0" dirty="0" err="1">
                <a:ln>
                  <a:noFill/>
                </a:ln>
                <a:solidFill>
                  <a:srgbClr val="FFFFAB"/>
                </a:solidFill>
                <a:effectLst/>
                <a:uLnTx/>
                <a:uFillTx/>
                <a:latin typeface="Calibri" panose="020F0502020204030204" pitchFamily="34" charset="0"/>
                <a:ea typeface="+mn-ea"/>
                <a:cs typeface="+mn-cs"/>
              </a:rPr>
              <a:t>survival</a:t>
            </a:r>
            <a:endParaRPr kumimoji="0" lang="fr-FR" sz="2400" b="0" i="0" u="none" strike="noStrike" kern="1200" cap="none" spc="0" normalizeH="0" baseline="0" noProof="0" dirty="0">
              <a:ln>
                <a:noFill/>
              </a:ln>
              <a:solidFill>
                <a:srgbClr val="FFFFAB"/>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srgbClr val="FFFFAB"/>
                </a:solidFill>
                <a:effectLst/>
                <a:uLnTx/>
                <a:uFillTx/>
                <a:latin typeface="Calibri" panose="020F0502020204030204" pitchFamily="34" charset="0"/>
                <a:ea typeface="+mn-ea"/>
                <a:cs typeface="+mn-cs"/>
              </a:rPr>
              <a:t>and repopulation of cancer </a:t>
            </a:r>
            <a:r>
              <a:rPr kumimoji="0" lang="fr-FR" sz="2400" b="0" i="0" u="none" strike="noStrike" kern="1200" cap="none" spc="0" normalizeH="0" baseline="0" noProof="0" dirty="0" err="1">
                <a:ln>
                  <a:noFill/>
                </a:ln>
                <a:solidFill>
                  <a:srgbClr val="FFFFAB"/>
                </a:solidFill>
                <a:effectLst/>
                <a:uLnTx/>
                <a:uFillTx/>
                <a:latin typeface="Calibri" panose="020F0502020204030204" pitchFamily="34" charset="0"/>
                <a:ea typeface="+mn-ea"/>
                <a:cs typeface="+mn-cs"/>
              </a:rPr>
              <a:t>cells</a:t>
            </a:r>
            <a:r>
              <a:rPr kumimoji="0" lang="fr-FR" sz="2400" b="0" i="0" u="none" strike="noStrike" kern="1200" cap="none" spc="0" normalizeH="0" baseline="0" noProof="0" dirty="0">
                <a:ln>
                  <a:noFill/>
                </a:ln>
                <a:solidFill>
                  <a:srgbClr val="FFFFAB"/>
                </a:solidFill>
                <a:effectLst/>
                <a:uLnTx/>
                <a:uFillTx/>
                <a:latin typeface="Calibri" panose="020F0502020204030204" pitchFamily="34" charset="0"/>
                <a:ea typeface="+mn-ea"/>
                <a:cs typeface="+mn-cs"/>
              </a:rPr>
              <a:t> </a:t>
            </a:r>
            <a:r>
              <a:rPr kumimoji="0" lang="fr-FR" sz="2400" b="0" i="0" u="none" strike="noStrike" kern="1200" cap="none" spc="0" normalizeH="0" baseline="0" noProof="0" dirty="0" err="1">
                <a:ln>
                  <a:noFill/>
                </a:ln>
                <a:solidFill>
                  <a:srgbClr val="FFFFAB"/>
                </a:solidFill>
                <a:effectLst/>
                <a:uLnTx/>
                <a:uFillTx/>
                <a:latin typeface="Calibri" panose="020F0502020204030204" pitchFamily="34" charset="0"/>
                <a:ea typeface="+mn-ea"/>
                <a:cs typeface="+mn-cs"/>
              </a:rPr>
              <a:t>during</a:t>
            </a:r>
            <a:r>
              <a:rPr kumimoji="0" lang="fr-FR" sz="2400" b="0" i="0" u="none" strike="noStrike" kern="1200" cap="none" spc="0" normalizeH="0" baseline="0" noProof="0" dirty="0">
                <a:ln>
                  <a:noFill/>
                </a:ln>
                <a:solidFill>
                  <a:srgbClr val="FFFFAB"/>
                </a:solidFill>
                <a:effectLst/>
                <a:uLnTx/>
                <a:uFillTx/>
                <a:latin typeface="Calibri" panose="020F0502020204030204" pitchFamily="34" charset="0"/>
                <a:ea typeface="+mn-ea"/>
                <a:cs typeface="+mn-cs"/>
              </a:rPr>
              <a:t> </a:t>
            </a:r>
            <a:r>
              <a:rPr kumimoji="0" lang="fr-FR" sz="2400" b="0" i="0" u="none" strike="noStrike" kern="1200" cap="none" spc="0" normalizeH="0" baseline="0" noProof="0" dirty="0" err="1">
                <a:ln>
                  <a:noFill/>
                </a:ln>
                <a:solidFill>
                  <a:srgbClr val="FFFFAB"/>
                </a:solidFill>
                <a:effectLst/>
                <a:uLnTx/>
                <a:uFillTx/>
                <a:latin typeface="Calibri" panose="020F0502020204030204" pitchFamily="34" charset="0"/>
                <a:ea typeface="+mn-ea"/>
                <a:cs typeface="+mn-cs"/>
              </a:rPr>
              <a:t>therapy</a:t>
            </a:r>
            <a:r>
              <a:rPr kumimoji="0" lang="fr-FR" sz="2400" b="0" i="0" u="none" strike="noStrike" kern="1200" cap="none" spc="0" normalizeH="0" baseline="0" noProof="0" dirty="0">
                <a:ln>
                  <a:noFill/>
                </a:ln>
                <a:solidFill>
                  <a:srgbClr val="FFFFAB"/>
                </a:solidFill>
                <a:effectLst/>
                <a:uLnTx/>
                <a:uFillTx/>
                <a:latin typeface="Calibri" panose="020F0502020204030204" pitchFamily="34" charset="0"/>
                <a:ea typeface="+mn-ea"/>
                <a:cs typeface="+mn-cs"/>
              </a:rPr>
              <a:t>.” Stem </a:t>
            </a:r>
            <a:r>
              <a:rPr kumimoji="0" lang="fr-FR" sz="2400" b="0" i="0" u="none" strike="noStrike" kern="1200" cap="none" spc="0" normalizeH="0" baseline="0" noProof="0" dirty="0" err="1">
                <a:ln>
                  <a:noFill/>
                </a:ln>
                <a:solidFill>
                  <a:srgbClr val="FFFFAB"/>
                </a:solidFill>
                <a:effectLst/>
                <a:uLnTx/>
                <a:uFillTx/>
                <a:latin typeface="Calibri" panose="020F0502020204030204" pitchFamily="34" charset="0"/>
                <a:ea typeface="+mn-ea"/>
                <a:cs typeface="+mn-cs"/>
              </a:rPr>
              <a:t>cells</a:t>
            </a:r>
            <a:r>
              <a:rPr kumimoji="0" lang="fr-FR" sz="2400" b="0" i="0" u="none" strike="noStrike" kern="1200" cap="none" spc="0" normalizeH="0" baseline="0" noProof="0" dirty="0">
                <a:ln>
                  <a:noFill/>
                </a:ln>
                <a:solidFill>
                  <a:srgbClr val="FFFFAB"/>
                </a:solidFill>
                <a:effectLst/>
                <a:uLnTx/>
                <a:uFillTx/>
                <a:latin typeface="Calibri" panose="020F0502020204030204" pitchFamily="34" charset="0"/>
                <a:ea typeface="+mn-ea"/>
                <a:cs typeface="+mn-cs"/>
              </a:rPr>
              <a:t> international 2016 (2016).</a:t>
            </a:r>
            <a:endParaRPr kumimoji="0" lang="en-US" sz="2400" b="0" i="0" u="none" strike="noStrike" kern="1200" cap="none" spc="0" normalizeH="0" baseline="0" noProof="0" dirty="0">
              <a:ln>
                <a:noFill/>
              </a:ln>
              <a:solidFill>
                <a:srgbClr val="FFFFAB"/>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941588866"/>
      </p:ext>
    </p:extLst>
  </p:cSld>
  <p:clrMapOvr>
    <a:masterClrMapping/>
  </p:clrMapOvr>
  <p:transition>
    <p:fade/>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89719" y="120257"/>
            <a:ext cx="8534400" cy="609398"/>
          </a:xfrm>
          <a:ln w="19050">
            <a:solidFill>
              <a:srgbClr val="FFFFAB"/>
            </a:solidFill>
          </a:ln>
        </p:spPr>
        <p:txBody>
          <a:bodyPr/>
          <a:lstStyle/>
          <a:p>
            <a:r>
              <a:rPr lang="en-US" sz="4400" dirty="0"/>
              <a:t>Platelets Budding Off Megakaryocytes</a:t>
            </a:r>
          </a:p>
        </p:txBody>
      </p:sp>
      <p:sp>
        <p:nvSpPr>
          <p:cNvPr id="6" name="TextBox 5">
            <a:extLst>
              <a:ext uri="{FF2B5EF4-FFF2-40B4-BE49-F238E27FC236}">
                <a16:creationId xmlns:a16="http://schemas.microsoft.com/office/drawing/2014/main" id="{36607928-F784-4D3E-8B57-4578ABDAA65C}"/>
              </a:ext>
            </a:extLst>
          </p:cNvPr>
          <p:cNvSpPr txBox="1"/>
          <p:nvPr/>
        </p:nvSpPr>
        <p:spPr>
          <a:xfrm>
            <a:off x="5715000" y="6488668"/>
            <a:ext cx="350520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Calibri"/>
                <a:ea typeface="+mn-ea"/>
                <a:cs typeface="+mn-cs"/>
              </a:rPr>
              <a:t>Copyright 2021 © Jeffrey Dach MD </a:t>
            </a:r>
          </a:p>
        </p:txBody>
      </p:sp>
      <p:sp>
        <p:nvSpPr>
          <p:cNvPr id="7" name="TextBox 6">
            <a:extLst>
              <a:ext uri="{FF2B5EF4-FFF2-40B4-BE49-F238E27FC236}">
                <a16:creationId xmlns:a16="http://schemas.microsoft.com/office/drawing/2014/main" id="{0273534D-01E3-4147-98C7-0503E5119209}"/>
              </a:ext>
            </a:extLst>
          </p:cNvPr>
          <p:cNvSpPr txBox="1"/>
          <p:nvPr/>
        </p:nvSpPr>
        <p:spPr>
          <a:xfrm>
            <a:off x="2209800" y="6200782"/>
            <a:ext cx="4800600" cy="369332"/>
          </a:xfrm>
          <a:prstGeom prst="rect">
            <a:avLst/>
          </a:prstGeom>
          <a:noFill/>
          <a:ln w="12700">
            <a:solidFill>
              <a:srgbClr val="FFFFAB"/>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rgbClr val="FFFFAB"/>
                </a:solidFill>
                <a:effectLst/>
                <a:uLnTx/>
                <a:uFillTx/>
                <a:latin typeface="Calibri" panose="020F0502020204030204" pitchFamily="34" charset="0"/>
                <a:ea typeface="+mn-ea"/>
                <a:cs typeface="+mn-cs"/>
              </a:rPr>
              <a:t>Platelets by budding off from megakaryocytes.jpg</a:t>
            </a:r>
          </a:p>
        </p:txBody>
      </p:sp>
      <p:pic>
        <p:nvPicPr>
          <p:cNvPr id="3" name="Picture 2">
            <a:extLst>
              <a:ext uri="{FF2B5EF4-FFF2-40B4-BE49-F238E27FC236}">
                <a16:creationId xmlns:a16="http://schemas.microsoft.com/office/drawing/2014/main" id="{EEB1B95E-7A89-4582-BEBE-7BA730F72813}"/>
              </a:ext>
            </a:extLst>
          </p:cNvPr>
          <p:cNvPicPr>
            <a:picLocks noChangeAspect="1"/>
          </p:cNvPicPr>
          <p:nvPr/>
        </p:nvPicPr>
        <p:blipFill>
          <a:blip r:embed="rId3"/>
          <a:stretch>
            <a:fillRect/>
          </a:stretch>
        </p:blipFill>
        <p:spPr>
          <a:xfrm>
            <a:off x="1268326" y="780329"/>
            <a:ext cx="6577185" cy="5362583"/>
          </a:xfrm>
          <a:prstGeom prst="rect">
            <a:avLst/>
          </a:prstGeom>
        </p:spPr>
      </p:pic>
      <p:sp>
        <p:nvSpPr>
          <p:cNvPr id="5" name="Rectangle 4">
            <a:extLst>
              <a:ext uri="{FF2B5EF4-FFF2-40B4-BE49-F238E27FC236}">
                <a16:creationId xmlns:a16="http://schemas.microsoft.com/office/drawing/2014/main" id="{7E34D314-850B-4C0D-A7A7-E83C040B6F75}"/>
              </a:ext>
            </a:extLst>
          </p:cNvPr>
          <p:cNvSpPr/>
          <p:nvPr/>
        </p:nvSpPr>
        <p:spPr>
          <a:xfrm>
            <a:off x="6130361" y="2844225"/>
            <a:ext cx="1715150" cy="584775"/>
          </a:xfrm>
          <a:prstGeom prst="rect">
            <a:avLst/>
          </a:prstGeom>
          <a:noFill/>
        </p:spPr>
        <p:txBody>
          <a:bodyPr wrap="none" lIns="91440" tIns="45720" rIns="91440" bIns="45720">
            <a:spAutoFit/>
          </a:bodyPr>
          <a:lstStyle/>
          <a:p>
            <a:pPr algn="ctr"/>
            <a:r>
              <a:rPr lang="en-US" sz="3200" b="1" cap="none" spc="50" dirty="0">
                <a:ln w="0"/>
                <a:solidFill>
                  <a:schemeClr val="bg2"/>
                </a:solidFill>
                <a:effectLst>
                  <a:innerShdw blurRad="63500" dist="50800" dir="13500000">
                    <a:srgbClr val="000000">
                      <a:alpha val="50000"/>
                    </a:srgbClr>
                  </a:innerShdw>
                </a:effectLst>
              </a:rPr>
              <a:t>Platelets</a:t>
            </a:r>
          </a:p>
        </p:txBody>
      </p:sp>
      <p:cxnSp>
        <p:nvCxnSpPr>
          <p:cNvPr id="10" name="Straight Arrow Connector 9">
            <a:extLst>
              <a:ext uri="{FF2B5EF4-FFF2-40B4-BE49-F238E27FC236}">
                <a16:creationId xmlns:a16="http://schemas.microsoft.com/office/drawing/2014/main" id="{E5A0C733-E9C6-4BD1-9163-01C494C8E7E9}"/>
              </a:ext>
            </a:extLst>
          </p:cNvPr>
          <p:cNvCxnSpPr>
            <a:cxnSpLocks/>
          </p:cNvCxnSpPr>
          <p:nvPr/>
        </p:nvCxnSpPr>
        <p:spPr>
          <a:xfrm flipH="1">
            <a:off x="6705600" y="3429000"/>
            <a:ext cx="533400" cy="990600"/>
          </a:xfrm>
          <a:prstGeom prst="straightConnector1">
            <a:avLst/>
          </a:prstGeom>
          <a:ln w="57150">
            <a:solidFill>
              <a:srgbClr val="4F06BA"/>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1359466"/>
      </p:ext>
    </p:extLst>
  </p:cSld>
  <p:clrMapOvr>
    <a:masterClrMapping/>
  </p:clrMapOvr>
  <p:transition>
    <p:fade/>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89719" y="120257"/>
            <a:ext cx="8534400" cy="609398"/>
          </a:xfrm>
          <a:ln w="19050">
            <a:solidFill>
              <a:srgbClr val="FFFFAB"/>
            </a:solidFill>
          </a:ln>
        </p:spPr>
        <p:txBody>
          <a:bodyPr/>
          <a:lstStyle/>
          <a:p>
            <a:r>
              <a:rPr lang="en-US" sz="4400" dirty="0"/>
              <a:t>Platelets are Functional Players in Cancer</a:t>
            </a:r>
          </a:p>
        </p:txBody>
      </p:sp>
      <p:sp>
        <p:nvSpPr>
          <p:cNvPr id="5" name="Content Placeholder 4"/>
          <p:cNvSpPr>
            <a:spLocks noGrp="1"/>
          </p:cNvSpPr>
          <p:nvPr>
            <p:ph sz="half" idx="2"/>
          </p:nvPr>
        </p:nvSpPr>
        <p:spPr>
          <a:xfrm>
            <a:off x="289719" y="990600"/>
            <a:ext cx="8534400" cy="4185761"/>
          </a:xfrm>
          <a:ln w="19050">
            <a:solidFill>
              <a:srgbClr val="FFFFAB"/>
            </a:solidFill>
          </a:ln>
        </p:spPr>
        <p:txBody>
          <a:bodyPr/>
          <a:lstStyle/>
          <a:p>
            <a:r>
              <a:rPr lang="en-US" sz="3200" dirty="0"/>
              <a:t>Thrombocytosis &gt;400,000 (poor prognosis).</a:t>
            </a:r>
          </a:p>
          <a:p>
            <a:r>
              <a:rPr lang="en-US" sz="3200" dirty="0"/>
              <a:t>Cancer secretes IL-6, Stimulates Liver to make TPO (</a:t>
            </a:r>
            <a:r>
              <a:rPr lang="en-US" sz="3200" dirty="0" err="1"/>
              <a:t>Thrombopoetin</a:t>
            </a:r>
            <a:r>
              <a:rPr lang="en-US" sz="3200" dirty="0"/>
              <a:t>), Increases platelet count.</a:t>
            </a:r>
          </a:p>
          <a:p>
            <a:r>
              <a:rPr lang="en-US" sz="3200" dirty="0"/>
              <a:t>“Platelets are … </a:t>
            </a:r>
            <a:r>
              <a:rPr lang="en-US" sz="3200" b="1" dirty="0"/>
              <a:t>functional players</a:t>
            </a:r>
            <a:r>
              <a:rPr lang="en-US" sz="3200" dirty="0"/>
              <a:t> in primary tumor growth and in all steps of the metastatic process. They infiltrate into the TME to directly interact with cancer cells. In the circulation, platelets protect CTCs from the deadly attack of the immune system…” </a:t>
            </a:r>
            <a:r>
              <a:rPr lang="en-US" sz="2400" dirty="0"/>
              <a:t>(</a:t>
            </a:r>
            <a:r>
              <a:rPr lang="en-US" sz="2400" dirty="0" err="1"/>
              <a:t>Haemmerle</a:t>
            </a:r>
            <a:r>
              <a:rPr lang="en-US" sz="2400" dirty="0"/>
              <a:t>, 2018)</a:t>
            </a:r>
            <a:endParaRPr lang="en-US" sz="3200" dirty="0"/>
          </a:p>
        </p:txBody>
      </p:sp>
      <p:sp>
        <p:nvSpPr>
          <p:cNvPr id="6" name="TextBox 5">
            <a:extLst>
              <a:ext uri="{FF2B5EF4-FFF2-40B4-BE49-F238E27FC236}">
                <a16:creationId xmlns:a16="http://schemas.microsoft.com/office/drawing/2014/main" id="{36607928-F784-4D3E-8B57-4578ABDAA65C}"/>
              </a:ext>
            </a:extLst>
          </p:cNvPr>
          <p:cNvSpPr txBox="1"/>
          <p:nvPr/>
        </p:nvSpPr>
        <p:spPr>
          <a:xfrm>
            <a:off x="5715000" y="6488668"/>
            <a:ext cx="350520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Calibri"/>
                <a:ea typeface="+mn-ea"/>
                <a:cs typeface="+mn-cs"/>
              </a:rPr>
              <a:t>Copyright 2021 © Jeffrey Dach MD </a:t>
            </a:r>
          </a:p>
        </p:txBody>
      </p:sp>
      <p:sp>
        <p:nvSpPr>
          <p:cNvPr id="7" name="TextBox 6">
            <a:extLst>
              <a:ext uri="{FF2B5EF4-FFF2-40B4-BE49-F238E27FC236}">
                <a16:creationId xmlns:a16="http://schemas.microsoft.com/office/drawing/2014/main" id="{0273534D-01E3-4147-98C7-0503E5119209}"/>
              </a:ext>
            </a:extLst>
          </p:cNvPr>
          <p:cNvSpPr txBox="1"/>
          <p:nvPr/>
        </p:nvSpPr>
        <p:spPr>
          <a:xfrm>
            <a:off x="304800" y="5257800"/>
            <a:ext cx="8534400" cy="830997"/>
          </a:xfrm>
          <a:prstGeom prst="rect">
            <a:avLst/>
          </a:prstGeom>
          <a:noFill/>
          <a:ln w="12700">
            <a:solidFill>
              <a:srgbClr val="FFFFAB"/>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AB"/>
                </a:solidFill>
                <a:effectLst/>
                <a:uLnTx/>
                <a:uFillTx/>
                <a:latin typeface="Calibri" panose="020F0502020204030204" pitchFamily="34" charset="0"/>
                <a:ea typeface="+mn-ea"/>
                <a:cs typeface="+mn-cs"/>
              </a:rPr>
              <a:t>10) </a:t>
            </a:r>
            <a:r>
              <a:rPr kumimoji="0" lang="en-US" sz="2400" b="0" i="0" u="none" strike="noStrike" kern="1200" cap="none" spc="0" normalizeH="0" baseline="0" noProof="0" dirty="0" err="1">
                <a:ln>
                  <a:noFill/>
                </a:ln>
                <a:solidFill>
                  <a:srgbClr val="FFFFAB"/>
                </a:solidFill>
                <a:effectLst/>
                <a:uLnTx/>
                <a:uFillTx/>
                <a:latin typeface="Calibri" panose="020F0502020204030204" pitchFamily="34" charset="0"/>
                <a:ea typeface="+mn-ea"/>
                <a:cs typeface="+mn-cs"/>
              </a:rPr>
              <a:t>Haemmerle</a:t>
            </a:r>
            <a:r>
              <a:rPr kumimoji="0" lang="en-US" sz="2400" b="0" i="0" u="none" strike="noStrike" kern="1200" cap="none" spc="0" normalizeH="0" baseline="0" noProof="0" dirty="0">
                <a:ln>
                  <a:noFill/>
                </a:ln>
                <a:solidFill>
                  <a:srgbClr val="FFFFAB"/>
                </a:solidFill>
                <a:effectLst/>
                <a:uLnTx/>
                <a:uFillTx/>
                <a:latin typeface="Calibri" panose="020F0502020204030204" pitchFamily="34" charset="0"/>
                <a:ea typeface="+mn-ea"/>
                <a:cs typeface="+mn-cs"/>
              </a:rPr>
              <a:t>, Monika, et al. “The platelet lifeline to cancer: challenges and opportunities.” Cancer Cell  (2018): 965-983</a:t>
            </a:r>
            <a:r>
              <a:rPr kumimoji="0" lang="en-US" sz="24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rPr>
              <a:t>.</a:t>
            </a:r>
          </a:p>
        </p:txBody>
      </p:sp>
    </p:spTree>
    <p:extLst>
      <p:ext uri="{BB962C8B-B14F-4D97-AF65-F5344CB8AC3E}">
        <p14:creationId xmlns:p14="http://schemas.microsoft.com/office/powerpoint/2010/main" val="1772164456"/>
      </p:ext>
    </p:extLst>
  </p:cSld>
  <p:clrMapOvr>
    <a:masterClrMapping/>
  </p:clrMapOvr>
  <p:transition>
    <p:fade/>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89719" y="120257"/>
            <a:ext cx="8534400" cy="609398"/>
          </a:xfrm>
          <a:ln w="19050">
            <a:solidFill>
              <a:srgbClr val="FFFFAB"/>
            </a:solidFill>
          </a:ln>
        </p:spPr>
        <p:txBody>
          <a:bodyPr/>
          <a:lstStyle/>
          <a:p>
            <a:r>
              <a:rPr lang="en-US" sz="4400" dirty="0"/>
              <a:t>Platelets Facilitate Cancer</a:t>
            </a:r>
          </a:p>
        </p:txBody>
      </p:sp>
      <p:sp>
        <p:nvSpPr>
          <p:cNvPr id="5" name="Content Placeholder 4"/>
          <p:cNvSpPr>
            <a:spLocks noGrp="1"/>
          </p:cNvSpPr>
          <p:nvPr>
            <p:ph sz="half" idx="2"/>
          </p:nvPr>
        </p:nvSpPr>
        <p:spPr>
          <a:xfrm>
            <a:off x="322376" y="949287"/>
            <a:ext cx="8534400" cy="4154984"/>
          </a:xfrm>
          <a:ln w="19050">
            <a:solidFill>
              <a:srgbClr val="FFFFAB"/>
            </a:solidFill>
          </a:ln>
        </p:spPr>
        <p:txBody>
          <a:bodyPr/>
          <a:lstStyle/>
          <a:p>
            <a:r>
              <a:rPr lang="en-US" sz="3600" dirty="0"/>
              <a:t>Oncology Ignores the Role of Platelets.</a:t>
            </a:r>
          </a:p>
          <a:p>
            <a:r>
              <a:rPr lang="en-US" sz="3600"/>
              <a:t>Sports Medicine: PRP for Sports Injuries.</a:t>
            </a:r>
            <a:endParaRPr lang="en-US" sz="3600" dirty="0"/>
          </a:p>
          <a:p>
            <a:r>
              <a:rPr lang="en-US" sz="3600" dirty="0"/>
              <a:t>Cancer Uses Platelets for Growth Factors.</a:t>
            </a:r>
          </a:p>
          <a:p>
            <a:r>
              <a:rPr lang="en-US" sz="3600" dirty="0"/>
              <a:t>PDGF= platelet-derived growth factor,</a:t>
            </a:r>
          </a:p>
          <a:p>
            <a:r>
              <a:rPr lang="en-US" sz="3600" dirty="0"/>
              <a:t>VEGF= vascular endothelial growth factor</a:t>
            </a:r>
          </a:p>
          <a:p>
            <a:r>
              <a:rPr lang="en-US" sz="3600" dirty="0"/>
              <a:t>TGF-</a:t>
            </a:r>
            <a:r>
              <a:rPr lang="el-GR" sz="3600" dirty="0"/>
              <a:t>β</a:t>
            </a:r>
            <a:r>
              <a:rPr lang="en-US" sz="3600" dirty="0"/>
              <a:t> = Transforming Growth Factor Beta.</a:t>
            </a:r>
          </a:p>
          <a:p>
            <a:r>
              <a:rPr lang="en-US" sz="3600" dirty="0"/>
              <a:t>Platelet Inhibitors = Dipyridamole , ASA</a:t>
            </a:r>
          </a:p>
        </p:txBody>
      </p:sp>
      <p:sp>
        <p:nvSpPr>
          <p:cNvPr id="6" name="TextBox 5">
            <a:extLst>
              <a:ext uri="{FF2B5EF4-FFF2-40B4-BE49-F238E27FC236}">
                <a16:creationId xmlns:a16="http://schemas.microsoft.com/office/drawing/2014/main" id="{36607928-F784-4D3E-8B57-4578ABDAA65C}"/>
              </a:ext>
            </a:extLst>
          </p:cNvPr>
          <p:cNvSpPr txBox="1"/>
          <p:nvPr/>
        </p:nvSpPr>
        <p:spPr>
          <a:xfrm>
            <a:off x="5715000" y="6488668"/>
            <a:ext cx="350520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Calibri"/>
                <a:ea typeface="+mn-ea"/>
                <a:cs typeface="+mn-cs"/>
              </a:rPr>
              <a:t>Copyright 2021 © Jeffrey Dach MD </a:t>
            </a:r>
          </a:p>
        </p:txBody>
      </p:sp>
      <p:sp>
        <p:nvSpPr>
          <p:cNvPr id="7" name="TextBox 6">
            <a:extLst>
              <a:ext uri="{FF2B5EF4-FFF2-40B4-BE49-F238E27FC236}">
                <a16:creationId xmlns:a16="http://schemas.microsoft.com/office/drawing/2014/main" id="{0273534D-01E3-4147-98C7-0503E5119209}"/>
              </a:ext>
            </a:extLst>
          </p:cNvPr>
          <p:cNvSpPr txBox="1"/>
          <p:nvPr/>
        </p:nvSpPr>
        <p:spPr>
          <a:xfrm>
            <a:off x="322376" y="5196305"/>
            <a:ext cx="8534400" cy="1200329"/>
          </a:xfrm>
          <a:prstGeom prst="rect">
            <a:avLst/>
          </a:prstGeom>
          <a:noFill/>
          <a:ln w="12700">
            <a:solidFill>
              <a:srgbClr val="FFFFAB"/>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b="0" i="0" u="none" strike="noStrike" kern="1200" cap="none" spc="0" normalizeH="0" baseline="0" noProof="0" dirty="0">
                <a:ln>
                  <a:noFill/>
                </a:ln>
                <a:solidFill>
                  <a:srgbClr val="FFFFAB"/>
                </a:solidFill>
                <a:effectLst/>
                <a:uLnTx/>
                <a:uFillTx/>
                <a:latin typeface="Calibri" panose="020F0502020204030204" pitchFamily="34" charset="0"/>
                <a:ea typeface="+mn-ea"/>
                <a:cs typeface="+mn-cs"/>
              </a:rPr>
              <a:t>5) Carrillo-Mora, Paul, et al. “</a:t>
            </a:r>
            <a:r>
              <a:rPr kumimoji="0" lang="fr-FR" b="0" i="0" u="none" strike="noStrike" kern="1200" cap="none" spc="0" normalizeH="0" baseline="0" noProof="0" dirty="0" err="1">
                <a:ln>
                  <a:noFill/>
                </a:ln>
                <a:solidFill>
                  <a:srgbClr val="FFFFAB"/>
                </a:solidFill>
                <a:effectLst/>
                <a:uLnTx/>
                <a:uFillTx/>
                <a:latin typeface="Calibri" panose="020F0502020204030204" pitchFamily="34" charset="0"/>
                <a:ea typeface="+mn-ea"/>
                <a:cs typeface="+mn-cs"/>
              </a:rPr>
              <a:t>Platelets-rich</a:t>
            </a:r>
            <a:r>
              <a:rPr kumimoji="0" lang="fr-FR" b="0" i="0" u="none" strike="noStrike" kern="1200" cap="none" spc="0" normalizeH="0" baseline="0" noProof="0" dirty="0">
                <a:ln>
                  <a:noFill/>
                </a:ln>
                <a:solidFill>
                  <a:srgbClr val="FFFFAB"/>
                </a:solidFill>
                <a:effectLst/>
                <a:uLnTx/>
                <a:uFillTx/>
                <a:latin typeface="Calibri" panose="020F0502020204030204" pitchFamily="34" charset="0"/>
                <a:ea typeface="+mn-ea"/>
                <a:cs typeface="+mn-cs"/>
              </a:rPr>
              <a:t> plasma: a versatile </a:t>
            </a:r>
            <a:r>
              <a:rPr kumimoji="0" lang="fr-FR" b="0" i="0" u="none" strike="noStrike" kern="1200" cap="none" spc="0" normalizeH="0" baseline="0" noProof="0" dirty="0" err="1">
                <a:ln>
                  <a:noFill/>
                </a:ln>
                <a:solidFill>
                  <a:srgbClr val="FFFFAB"/>
                </a:solidFill>
                <a:effectLst/>
                <a:uLnTx/>
                <a:uFillTx/>
                <a:latin typeface="Calibri" panose="020F0502020204030204" pitchFamily="34" charset="0"/>
                <a:ea typeface="+mn-ea"/>
                <a:cs typeface="+mn-cs"/>
              </a:rPr>
              <a:t>tool</a:t>
            </a:r>
            <a:r>
              <a:rPr kumimoji="0" lang="fr-FR" b="0" i="0" u="none" strike="noStrike" kern="1200" cap="none" spc="0" normalizeH="0" baseline="0" noProof="0" dirty="0">
                <a:ln>
                  <a:noFill/>
                </a:ln>
                <a:solidFill>
                  <a:srgbClr val="FFFFAB"/>
                </a:solidFill>
                <a:effectLst/>
                <a:uLnTx/>
                <a:uFillTx/>
                <a:latin typeface="Calibri" panose="020F0502020204030204" pitchFamily="34" charset="0"/>
                <a:ea typeface="+mn-ea"/>
                <a:cs typeface="+mn-cs"/>
              </a:rPr>
              <a:t> for </a:t>
            </a:r>
            <a:r>
              <a:rPr kumimoji="0" lang="fr-FR" b="0" i="0" u="none" strike="noStrike" kern="1200" cap="none" spc="0" normalizeH="0" baseline="0" noProof="0" dirty="0" err="1">
                <a:ln>
                  <a:noFill/>
                </a:ln>
                <a:solidFill>
                  <a:srgbClr val="FFFFAB"/>
                </a:solidFill>
                <a:effectLst/>
                <a:uLnTx/>
                <a:uFillTx/>
                <a:latin typeface="Calibri" panose="020F0502020204030204" pitchFamily="34" charset="0"/>
                <a:ea typeface="+mn-ea"/>
                <a:cs typeface="+mn-cs"/>
              </a:rPr>
              <a:t>regenerative</a:t>
            </a:r>
            <a:r>
              <a:rPr kumimoji="0" lang="fr-FR" b="0" i="0" u="none" strike="noStrike" kern="1200" cap="none" spc="0" normalizeH="0" baseline="0" noProof="0" dirty="0">
                <a:ln>
                  <a:noFill/>
                </a:ln>
                <a:solidFill>
                  <a:srgbClr val="FFFFAB"/>
                </a:solidFill>
                <a:effectLst/>
                <a:uLnTx/>
                <a:uFillTx/>
                <a:latin typeface="Calibri" panose="020F0502020204030204" pitchFamily="34" charset="0"/>
                <a:ea typeface="+mn-ea"/>
                <a:cs typeface="+mn-cs"/>
              </a:rPr>
              <a:t> </a:t>
            </a:r>
            <a:r>
              <a:rPr kumimoji="0" lang="fr-FR" b="0" i="0" u="none" strike="noStrike" kern="1200" cap="none" spc="0" normalizeH="0" baseline="0" noProof="0" dirty="0" err="1">
                <a:ln>
                  <a:noFill/>
                </a:ln>
                <a:solidFill>
                  <a:srgbClr val="FFFFAB"/>
                </a:solidFill>
                <a:effectLst/>
                <a:uLnTx/>
                <a:uFillTx/>
                <a:latin typeface="Calibri" panose="020F0502020204030204" pitchFamily="34" charset="0"/>
                <a:ea typeface="+mn-ea"/>
                <a:cs typeface="+mn-cs"/>
              </a:rPr>
              <a:t>medicine</a:t>
            </a:r>
            <a:r>
              <a:rPr kumimoji="0" lang="fr-FR" b="0" i="0" u="none" strike="noStrike" kern="1200" cap="none" spc="0" normalizeH="0" baseline="0" noProof="0" dirty="0">
                <a:ln>
                  <a:noFill/>
                </a:ln>
                <a:solidFill>
                  <a:srgbClr val="FFFFAB"/>
                </a:solidFill>
                <a:effectLst/>
                <a:uLnTx/>
                <a:uFillTx/>
                <a:latin typeface="Calibri" panose="020F0502020204030204" pitchFamily="34" charset="0"/>
                <a:ea typeface="+mn-ea"/>
                <a:cs typeface="+mn-cs"/>
              </a:rPr>
              <a:t>.” </a:t>
            </a:r>
            <a:r>
              <a:rPr kumimoji="0" lang="fr-FR" b="0" i="0" u="none" strike="noStrike" kern="1200" cap="none" spc="0" normalizeH="0" baseline="0" noProof="0" dirty="0" err="1">
                <a:ln>
                  <a:noFill/>
                </a:ln>
                <a:solidFill>
                  <a:srgbClr val="FFFFAB"/>
                </a:solidFill>
                <a:effectLst/>
                <a:uLnTx/>
                <a:uFillTx/>
                <a:latin typeface="Calibri" panose="020F0502020204030204" pitchFamily="34" charset="0"/>
                <a:ea typeface="+mn-ea"/>
                <a:cs typeface="+mn-cs"/>
              </a:rPr>
              <a:t>Cir</a:t>
            </a:r>
            <a:r>
              <a:rPr kumimoji="0" lang="fr-FR" b="0" i="0" u="none" strike="noStrike" kern="1200" cap="none" spc="0" normalizeH="0" baseline="0" noProof="0" dirty="0">
                <a:ln>
                  <a:noFill/>
                </a:ln>
                <a:solidFill>
                  <a:srgbClr val="FFFFAB"/>
                </a:solidFill>
                <a:effectLst/>
                <a:uLnTx/>
                <a:uFillTx/>
                <a:latin typeface="Calibri" panose="020F0502020204030204" pitchFamily="34" charset="0"/>
                <a:ea typeface="+mn-ea"/>
                <a:cs typeface="+mn-cs"/>
              </a:rPr>
              <a:t> </a:t>
            </a:r>
            <a:r>
              <a:rPr kumimoji="0" lang="fr-FR" b="0" i="0" u="none" strike="noStrike" kern="1200" cap="none" spc="0" normalizeH="0" baseline="0" noProof="0" dirty="0" err="1">
                <a:ln>
                  <a:noFill/>
                </a:ln>
                <a:solidFill>
                  <a:srgbClr val="FFFFAB"/>
                </a:solidFill>
                <a:effectLst/>
                <a:uLnTx/>
                <a:uFillTx/>
                <a:latin typeface="Calibri" panose="020F0502020204030204" pitchFamily="34" charset="0"/>
                <a:ea typeface="+mn-ea"/>
                <a:cs typeface="+mn-cs"/>
              </a:rPr>
              <a:t>Cir</a:t>
            </a:r>
            <a:r>
              <a:rPr kumimoji="0" lang="fr-FR" b="0" i="0" u="none" strike="noStrike" kern="1200" cap="none" spc="0" normalizeH="0" baseline="0" noProof="0" dirty="0">
                <a:ln>
                  <a:noFill/>
                </a:ln>
                <a:solidFill>
                  <a:srgbClr val="FFFFAB"/>
                </a:solidFill>
                <a:effectLst/>
                <a:uLnTx/>
                <a:uFillTx/>
                <a:latin typeface="Calibri" panose="020F0502020204030204" pitchFamily="34" charset="0"/>
                <a:ea typeface="+mn-ea"/>
                <a:cs typeface="+mn-cs"/>
              </a:rPr>
              <a:t> 81.1 (2013): 74-82.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b="0" i="0" u="none" strike="noStrike" kern="1200" cap="none" spc="0" normalizeH="0" baseline="0" noProof="0" dirty="0">
                <a:ln>
                  <a:noFill/>
                </a:ln>
                <a:solidFill>
                  <a:srgbClr val="FFFFAB"/>
                </a:solidFill>
                <a:effectLst/>
                <a:uLnTx/>
                <a:uFillTx/>
                <a:latin typeface="Calibri" panose="020F0502020204030204" pitchFamily="34" charset="0"/>
                <a:ea typeface="+mn-ea"/>
                <a:cs typeface="+mn-cs"/>
              </a:rPr>
              <a:t>6) </a:t>
            </a:r>
            <a:r>
              <a:rPr kumimoji="0" lang="fr-FR" b="0" i="0" u="none" strike="noStrike" kern="1200" cap="none" spc="0" normalizeH="0" baseline="0" noProof="0" dirty="0" err="1">
                <a:ln>
                  <a:noFill/>
                </a:ln>
                <a:solidFill>
                  <a:srgbClr val="FFFFAB"/>
                </a:solidFill>
                <a:effectLst/>
                <a:uLnTx/>
                <a:uFillTx/>
                <a:latin typeface="Calibri" panose="020F0502020204030204" pitchFamily="34" charset="0"/>
                <a:ea typeface="+mn-ea"/>
                <a:cs typeface="+mn-cs"/>
              </a:rPr>
              <a:t>Mishra</a:t>
            </a:r>
            <a:r>
              <a:rPr kumimoji="0" lang="fr-FR" b="0" i="0" u="none" strike="noStrike" kern="1200" cap="none" spc="0" normalizeH="0" baseline="0" noProof="0" dirty="0">
                <a:ln>
                  <a:noFill/>
                </a:ln>
                <a:solidFill>
                  <a:srgbClr val="FFFFAB"/>
                </a:solidFill>
                <a:effectLst/>
                <a:uLnTx/>
                <a:uFillTx/>
                <a:latin typeface="Calibri" panose="020F0502020204030204" pitchFamily="34" charset="0"/>
                <a:ea typeface="+mn-ea"/>
                <a:cs typeface="+mn-cs"/>
              </a:rPr>
              <a:t>, Allan, et al. “Sports </a:t>
            </a:r>
            <a:r>
              <a:rPr kumimoji="0" lang="fr-FR" b="0" i="0" u="none" strike="noStrike" kern="1200" cap="none" spc="0" normalizeH="0" baseline="0" noProof="0" dirty="0" err="1">
                <a:ln>
                  <a:noFill/>
                </a:ln>
                <a:solidFill>
                  <a:srgbClr val="FFFFAB"/>
                </a:solidFill>
                <a:effectLst/>
                <a:uLnTx/>
                <a:uFillTx/>
                <a:latin typeface="Calibri" panose="020F0502020204030204" pitchFamily="34" charset="0"/>
                <a:ea typeface="+mn-ea"/>
                <a:cs typeface="+mn-cs"/>
              </a:rPr>
              <a:t>medicine</a:t>
            </a:r>
            <a:r>
              <a:rPr kumimoji="0" lang="fr-FR" b="0" i="0" u="none" strike="noStrike" kern="1200" cap="none" spc="0" normalizeH="0" baseline="0" noProof="0" dirty="0">
                <a:ln>
                  <a:noFill/>
                </a:ln>
                <a:solidFill>
                  <a:srgbClr val="FFFFAB"/>
                </a:solidFill>
                <a:effectLst/>
                <a:uLnTx/>
                <a:uFillTx/>
                <a:latin typeface="Calibri" panose="020F0502020204030204" pitchFamily="34" charset="0"/>
                <a:ea typeface="+mn-ea"/>
                <a:cs typeface="+mn-cs"/>
              </a:rPr>
              <a:t> applications of </a:t>
            </a:r>
            <a:r>
              <a:rPr kumimoji="0" lang="fr-FR" b="0" i="0" u="none" strike="noStrike" kern="1200" cap="none" spc="0" normalizeH="0" baseline="0" noProof="0" dirty="0" err="1">
                <a:ln>
                  <a:noFill/>
                </a:ln>
                <a:solidFill>
                  <a:srgbClr val="FFFFAB"/>
                </a:solidFill>
                <a:effectLst/>
                <a:uLnTx/>
                <a:uFillTx/>
                <a:latin typeface="Calibri" panose="020F0502020204030204" pitchFamily="34" charset="0"/>
                <a:ea typeface="+mn-ea"/>
                <a:cs typeface="+mn-cs"/>
              </a:rPr>
              <a:t>platelet</a:t>
            </a:r>
            <a:r>
              <a:rPr kumimoji="0" lang="fr-FR" b="0" i="0" u="none" strike="noStrike" kern="1200" cap="none" spc="0" normalizeH="0" baseline="0" noProof="0" dirty="0">
                <a:ln>
                  <a:noFill/>
                </a:ln>
                <a:solidFill>
                  <a:srgbClr val="FFFFAB"/>
                </a:solidFill>
                <a:effectLst/>
                <a:uLnTx/>
                <a:uFillTx/>
                <a:latin typeface="Calibri" panose="020F0502020204030204" pitchFamily="34" charset="0"/>
                <a:ea typeface="+mn-ea"/>
                <a:cs typeface="+mn-cs"/>
              </a:rPr>
              <a:t> </a:t>
            </a:r>
            <a:r>
              <a:rPr kumimoji="0" lang="fr-FR" b="0" i="0" u="none" strike="noStrike" kern="1200" cap="none" spc="0" normalizeH="0" baseline="0" noProof="0" dirty="0" err="1">
                <a:ln>
                  <a:noFill/>
                </a:ln>
                <a:solidFill>
                  <a:srgbClr val="FFFFAB"/>
                </a:solidFill>
                <a:effectLst/>
                <a:uLnTx/>
                <a:uFillTx/>
                <a:latin typeface="Calibri" panose="020F0502020204030204" pitchFamily="34" charset="0"/>
                <a:ea typeface="+mn-ea"/>
                <a:cs typeface="+mn-cs"/>
              </a:rPr>
              <a:t>rich</a:t>
            </a:r>
            <a:r>
              <a:rPr kumimoji="0" lang="fr-FR" b="0" i="0" u="none" strike="noStrike" kern="1200" cap="none" spc="0" normalizeH="0" baseline="0" noProof="0" dirty="0">
                <a:ln>
                  <a:noFill/>
                </a:ln>
                <a:solidFill>
                  <a:srgbClr val="FFFFAB"/>
                </a:solidFill>
                <a:effectLst/>
                <a:uLnTx/>
                <a:uFillTx/>
                <a:latin typeface="Calibri" panose="020F0502020204030204" pitchFamily="34" charset="0"/>
                <a:ea typeface="+mn-ea"/>
                <a:cs typeface="+mn-cs"/>
              </a:rPr>
              <a:t> plasma.” </a:t>
            </a:r>
            <a:r>
              <a:rPr kumimoji="0" lang="fr-FR" b="0" i="0" u="none" strike="noStrike" kern="1200" cap="none" spc="0" normalizeH="0" baseline="0" noProof="0" dirty="0" err="1">
                <a:ln>
                  <a:noFill/>
                </a:ln>
                <a:solidFill>
                  <a:srgbClr val="FFFFAB"/>
                </a:solidFill>
                <a:effectLst/>
                <a:uLnTx/>
                <a:uFillTx/>
                <a:latin typeface="Calibri" panose="020F0502020204030204" pitchFamily="34" charset="0"/>
                <a:ea typeface="+mn-ea"/>
                <a:cs typeface="+mn-cs"/>
              </a:rPr>
              <a:t>Current</a:t>
            </a:r>
            <a:r>
              <a:rPr kumimoji="0" lang="fr-FR" b="0" i="0" u="none" strike="noStrike" kern="1200" cap="none" spc="0" normalizeH="0" baseline="0" noProof="0" dirty="0">
                <a:ln>
                  <a:noFill/>
                </a:ln>
                <a:solidFill>
                  <a:srgbClr val="FFFFAB"/>
                </a:solidFill>
                <a:effectLst/>
                <a:uLnTx/>
                <a:uFillTx/>
                <a:latin typeface="Calibri" panose="020F0502020204030204" pitchFamily="34" charset="0"/>
                <a:ea typeface="+mn-ea"/>
                <a:cs typeface="+mn-cs"/>
              </a:rPr>
              <a:t> </a:t>
            </a:r>
            <a:r>
              <a:rPr kumimoji="0" lang="fr-FR" b="0" i="0" u="none" strike="noStrike" kern="1200" cap="none" spc="0" normalizeH="0" baseline="0" noProof="0" dirty="0" err="1">
                <a:ln>
                  <a:noFill/>
                </a:ln>
                <a:solidFill>
                  <a:srgbClr val="FFFFAB"/>
                </a:solidFill>
                <a:effectLst/>
                <a:uLnTx/>
                <a:uFillTx/>
                <a:latin typeface="Calibri" panose="020F0502020204030204" pitchFamily="34" charset="0"/>
                <a:ea typeface="+mn-ea"/>
                <a:cs typeface="+mn-cs"/>
              </a:rPr>
              <a:t>pharmaceutical</a:t>
            </a:r>
            <a:r>
              <a:rPr kumimoji="0" lang="fr-FR" b="0" i="0" u="none" strike="noStrike" kern="1200" cap="none" spc="0" normalizeH="0" baseline="0" noProof="0" dirty="0">
                <a:ln>
                  <a:noFill/>
                </a:ln>
                <a:solidFill>
                  <a:srgbClr val="FFFFAB"/>
                </a:solidFill>
                <a:effectLst/>
                <a:uLnTx/>
                <a:uFillTx/>
                <a:latin typeface="Calibri" panose="020F0502020204030204" pitchFamily="34" charset="0"/>
                <a:ea typeface="+mn-ea"/>
                <a:cs typeface="+mn-cs"/>
              </a:rPr>
              <a:t> </a:t>
            </a:r>
            <a:r>
              <a:rPr kumimoji="0" lang="fr-FR" b="0" i="0" u="none" strike="noStrike" kern="1200" cap="none" spc="0" normalizeH="0" baseline="0" noProof="0" dirty="0" err="1">
                <a:ln>
                  <a:noFill/>
                </a:ln>
                <a:solidFill>
                  <a:srgbClr val="FFFFAB"/>
                </a:solidFill>
                <a:effectLst/>
                <a:uLnTx/>
                <a:uFillTx/>
                <a:latin typeface="Calibri" panose="020F0502020204030204" pitchFamily="34" charset="0"/>
                <a:ea typeface="+mn-ea"/>
                <a:cs typeface="+mn-cs"/>
              </a:rPr>
              <a:t>biotechnology</a:t>
            </a:r>
            <a:r>
              <a:rPr kumimoji="0" lang="fr-FR" b="0" i="0" u="none" strike="noStrike" kern="1200" cap="none" spc="0" normalizeH="0" baseline="0" noProof="0" dirty="0">
                <a:ln>
                  <a:noFill/>
                </a:ln>
                <a:solidFill>
                  <a:srgbClr val="FFFFAB"/>
                </a:solidFill>
                <a:effectLst/>
                <a:uLnTx/>
                <a:uFillTx/>
                <a:latin typeface="Calibri" panose="020F0502020204030204" pitchFamily="34" charset="0"/>
                <a:ea typeface="+mn-ea"/>
                <a:cs typeface="+mn-cs"/>
              </a:rPr>
              <a:t> 13.7 (2012): 1185-1195.</a:t>
            </a:r>
            <a:endParaRPr kumimoji="0" lang="en-US" b="0" i="0" u="none" strike="noStrike" kern="1200" cap="none" spc="0" normalizeH="0" baseline="0" noProof="0" dirty="0">
              <a:ln>
                <a:noFill/>
              </a:ln>
              <a:solidFill>
                <a:srgbClr val="FFFFAB"/>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078189388"/>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89719" y="120257"/>
            <a:ext cx="8534400" cy="553998"/>
          </a:xfrm>
          <a:ln w="19050">
            <a:solidFill>
              <a:srgbClr val="FFFFAB"/>
            </a:solidFill>
          </a:ln>
        </p:spPr>
        <p:txBody>
          <a:bodyPr/>
          <a:lstStyle/>
          <a:p>
            <a:r>
              <a:rPr lang="en-US" sz="4000" dirty="0"/>
              <a:t>Hints: Cancer as a Trophoblastic Disease</a:t>
            </a:r>
          </a:p>
        </p:txBody>
      </p:sp>
      <p:sp>
        <p:nvSpPr>
          <p:cNvPr id="5" name="Content Placeholder 4"/>
          <p:cNvSpPr>
            <a:spLocks noGrp="1"/>
          </p:cNvSpPr>
          <p:nvPr>
            <p:ph sz="half" idx="2"/>
          </p:nvPr>
        </p:nvSpPr>
        <p:spPr>
          <a:xfrm>
            <a:off x="289719" y="786770"/>
            <a:ext cx="8534400" cy="3496342"/>
          </a:xfrm>
          <a:ln w="19050">
            <a:solidFill>
              <a:srgbClr val="FFFFAB"/>
            </a:solidFill>
          </a:ln>
        </p:spPr>
        <p:txBody>
          <a:bodyPr/>
          <a:lstStyle/>
          <a:p>
            <a:r>
              <a:rPr lang="en-US" sz="3200" dirty="0"/>
              <a:t>A Few Hints from Earlier Presentations:</a:t>
            </a:r>
          </a:p>
          <a:p>
            <a:r>
              <a:rPr lang="en-US" sz="3200" dirty="0"/>
              <a:t>Hexokinase II is Embryonic Enzyme, not usually found in somatic cells (a few exceptions).</a:t>
            </a:r>
          </a:p>
          <a:p>
            <a:r>
              <a:rPr lang="en-US" sz="3200" dirty="0" err="1"/>
              <a:t>Wnt</a:t>
            </a:r>
            <a:r>
              <a:rPr lang="en-US" sz="3200" dirty="0"/>
              <a:t> Pathway is Embryonic Stem Cell pathway, usually Dormant in Somatic cells.</a:t>
            </a:r>
          </a:p>
          <a:p>
            <a:r>
              <a:rPr lang="en-US" sz="3200" dirty="0"/>
              <a:t>Cancer/Testis Genes-Antigens, PLAC1 , HCG, PIBF</a:t>
            </a:r>
          </a:p>
          <a:p>
            <a:r>
              <a:rPr lang="en-US" sz="3200" dirty="0"/>
              <a:t>4</a:t>
            </a:r>
            <a:r>
              <a:rPr lang="en-US" sz="3200" baseline="30000" dirty="0"/>
              <a:t>th</a:t>
            </a:r>
            <a:r>
              <a:rPr lang="en-US" sz="3200" dirty="0"/>
              <a:t>, 5th Pillar Immune Tolerance, Inflammation.</a:t>
            </a:r>
          </a:p>
        </p:txBody>
      </p:sp>
      <p:sp>
        <p:nvSpPr>
          <p:cNvPr id="6" name="TextBox 5">
            <a:extLst>
              <a:ext uri="{FF2B5EF4-FFF2-40B4-BE49-F238E27FC236}">
                <a16:creationId xmlns:a16="http://schemas.microsoft.com/office/drawing/2014/main" id="{36607928-F784-4D3E-8B57-4578ABDAA65C}"/>
              </a:ext>
            </a:extLst>
          </p:cNvPr>
          <p:cNvSpPr txBox="1"/>
          <p:nvPr/>
        </p:nvSpPr>
        <p:spPr>
          <a:xfrm>
            <a:off x="5715000" y="6488668"/>
            <a:ext cx="3505200" cy="369332"/>
          </a:xfrm>
          <a:prstGeom prst="rect">
            <a:avLst/>
          </a:prstGeom>
          <a:noFill/>
        </p:spPr>
        <p:txBody>
          <a:bodyPr wrap="square">
            <a:spAutoFit/>
          </a:bodyPr>
          <a:lstStyle/>
          <a:p>
            <a:r>
              <a:rPr lang="en-US" dirty="0"/>
              <a:t>Copyright 2021 © Jeffrey Dach MD </a:t>
            </a:r>
          </a:p>
        </p:txBody>
      </p:sp>
      <p:sp>
        <p:nvSpPr>
          <p:cNvPr id="8" name="TextBox 7">
            <a:extLst>
              <a:ext uri="{FF2B5EF4-FFF2-40B4-BE49-F238E27FC236}">
                <a16:creationId xmlns:a16="http://schemas.microsoft.com/office/drawing/2014/main" id="{D9BDCB43-C649-48E2-87DE-D0D3A6BE9906}"/>
              </a:ext>
            </a:extLst>
          </p:cNvPr>
          <p:cNvSpPr txBox="1"/>
          <p:nvPr/>
        </p:nvSpPr>
        <p:spPr>
          <a:xfrm>
            <a:off x="141514" y="4508727"/>
            <a:ext cx="8671719" cy="2031325"/>
          </a:xfrm>
          <a:prstGeom prst="rect">
            <a:avLst/>
          </a:prstGeom>
          <a:noFill/>
          <a:ln w="12700">
            <a:solidFill>
              <a:schemeClr val="tx1"/>
            </a:solidFill>
          </a:ln>
        </p:spPr>
        <p:txBody>
          <a:bodyPr wrap="square">
            <a:spAutoFit/>
          </a:bodyPr>
          <a:lstStyle/>
          <a:p>
            <a:r>
              <a:rPr lang="en-US" dirty="0"/>
              <a:t>Old, Lloyd J. "Cancer is a somatic cell pregnancy." (2007)</a:t>
            </a:r>
          </a:p>
          <a:p>
            <a:r>
              <a:rPr lang="en-US" dirty="0" err="1"/>
              <a:t>Kalejs</a:t>
            </a:r>
            <a:r>
              <a:rPr lang="en-US" dirty="0"/>
              <a:t>, Martins, and </a:t>
            </a:r>
            <a:r>
              <a:rPr lang="en-US" dirty="0" err="1"/>
              <a:t>Jekaterina</a:t>
            </a:r>
            <a:r>
              <a:rPr lang="en-US" dirty="0"/>
              <a:t> </a:t>
            </a:r>
            <a:r>
              <a:rPr lang="en-US" dirty="0" err="1"/>
              <a:t>Erenpreisa</a:t>
            </a:r>
            <a:r>
              <a:rPr lang="en-US" dirty="0"/>
              <a:t>. "Cancer/testis antigens and gametogenesis: a review and" brain-storming" session." Cancer cell international 5.1 (2005): 1-11.</a:t>
            </a:r>
          </a:p>
          <a:p>
            <a:r>
              <a:rPr lang="en-US" dirty="0"/>
              <a:t>Ma, </a:t>
            </a:r>
            <a:r>
              <a:rPr lang="en-US" dirty="0" err="1"/>
              <a:t>JIachi</a:t>
            </a:r>
            <a:r>
              <a:rPr lang="en-US" dirty="0"/>
              <a:t>, et al. "PLAC1 Enhances Metastatic Potential and is Associated with PI3K/AKT/NF-</a:t>
            </a:r>
            <a:r>
              <a:rPr lang="en-US" dirty="0" err="1"/>
              <a:t>κB</a:t>
            </a:r>
            <a:r>
              <a:rPr lang="en-US" dirty="0"/>
              <a:t> Signaling Pathway in Colon Cancer." (2019).</a:t>
            </a:r>
          </a:p>
          <a:p>
            <a:r>
              <a:rPr lang="en-US" dirty="0"/>
              <a:t>Liu, </a:t>
            </a:r>
            <a:r>
              <a:rPr lang="en-US" dirty="0" err="1"/>
              <a:t>Chunfang</a:t>
            </a:r>
            <a:r>
              <a:rPr lang="en-US" dirty="0"/>
              <a:t>, et al. "Abnormal gametogenesis induced by p53 deficiency promotes tumor progression and drug resistance." Cell discovery 4.1 (2018): 1-16.</a:t>
            </a:r>
          </a:p>
        </p:txBody>
      </p:sp>
    </p:spTree>
    <p:extLst>
      <p:ext uri="{BB962C8B-B14F-4D97-AF65-F5344CB8AC3E}">
        <p14:creationId xmlns:p14="http://schemas.microsoft.com/office/powerpoint/2010/main" val="194794012"/>
      </p:ext>
    </p:extLst>
  </p:cSld>
  <p:clrMapOvr>
    <a:masterClrMapping/>
  </p:clrMapOvr>
  <p:transition>
    <p:fade/>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89719" y="120257"/>
            <a:ext cx="8534400" cy="1218795"/>
          </a:xfrm>
          <a:ln w="19050">
            <a:solidFill>
              <a:srgbClr val="FFFFAB"/>
            </a:solidFill>
          </a:ln>
        </p:spPr>
        <p:txBody>
          <a:bodyPr/>
          <a:lstStyle/>
          <a:p>
            <a:r>
              <a:rPr lang="en-US" sz="4400" dirty="0"/>
              <a:t>Natural Anti-Platelet Agents</a:t>
            </a:r>
            <a:br>
              <a:rPr lang="en-US" sz="4400" dirty="0"/>
            </a:br>
            <a:r>
              <a:rPr lang="en-US" sz="4400" dirty="0"/>
              <a:t>Pt Must be Off x 1 </a:t>
            </a:r>
            <a:r>
              <a:rPr lang="en-US" sz="4400" dirty="0" err="1"/>
              <a:t>Wk</a:t>
            </a:r>
            <a:r>
              <a:rPr lang="en-US" sz="4400" dirty="0"/>
              <a:t> before Surgery</a:t>
            </a:r>
          </a:p>
        </p:txBody>
      </p:sp>
      <p:sp>
        <p:nvSpPr>
          <p:cNvPr id="5" name="Content Placeholder 4"/>
          <p:cNvSpPr>
            <a:spLocks noGrp="1"/>
          </p:cNvSpPr>
          <p:nvPr>
            <p:ph sz="half" idx="2"/>
          </p:nvPr>
        </p:nvSpPr>
        <p:spPr>
          <a:xfrm>
            <a:off x="272144" y="1490226"/>
            <a:ext cx="4252118" cy="3619452"/>
          </a:xfrm>
          <a:ln w="19050">
            <a:solidFill>
              <a:srgbClr val="FFFFAB"/>
            </a:solidFill>
          </a:ln>
        </p:spPr>
        <p:txBody>
          <a:bodyPr/>
          <a:lstStyle/>
          <a:p>
            <a:r>
              <a:rPr lang="en-US" dirty="0"/>
              <a:t>Baicalein (Chinese Skullcap)</a:t>
            </a:r>
          </a:p>
          <a:p>
            <a:r>
              <a:rPr lang="en-US" dirty="0"/>
              <a:t>Berberine</a:t>
            </a:r>
          </a:p>
          <a:p>
            <a:r>
              <a:rPr lang="en-US" dirty="0"/>
              <a:t>Boswellia (Frankincense)</a:t>
            </a:r>
          </a:p>
          <a:p>
            <a:r>
              <a:rPr lang="en-US" dirty="0"/>
              <a:t>Cordyceps</a:t>
            </a:r>
          </a:p>
          <a:p>
            <a:r>
              <a:rPr lang="en-US" dirty="0"/>
              <a:t>Curcumin</a:t>
            </a:r>
          </a:p>
          <a:p>
            <a:r>
              <a:rPr lang="en-US" dirty="0"/>
              <a:t>EGCG</a:t>
            </a:r>
          </a:p>
          <a:p>
            <a:r>
              <a:rPr lang="en-US" dirty="0"/>
              <a:t>Garlic (Allicin)</a:t>
            </a:r>
            <a:endParaRPr lang="en-US" sz="3200" dirty="0"/>
          </a:p>
        </p:txBody>
      </p:sp>
      <p:sp>
        <p:nvSpPr>
          <p:cNvPr id="6" name="TextBox 5">
            <a:extLst>
              <a:ext uri="{FF2B5EF4-FFF2-40B4-BE49-F238E27FC236}">
                <a16:creationId xmlns:a16="http://schemas.microsoft.com/office/drawing/2014/main" id="{36607928-F784-4D3E-8B57-4578ABDAA65C}"/>
              </a:ext>
            </a:extLst>
          </p:cNvPr>
          <p:cNvSpPr txBox="1"/>
          <p:nvPr/>
        </p:nvSpPr>
        <p:spPr>
          <a:xfrm>
            <a:off x="5638800" y="6126765"/>
            <a:ext cx="350520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Calibri"/>
                <a:ea typeface="+mn-ea"/>
                <a:cs typeface="+mn-cs"/>
              </a:rPr>
              <a:t>Copyright 2021 © Jeffrey Dach MD </a:t>
            </a:r>
          </a:p>
        </p:txBody>
      </p:sp>
      <p:sp>
        <p:nvSpPr>
          <p:cNvPr id="8" name="TextBox 7">
            <a:extLst>
              <a:ext uri="{FF2B5EF4-FFF2-40B4-BE49-F238E27FC236}">
                <a16:creationId xmlns:a16="http://schemas.microsoft.com/office/drawing/2014/main" id="{FA67DDE7-9522-490A-AF89-B5CF73AA03F3}"/>
              </a:ext>
            </a:extLst>
          </p:cNvPr>
          <p:cNvSpPr txBox="1"/>
          <p:nvPr/>
        </p:nvSpPr>
        <p:spPr>
          <a:xfrm>
            <a:off x="285523" y="5191749"/>
            <a:ext cx="8686799" cy="646331"/>
          </a:xfrm>
          <a:prstGeom prst="rect">
            <a:avLst/>
          </a:prstGeom>
          <a:noFill/>
          <a:ln w="9525">
            <a:solidFill>
              <a:srgbClr val="FFFFBD"/>
            </a:solidFill>
          </a:ln>
        </p:spPr>
        <p:txBody>
          <a:bodyPr wrap="square">
            <a:spAutoFit/>
          </a:bodyPr>
          <a:lstStyle/>
          <a:p>
            <a:r>
              <a:rPr lang="en-US" dirty="0">
                <a:solidFill>
                  <a:srgbClr val="FFFFAB"/>
                </a:solidFill>
              </a:rPr>
              <a:t>Elisa Hirsch, Gabriela, et al. "Natural products with antiplatelet action." Current pharmaceutical design 23.8 (2017): 1228-1246.</a:t>
            </a:r>
          </a:p>
        </p:txBody>
      </p:sp>
      <p:sp>
        <p:nvSpPr>
          <p:cNvPr id="9" name="Content Placeholder 4">
            <a:extLst>
              <a:ext uri="{FF2B5EF4-FFF2-40B4-BE49-F238E27FC236}">
                <a16:creationId xmlns:a16="http://schemas.microsoft.com/office/drawing/2014/main" id="{BD6842D4-FFC7-4CB4-9677-879A0E44FF14}"/>
              </a:ext>
            </a:extLst>
          </p:cNvPr>
          <p:cNvSpPr txBox="1">
            <a:spLocks/>
          </p:cNvSpPr>
          <p:nvPr/>
        </p:nvSpPr>
        <p:spPr>
          <a:xfrm>
            <a:off x="4628922" y="1551048"/>
            <a:ext cx="4252118" cy="3600986"/>
          </a:xfrm>
          <a:prstGeom prst="rect">
            <a:avLst/>
          </a:prstGeom>
          <a:ln w="19050">
            <a:solidFill>
              <a:srgbClr val="FFFFAB"/>
            </a:solidFill>
          </a:ln>
        </p:spPr>
        <p:txBody>
          <a:bodyPr vert="horz" lIns="0" tIns="0" rIns="0" bIns="0" rtlCol="0">
            <a:spAutoFit/>
          </a:bodyPr>
          <a:lstStyle>
            <a:lvl1pPr marL="347914" indent="-347914" algn="l" defTabSz="914363" rtl="0" eaLnBrk="1" latinLnBrk="0" hangingPunct="1">
              <a:lnSpc>
                <a:spcPct val="90000"/>
              </a:lnSpc>
              <a:spcBef>
                <a:spcPct val="20000"/>
              </a:spcBef>
              <a:buFontTx/>
              <a:buBlip>
                <a:blip r:embed="rId3"/>
              </a:buBlip>
              <a:defRPr sz="2800" kern="1200">
                <a:solidFill>
                  <a:schemeClr val="tx2"/>
                </a:solidFill>
                <a:latin typeface="+mn-lt"/>
                <a:ea typeface="+mn-ea"/>
                <a:cs typeface="+mn-cs"/>
              </a:defRPr>
            </a:lvl1pPr>
            <a:lvl2pPr marL="673338" indent="-339976" algn="l" defTabSz="914363" rtl="0" eaLnBrk="1" latinLnBrk="0" hangingPunct="1">
              <a:lnSpc>
                <a:spcPct val="90000"/>
              </a:lnSpc>
              <a:spcBef>
                <a:spcPct val="20000"/>
              </a:spcBef>
              <a:buFontTx/>
              <a:buBlip>
                <a:blip r:embed="rId4"/>
              </a:buBlip>
              <a:defRPr sz="2400" kern="1200">
                <a:solidFill>
                  <a:schemeClr val="tx2"/>
                </a:solidFill>
                <a:latin typeface="+mn-lt"/>
                <a:ea typeface="+mn-ea"/>
                <a:cs typeface="+mn-cs"/>
              </a:defRPr>
            </a:lvl2pPr>
            <a:lvl3pPr marL="961722" indent="-302936" algn="l" defTabSz="914363" rtl="0" eaLnBrk="1" latinLnBrk="0" hangingPunct="1">
              <a:lnSpc>
                <a:spcPct val="90000"/>
              </a:lnSpc>
              <a:spcBef>
                <a:spcPct val="20000"/>
              </a:spcBef>
              <a:buFontTx/>
              <a:buBlip>
                <a:blip r:embed="rId4"/>
              </a:buBlip>
              <a:defRPr sz="2000" kern="1200">
                <a:solidFill>
                  <a:schemeClr val="tx2"/>
                </a:solidFill>
                <a:latin typeface="+mn-lt"/>
                <a:ea typeface="+mn-ea"/>
                <a:cs typeface="+mn-cs"/>
              </a:defRPr>
            </a:lvl3pPr>
            <a:lvl4pPr marL="1227618" indent="-265896" algn="l" defTabSz="914363" rtl="0" eaLnBrk="1" latinLnBrk="0" hangingPunct="1">
              <a:lnSpc>
                <a:spcPct val="90000"/>
              </a:lnSpc>
              <a:spcBef>
                <a:spcPct val="20000"/>
              </a:spcBef>
              <a:buFontTx/>
              <a:buBlip>
                <a:blip r:embed="rId4"/>
              </a:buBlip>
              <a:defRPr sz="1800" kern="1200">
                <a:solidFill>
                  <a:schemeClr val="tx2"/>
                </a:solidFill>
                <a:latin typeface="+mn-lt"/>
                <a:ea typeface="+mn-ea"/>
                <a:cs typeface="+mn-cs"/>
              </a:defRPr>
            </a:lvl4pPr>
            <a:lvl5pPr marL="1516002" indent="-273833" algn="l" defTabSz="914363" rtl="0" eaLnBrk="1" latinLnBrk="0" hangingPunct="1">
              <a:lnSpc>
                <a:spcPct val="90000"/>
              </a:lnSpc>
              <a:spcBef>
                <a:spcPct val="20000"/>
              </a:spcBef>
              <a:buFontTx/>
              <a:buBlip>
                <a:blip r:embed="rId4"/>
              </a:buBlip>
              <a:defRPr sz="1800" kern="1200">
                <a:solidFill>
                  <a:schemeClr val="tx2"/>
                </a:solidFill>
                <a:latin typeface="+mn-lt"/>
                <a:ea typeface="+mn-ea"/>
                <a:cs typeface="+mn-cs"/>
              </a:defRPr>
            </a:lvl5pPr>
            <a:lvl6pPr marL="2514499" indent="-228591" algn="l" defTabSz="914363"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r>
              <a:rPr lang="en-US" dirty="0"/>
              <a:t>Oregano (carvacrol/thymol)</a:t>
            </a:r>
          </a:p>
          <a:p>
            <a:r>
              <a:rPr lang="en-US" dirty="0"/>
              <a:t>Pterostilbene (Methylated Resveratrol)</a:t>
            </a:r>
          </a:p>
          <a:p>
            <a:r>
              <a:rPr lang="en-US" dirty="0"/>
              <a:t>Quercetin</a:t>
            </a:r>
          </a:p>
          <a:p>
            <a:r>
              <a:rPr lang="en-US" dirty="0"/>
              <a:t>Sulforaphane</a:t>
            </a:r>
          </a:p>
          <a:p>
            <a:r>
              <a:rPr lang="en-US" dirty="0"/>
              <a:t>Thymoquinone</a:t>
            </a:r>
          </a:p>
          <a:p>
            <a:r>
              <a:rPr lang="en-US" sz="3200" dirty="0"/>
              <a:t>Others (Fish Oil, Vit E)</a:t>
            </a:r>
          </a:p>
        </p:txBody>
      </p:sp>
    </p:spTree>
    <p:extLst>
      <p:ext uri="{BB962C8B-B14F-4D97-AF65-F5344CB8AC3E}">
        <p14:creationId xmlns:p14="http://schemas.microsoft.com/office/powerpoint/2010/main" val="3555355788"/>
      </p:ext>
    </p:extLst>
  </p:cSld>
  <p:clrMapOvr>
    <a:masterClrMapping/>
  </p:clrMapOvr>
  <p:transition>
    <p:fade/>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89719" y="120257"/>
            <a:ext cx="8534400" cy="609398"/>
          </a:xfrm>
          <a:ln w="19050">
            <a:solidFill>
              <a:srgbClr val="FFFFAB"/>
            </a:solidFill>
          </a:ln>
        </p:spPr>
        <p:txBody>
          <a:bodyPr/>
          <a:lstStyle/>
          <a:p>
            <a:r>
              <a:rPr lang="en-US" sz="4400" dirty="0"/>
              <a:t>Platelets Facilitate Cancer Refs</a:t>
            </a:r>
          </a:p>
        </p:txBody>
      </p:sp>
      <p:sp>
        <p:nvSpPr>
          <p:cNvPr id="6" name="TextBox 5">
            <a:extLst>
              <a:ext uri="{FF2B5EF4-FFF2-40B4-BE49-F238E27FC236}">
                <a16:creationId xmlns:a16="http://schemas.microsoft.com/office/drawing/2014/main" id="{36607928-F784-4D3E-8B57-4578ABDAA65C}"/>
              </a:ext>
            </a:extLst>
          </p:cNvPr>
          <p:cNvSpPr txBox="1"/>
          <p:nvPr/>
        </p:nvSpPr>
        <p:spPr>
          <a:xfrm>
            <a:off x="5715000" y="6488668"/>
            <a:ext cx="350520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Calibri"/>
                <a:ea typeface="+mn-ea"/>
                <a:cs typeface="+mn-cs"/>
              </a:rPr>
              <a:t>Copyright 2021 © Jeffrey Dach MD </a:t>
            </a:r>
          </a:p>
        </p:txBody>
      </p:sp>
      <p:sp>
        <p:nvSpPr>
          <p:cNvPr id="7" name="TextBox 6">
            <a:extLst>
              <a:ext uri="{FF2B5EF4-FFF2-40B4-BE49-F238E27FC236}">
                <a16:creationId xmlns:a16="http://schemas.microsoft.com/office/drawing/2014/main" id="{0273534D-01E3-4147-98C7-0503E5119209}"/>
              </a:ext>
            </a:extLst>
          </p:cNvPr>
          <p:cNvSpPr txBox="1"/>
          <p:nvPr/>
        </p:nvSpPr>
        <p:spPr>
          <a:xfrm>
            <a:off x="304800" y="878128"/>
            <a:ext cx="8534400" cy="5355312"/>
          </a:xfrm>
          <a:prstGeom prst="rect">
            <a:avLst/>
          </a:prstGeom>
          <a:noFill/>
          <a:ln w="12700">
            <a:solidFill>
              <a:srgbClr val="FFFFAB"/>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b="0" i="0" u="none" strike="noStrike" kern="1200" cap="none" spc="0" normalizeH="0" baseline="0" noProof="0" dirty="0">
                <a:ln>
                  <a:noFill/>
                </a:ln>
                <a:solidFill>
                  <a:srgbClr val="FFFFAB"/>
                </a:solidFill>
                <a:effectLst/>
                <a:uLnTx/>
                <a:uFillTx/>
                <a:latin typeface="Calibri" panose="020F0502020204030204" pitchFamily="34" charset="0"/>
                <a:ea typeface="+mn-ea"/>
                <a:cs typeface="+mn-cs"/>
              </a:rPr>
              <a:t>21) </a:t>
            </a:r>
            <a:r>
              <a:rPr kumimoji="0" lang="fr-FR" b="0" i="0" u="none" strike="noStrike" kern="1200" cap="none" spc="0" normalizeH="0" baseline="0" noProof="0" dirty="0" err="1">
                <a:ln>
                  <a:noFill/>
                </a:ln>
                <a:solidFill>
                  <a:srgbClr val="FFFFAB"/>
                </a:solidFill>
                <a:effectLst/>
                <a:uLnTx/>
                <a:uFillTx/>
                <a:latin typeface="Calibri" panose="020F0502020204030204" pitchFamily="34" charset="0"/>
                <a:ea typeface="+mn-ea"/>
                <a:cs typeface="+mn-cs"/>
              </a:rPr>
              <a:t>Takehara</a:t>
            </a:r>
            <a:r>
              <a:rPr kumimoji="0" lang="fr-FR" b="0" i="0" u="none" strike="noStrike" kern="1200" cap="none" spc="0" normalizeH="0" baseline="0" noProof="0" dirty="0">
                <a:ln>
                  <a:noFill/>
                </a:ln>
                <a:solidFill>
                  <a:srgbClr val="FFFFAB"/>
                </a:solidFill>
                <a:effectLst/>
                <a:uLnTx/>
                <a:uFillTx/>
                <a:latin typeface="Calibri" panose="020F0502020204030204" pitchFamily="34" charset="0"/>
                <a:ea typeface="+mn-ea"/>
                <a:cs typeface="+mn-cs"/>
              </a:rPr>
              <a:t>, </a:t>
            </a:r>
            <a:r>
              <a:rPr kumimoji="0" lang="fr-FR" b="0" i="0" u="none" strike="noStrike" kern="1200" cap="none" spc="0" normalizeH="0" baseline="0" noProof="0" dirty="0" err="1">
                <a:ln>
                  <a:noFill/>
                </a:ln>
                <a:solidFill>
                  <a:srgbClr val="FFFFAB"/>
                </a:solidFill>
                <a:effectLst/>
                <a:uLnTx/>
                <a:uFillTx/>
                <a:latin typeface="Calibri" panose="020F0502020204030204" pitchFamily="34" charset="0"/>
                <a:ea typeface="+mn-ea"/>
                <a:cs typeface="+mn-cs"/>
              </a:rPr>
              <a:t>Kazuhiko</a:t>
            </a:r>
            <a:r>
              <a:rPr kumimoji="0" lang="fr-FR" b="0" i="0" u="none" strike="noStrike" kern="1200" cap="none" spc="0" normalizeH="0" baseline="0" noProof="0" dirty="0">
                <a:ln>
                  <a:noFill/>
                </a:ln>
                <a:solidFill>
                  <a:srgbClr val="FFFFAB"/>
                </a:solidFill>
                <a:effectLst/>
                <a:uLnTx/>
                <a:uFillTx/>
                <a:latin typeface="Calibri" panose="020F0502020204030204" pitchFamily="34" charset="0"/>
                <a:ea typeface="+mn-ea"/>
                <a:cs typeface="+mn-cs"/>
              </a:rPr>
              <a:t>, </a:t>
            </a:r>
            <a:r>
              <a:rPr kumimoji="0" lang="fr-FR" b="0" i="0" u="none" strike="noStrike" kern="1200" cap="none" spc="0" normalizeH="0" baseline="0" noProof="0" dirty="0" err="1">
                <a:ln>
                  <a:noFill/>
                </a:ln>
                <a:solidFill>
                  <a:srgbClr val="FFFFAB"/>
                </a:solidFill>
                <a:effectLst/>
                <a:uLnTx/>
                <a:uFillTx/>
                <a:latin typeface="Calibri" panose="020F0502020204030204" pitchFamily="34" charset="0"/>
                <a:ea typeface="+mn-ea"/>
                <a:cs typeface="+mn-cs"/>
              </a:rPr>
              <a:t>Atsuyuki</a:t>
            </a:r>
            <a:r>
              <a:rPr kumimoji="0" lang="fr-FR" b="0" i="0" u="none" strike="noStrike" kern="1200" cap="none" spc="0" normalizeH="0" baseline="0" noProof="0" dirty="0">
                <a:ln>
                  <a:noFill/>
                </a:ln>
                <a:solidFill>
                  <a:srgbClr val="FFFFAB"/>
                </a:solidFill>
                <a:effectLst/>
                <a:uLnTx/>
                <a:uFillTx/>
                <a:latin typeface="Calibri" panose="020F0502020204030204" pitchFamily="34" charset="0"/>
                <a:ea typeface="+mn-ea"/>
                <a:cs typeface="+mn-cs"/>
              </a:rPr>
              <a:t> </a:t>
            </a:r>
            <a:r>
              <a:rPr kumimoji="0" lang="fr-FR" b="0" i="0" u="none" strike="noStrike" kern="1200" cap="none" spc="0" normalizeH="0" baseline="0" noProof="0" dirty="0" err="1">
                <a:ln>
                  <a:noFill/>
                </a:ln>
                <a:solidFill>
                  <a:srgbClr val="FFFFAB"/>
                </a:solidFill>
                <a:effectLst/>
                <a:uLnTx/>
                <a:uFillTx/>
                <a:latin typeface="Calibri" panose="020F0502020204030204" pitchFamily="34" charset="0"/>
                <a:ea typeface="+mn-ea"/>
                <a:cs typeface="+mn-cs"/>
              </a:rPr>
              <a:t>Igarashi</a:t>
            </a:r>
            <a:r>
              <a:rPr kumimoji="0" lang="fr-FR" b="0" i="0" u="none" strike="noStrike" kern="1200" cap="none" spc="0" normalizeH="0" baseline="0" noProof="0" dirty="0">
                <a:ln>
                  <a:noFill/>
                </a:ln>
                <a:solidFill>
                  <a:srgbClr val="FFFFAB"/>
                </a:solidFill>
                <a:effectLst/>
                <a:uLnTx/>
                <a:uFillTx/>
                <a:latin typeface="Calibri" panose="020F0502020204030204" pitchFamily="34" charset="0"/>
                <a:ea typeface="+mn-ea"/>
                <a:cs typeface="+mn-cs"/>
              </a:rPr>
              <a:t>, and </a:t>
            </a:r>
            <a:r>
              <a:rPr kumimoji="0" lang="fr-FR" b="0" i="0" u="none" strike="noStrike" kern="1200" cap="none" spc="0" normalizeH="0" baseline="0" noProof="0" dirty="0" err="1">
                <a:ln>
                  <a:noFill/>
                </a:ln>
                <a:solidFill>
                  <a:srgbClr val="FFFFAB"/>
                </a:solidFill>
                <a:effectLst/>
                <a:uLnTx/>
                <a:uFillTx/>
                <a:latin typeface="Calibri" panose="020F0502020204030204" pitchFamily="34" charset="0"/>
                <a:ea typeface="+mn-ea"/>
                <a:cs typeface="+mn-cs"/>
              </a:rPr>
              <a:t>Yasumasa</a:t>
            </a:r>
            <a:r>
              <a:rPr kumimoji="0" lang="fr-FR" b="0" i="0" u="none" strike="noStrike" kern="1200" cap="none" spc="0" normalizeH="0" baseline="0" noProof="0" dirty="0">
                <a:ln>
                  <a:noFill/>
                </a:ln>
                <a:solidFill>
                  <a:srgbClr val="FFFFAB"/>
                </a:solidFill>
                <a:effectLst/>
                <a:uLnTx/>
                <a:uFillTx/>
                <a:latin typeface="Calibri" panose="020F0502020204030204" pitchFamily="34" charset="0"/>
                <a:ea typeface="+mn-ea"/>
                <a:cs typeface="+mn-cs"/>
              </a:rPr>
              <a:t> Ishibashi. “</a:t>
            </a:r>
            <a:r>
              <a:rPr kumimoji="0" lang="fr-FR" b="0" i="0" u="none" strike="noStrike" kern="1200" cap="none" spc="0" normalizeH="0" baseline="0" noProof="0" dirty="0" err="1">
                <a:ln>
                  <a:noFill/>
                </a:ln>
                <a:solidFill>
                  <a:srgbClr val="FFFFAB"/>
                </a:solidFill>
                <a:effectLst/>
                <a:uLnTx/>
                <a:uFillTx/>
                <a:latin typeface="Calibri" panose="020F0502020204030204" pitchFamily="34" charset="0"/>
                <a:ea typeface="+mn-ea"/>
                <a:cs typeface="+mn-cs"/>
              </a:rPr>
              <a:t>Dipyridamole</a:t>
            </a:r>
            <a:r>
              <a:rPr kumimoji="0" lang="fr-FR" b="0" i="0" u="none" strike="noStrike" kern="1200" cap="none" spc="0" normalizeH="0" baseline="0" noProof="0" dirty="0">
                <a:ln>
                  <a:noFill/>
                </a:ln>
                <a:solidFill>
                  <a:srgbClr val="FFFFAB"/>
                </a:solidFill>
                <a:effectLst/>
                <a:uLnTx/>
                <a:uFillTx/>
                <a:latin typeface="Calibri" panose="020F0502020204030204" pitchFamily="34" charset="0"/>
                <a:ea typeface="+mn-ea"/>
                <a:cs typeface="+mn-cs"/>
              </a:rPr>
              <a:t> </a:t>
            </a:r>
            <a:r>
              <a:rPr kumimoji="0" lang="fr-FR" b="0" i="0" u="none" strike="noStrike" kern="1200" cap="none" spc="0" normalizeH="0" baseline="0" noProof="0" dirty="0" err="1">
                <a:ln>
                  <a:noFill/>
                </a:ln>
                <a:solidFill>
                  <a:srgbClr val="FFFFAB"/>
                </a:solidFill>
                <a:effectLst/>
                <a:uLnTx/>
                <a:uFillTx/>
                <a:latin typeface="Calibri" panose="020F0502020204030204" pitchFamily="34" charset="0"/>
                <a:ea typeface="+mn-ea"/>
                <a:cs typeface="+mn-cs"/>
              </a:rPr>
              <a:t>specifically</a:t>
            </a:r>
            <a:r>
              <a:rPr kumimoji="0" lang="fr-FR" b="0" i="0" u="none" strike="noStrike" kern="1200" cap="none" spc="0" normalizeH="0" baseline="0" noProof="0" dirty="0">
                <a:ln>
                  <a:noFill/>
                </a:ln>
                <a:solidFill>
                  <a:srgbClr val="FFFFAB"/>
                </a:solidFill>
                <a:effectLst/>
                <a:uLnTx/>
                <a:uFillTx/>
                <a:latin typeface="Calibri" panose="020F0502020204030204" pitchFamily="34" charset="0"/>
                <a:ea typeface="+mn-ea"/>
                <a:cs typeface="+mn-cs"/>
              </a:rPr>
              <a:t> </a:t>
            </a:r>
            <a:r>
              <a:rPr kumimoji="0" lang="fr-FR" b="0" i="0" u="none" strike="noStrike" kern="1200" cap="none" spc="0" normalizeH="0" baseline="0" noProof="0" dirty="0" err="1">
                <a:ln>
                  <a:noFill/>
                </a:ln>
                <a:solidFill>
                  <a:srgbClr val="FFFFAB"/>
                </a:solidFill>
                <a:effectLst/>
                <a:uLnTx/>
                <a:uFillTx/>
                <a:latin typeface="Calibri" panose="020F0502020204030204" pitchFamily="34" charset="0"/>
                <a:ea typeface="+mn-ea"/>
                <a:cs typeface="+mn-cs"/>
              </a:rPr>
              <a:t>decreases</a:t>
            </a:r>
            <a:r>
              <a:rPr kumimoji="0" lang="fr-FR" b="0" i="0" u="none" strike="noStrike" kern="1200" cap="none" spc="0" normalizeH="0" baseline="0" noProof="0" dirty="0">
                <a:ln>
                  <a:noFill/>
                </a:ln>
                <a:solidFill>
                  <a:srgbClr val="FFFFAB"/>
                </a:solidFill>
                <a:effectLst/>
                <a:uLnTx/>
                <a:uFillTx/>
                <a:latin typeface="Calibri" panose="020F0502020204030204" pitchFamily="34" charset="0"/>
                <a:ea typeface="+mn-ea"/>
                <a:cs typeface="+mn-cs"/>
              </a:rPr>
              <a:t> </a:t>
            </a:r>
            <a:r>
              <a:rPr kumimoji="0" lang="fr-FR" b="0" i="0" u="none" strike="noStrike" kern="1200" cap="none" spc="0" normalizeH="0" baseline="0" noProof="0" dirty="0" err="1">
                <a:ln>
                  <a:noFill/>
                </a:ln>
                <a:solidFill>
                  <a:srgbClr val="FFFFAB"/>
                </a:solidFill>
                <a:effectLst/>
                <a:uLnTx/>
                <a:uFillTx/>
                <a:latin typeface="Calibri" panose="020F0502020204030204" pitchFamily="34" charset="0"/>
                <a:ea typeface="+mn-ea"/>
                <a:cs typeface="+mn-cs"/>
              </a:rPr>
              <a:t>platelet-derived</a:t>
            </a:r>
            <a:r>
              <a:rPr kumimoji="0" lang="fr-FR" b="0" i="0" u="none" strike="noStrike" kern="1200" cap="none" spc="0" normalizeH="0" baseline="0" noProof="0" dirty="0">
                <a:ln>
                  <a:noFill/>
                </a:ln>
                <a:solidFill>
                  <a:srgbClr val="FFFFAB"/>
                </a:solidFill>
                <a:effectLst/>
                <a:uLnTx/>
                <a:uFillTx/>
                <a:latin typeface="Calibri" panose="020F0502020204030204" pitchFamily="34" charset="0"/>
                <a:ea typeface="+mn-ea"/>
                <a:cs typeface="+mn-cs"/>
              </a:rPr>
              <a:t> </a:t>
            </a:r>
            <a:r>
              <a:rPr kumimoji="0" lang="fr-FR" b="0" i="0" u="none" strike="noStrike" kern="1200" cap="none" spc="0" normalizeH="0" baseline="0" noProof="0" dirty="0" err="1">
                <a:ln>
                  <a:noFill/>
                </a:ln>
                <a:solidFill>
                  <a:srgbClr val="FFFFAB"/>
                </a:solidFill>
                <a:effectLst/>
                <a:uLnTx/>
                <a:uFillTx/>
                <a:latin typeface="Calibri" panose="020F0502020204030204" pitchFamily="34" charset="0"/>
                <a:ea typeface="+mn-ea"/>
                <a:cs typeface="+mn-cs"/>
              </a:rPr>
              <a:t>growth</a:t>
            </a:r>
            <a:r>
              <a:rPr kumimoji="0" lang="fr-FR" b="0" i="0" u="none" strike="noStrike" kern="1200" cap="none" spc="0" normalizeH="0" baseline="0" noProof="0" dirty="0">
                <a:ln>
                  <a:noFill/>
                </a:ln>
                <a:solidFill>
                  <a:srgbClr val="FFFFAB"/>
                </a:solidFill>
                <a:effectLst/>
                <a:uLnTx/>
                <a:uFillTx/>
                <a:latin typeface="Calibri" panose="020F0502020204030204" pitchFamily="34" charset="0"/>
                <a:ea typeface="+mn-ea"/>
                <a:cs typeface="+mn-cs"/>
              </a:rPr>
              <a:t> factor release </a:t>
            </a:r>
            <a:r>
              <a:rPr kumimoji="0" lang="fr-FR" b="0" i="0" u="none" strike="noStrike" kern="1200" cap="none" spc="0" normalizeH="0" baseline="0" noProof="0" dirty="0" err="1">
                <a:ln>
                  <a:noFill/>
                </a:ln>
                <a:solidFill>
                  <a:srgbClr val="FFFFAB"/>
                </a:solidFill>
                <a:effectLst/>
                <a:uLnTx/>
                <a:uFillTx/>
                <a:latin typeface="Calibri" panose="020F0502020204030204" pitchFamily="34" charset="0"/>
                <a:ea typeface="+mn-ea"/>
                <a:cs typeface="+mn-cs"/>
              </a:rPr>
              <a:t>from</a:t>
            </a:r>
            <a:r>
              <a:rPr kumimoji="0" lang="fr-FR" b="0" i="0" u="none" strike="noStrike" kern="1200" cap="none" spc="0" normalizeH="0" baseline="0" noProof="0" dirty="0">
                <a:ln>
                  <a:noFill/>
                </a:ln>
                <a:solidFill>
                  <a:srgbClr val="FFFFAB"/>
                </a:solidFill>
                <a:effectLst/>
                <a:uLnTx/>
                <a:uFillTx/>
                <a:latin typeface="Calibri" panose="020F0502020204030204" pitchFamily="34" charset="0"/>
                <a:ea typeface="+mn-ea"/>
                <a:cs typeface="+mn-cs"/>
              </a:rPr>
              <a:t> </a:t>
            </a:r>
            <a:r>
              <a:rPr kumimoji="0" lang="fr-FR" b="0" i="0" u="none" strike="noStrike" kern="1200" cap="none" spc="0" normalizeH="0" baseline="0" noProof="0" dirty="0" err="1">
                <a:ln>
                  <a:noFill/>
                </a:ln>
                <a:solidFill>
                  <a:srgbClr val="FFFFAB"/>
                </a:solidFill>
                <a:effectLst/>
                <a:uLnTx/>
                <a:uFillTx/>
                <a:latin typeface="Calibri" panose="020F0502020204030204" pitchFamily="34" charset="0"/>
                <a:ea typeface="+mn-ea"/>
                <a:cs typeface="+mn-cs"/>
              </a:rPr>
              <a:t>platelets</a:t>
            </a:r>
            <a:r>
              <a:rPr kumimoji="0" lang="fr-FR" b="0" i="0" u="none" strike="noStrike" kern="1200" cap="none" spc="0" normalizeH="0" baseline="0" noProof="0" dirty="0">
                <a:ln>
                  <a:noFill/>
                </a:ln>
                <a:solidFill>
                  <a:srgbClr val="FFFFAB"/>
                </a:solidFill>
                <a:effectLst/>
                <a:uLnTx/>
                <a:uFillTx/>
                <a:latin typeface="Calibri" panose="020F0502020204030204" pitchFamily="34" charset="0"/>
                <a:ea typeface="+mn-ea"/>
                <a:cs typeface="+mn-cs"/>
              </a:rPr>
              <a:t>.” </a:t>
            </a:r>
            <a:r>
              <a:rPr kumimoji="0" lang="fr-FR" b="0" i="0" u="none" strike="noStrike" kern="1200" cap="none" spc="0" normalizeH="0" baseline="0" noProof="0" dirty="0" err="1">
                <a:ln>
                  <a:noFill/>
                </a:ln>
                <a:solidFill>
                  <a:srgbClr val="FFFFAB"/>
                </a:solidFill>
                <a:effectLst/>
                <a:uLnTx/>
                <a:uFillTx/>
                <a:latin typeface="Calibri" panose="020F0502020204030204" pitchFamily="34" charset="0"/>
                <a:ea typeface="+mn-ea"/>
                <a:cs typeface="+mn-cs"/>
              </a:rPr>
              <a:t>Pharmacology</a:t>
            </a:r>
            <a:r>
              <a:rPr kumimoji="0" lang="fr-FR" b="0" i="0" u="none" strike="noStrike" kern="1200" cap="none" spc="0" normalizeH="0" baseline="0" noProof="0" dirty="0">
                <a:ln>
                  <a:noFill/>
                </a:ln>
                <a:solidFill>
                  <a:srgbClr val="FFFFAB"/>
                </a:solidFill>
                <a:effectLst/>
                <a:uLnTx/>
                <a:uFillTx/>
                <a:latin typeface="Calibri" panose="020F0502020204030204" pitchFamily="34" charset="0"/>
                <a:ea typeface="+mn-ea"/>
                <a:cs typeface="+mn-cs"/>
              </a:rPr>
              <a:t> 40.3 (1990): 150-156.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b="0" i="0" u="none" strike="noStrike" kern="1200" cap="none" spc="0" normalizeH="0" baseline="0" noProof="0" dirty="0">
                <a:ln>
                  <a:noFill/>
                </a:ln>
                <a:solidFill>
                  <a:srgbClr val="FFFFAB"/>
                </a:solidFill>
                <a:effectLst/>
                <a:uLnTx/>
                <a:uFillTx/>
                <a:latin typeface="Calibri" panose="020F0502020204030204" pitchFamily="34" charset="0"/>
                <a:ea typeface="+mn-ea"/>
                <a:cs typeface="+mn-cs"/>
              </a:rPr>
              <a:t>22) </a:t>
            </a:r>
            <a:r>
              <a:rPr kumimoji="0" lang="fr-FR" b="0" i="0" u="none" strike="noStrike" kern="1200" cap="none" spc="0" normalizeH="0" baseline="0" noProof="0" dirty="0" err="1">
                <a:ln>
                  <a:noFill/>
                </a:ln>
                <a:solidFill>
                  <a:srgbClr val="FFFFAB"/>
                </a:solidFill>
                <a:effectLst/>
                <a:uLnTx/>
                <a:uFillTx/>
                <a:latin typeface="Calibri" panose="020F0502020204030204" pitchFamily="34" charset="0"/>
                <a:ea typeface="+mn-ea"/>
                <a:cs typeface="+mn-cs"/>
              </a:rPr>
              <a:t>Takehara</a:t>
            </a:r>
            <a:r>
              <a:rPr kumimoji="0" lang="fr-FR" b="0" i="0" u="none" strike="noStrike" kern="1200" cap="none" spc="0" normalizeH="0" baseline="0" noProof="0" dirty="0">
                <a:ln>
                  <a:noFill/>
                </a:ln>
                <a:solidFill>
                  <a:srgbClr val="FFFFAB"/>
                </a:solidFill>
                <a:effectLst/>
                <a:uLnTx/>
                <a:uFillTx/>
                <a:latin typeface="Calibri" panose="020F0502020204030204" pitchFamily="34" charset="0"/>
                <a:ea typeface="+mn-ea"/>
                <a:cs typeface="+mn-cs"/>
              </a:rPr>
              <a:t>, </a:t>
            </a:r>
            <a:r>
              <a:rPr kumimoji="0" lang="fr-FR" b="0" i="0" u="none" strike="noStrike" kern="1200" cap="none" spc="0" normalizeH="0" baseline="0" noProof="0" dirty="0" err="1">
                <a:ln>
                  <a:noFill/>
                </a:ln>
                <a:solidFill>
                  <a:srgbClr val="FFFFAB"/>
                </a:solidFill>
                <a:effectLst/>
                <a:uLnTx/>
                <a:uFillTx/>
                <a:latin typeface="Calibri" panose="020F0502020204030204" pitchFamily="34" charset="0"/>
                <a:ea typeface="+mn-ea"/>
                <a:cs typeface="+mn-cs"/>
              </a:rPr>
              <a:t>Kazuhiko</a:t>
            </a:r>
            <a:r>
              <a:rPr kumimoji="0" lang="fr-FR" b="0" i="0" u="none" strike="noStrike" kern="1200" cap="none" spc="0" normalizeH="0" baseline="0" noProof="0" dirty="0">
                <a:ln>
                  <a:noFill/>
                </a:ln>
                <a:solidFill>
                  <a:srgbClr val="FFFFAB"/>
                </a:solidFill>
                <a:effectLst/>
                <a:uLnTx/>
                <a:uFillTx/>
                <a:latin typeface="Calibri" panose="020F0502020204030204" pitchFamily="34" charset="0"/>
                <a:ea typeface="+mn-ea"/>
                <a:cs typeface="+mn-cs"/>
              </a:rPr>
              <a:t>, et al. “</a:t>
            </a:r>
            <a:r>
              <a:rPr kumimoji="0" lang="fr-FR" b="0" i="0" u="none" strike="noStrike" kern="1200" cap="none" spc="0" normalizeH="0" baseline="0" noProof="0" dirty="0" err="1">
                <a:ln>
                  <a:noFill/>
                </a:ln>
                <a:solidFill>
                  <a:srgbClr val="FFFFAB"/>
                </a:solidFill>
                <a:effectLst/>
                <a:uLnTx/>
                <a:uFillTx/>
                <a:latin typeface="Calibri" panose="020F0502020204030204" pitchFamily="34" charset="0"/>
                <a:ea typeface="+mn-ea"/>
                <a:cs typeface="+mn-cs"/>
              </a:rPr>
              <a:t>Dipyridamole</a:t>
            </a:r>
            <a:r>
              <a:rPr kumimoji="0" lang="fr-FR" b="0" i="0" u="none" strike="noStrike" kern="1200" cap="none" spc="0" normalizeH="0" baseline="0" noProof="0" dirty="0">
                <a:ln>
                  <a:noFill/>
                </a:ln>
                <a:solidFill>
                  <a:srgbClr val="FFFFAB"/>
                </a:solidFill>
                <a:effectLst/>
                <a:uLnTx/>
                <a:uFillTx/>
                <a:latin typeface="Calibri" panose="020F0502020204030204" pitchFamily="34" charset="0"/>
                <a:ea typeface="+mn-ea"/>
                <a:cs typeface="+mn-cs"/>
              </a:rPr>
              <a:t> </a:t>
            </a:r>
            <a:r>
              <a:rPr kumimoji="0" lang="fr-FR" b="0" i="0" u="none" strike="noStrike" kern="1200" cap="none" spc="0" normalizeH="0" baseline="0" noProof="0" dirty="0" err="1">
                <a:ln>
                  <a:noFill/>
                </a:ln>
                <a:solidFill>
                  <a:srgbClr val="FFFFAB"/>
                </a:solidFill>
                <a:effectLst/>
                <a:uLnTx/>
                <a:uFillTx/>
                <a:latin typeface="Calibri" panose="020F0502020204030204" pitchFamily="34" charset="0"/>
                <a:ea typeface="+mn-ea"/>
                <a:cs typeface="+mn-cs"/>
              </a:rPr>
              <a:t>decreases</a:t>
            </a:r>
            <a:r>
              <a:rPr kumimoji="0" lang="fr-FR" b="0" i="0" u="none" strike="noStrike" kern="1200" cap="none" spc="0" normalizeH="0" baseline="0" noProof="0" dirty="0">
                <a:ln>
                  <a:noFill/>
                </a:ln>
                <a:solidFill>
                  <a:srgbClr val="FFFFAB"/>
                </a:solidFill>
                <a:effectLst/>
                <a:uLnTx/>
                <a:uFillTx/>
                <a:latin typeface="Calibri" panose="020F0502020204030204" pitchFamily="34" charset="0"/>
                <a:ea typeface="+mn-ea"/>
                <a:cs typeface="+mn-cs"/>
              </a:rPr>
              <a:t> </a:t>
            </a:r>
            <a:r>
              <a:rPr kumimoji="0" lang="fr-FR" b="0" i="0" u="none" strike="noStrike" kern="1200" cap="none" spc="0" normalizeH="0" baseline="0" noProof="0" dirty="0" err="1">
                <a:ln>
                  <a:noFill/>
                </a:ln>
                <a:solidFill>
                  <a:srgbClr val="FFFFAB"/>
                </a:solidFill>
                <a:effectLst/>
                <a:uLnTx/>
                <a:uFillTx/>
                <a:latin typeface="Calibri" panose="020F0502020204030204" pitchFamily="34" charset="0"/>
                <a:ea typeface="+mn-ea"/>
                <a:cs typeface="+mn-cs"/>
              </a:rPr>
              <a:t>platelet-derived</a:t>
            </a:r>
            <a:r>
              <a:rPr kumimoji="0" lang="fr-FR" b="0" i="0" u="none" strike="noStrike" kern="1200" cap="none" spc="0" normalizeH="0" baseline="0" noProof="0" dirty="0">
                <a:ln>
                  <a:noFill/>
                </a:ln>
                <a:solidFill>
                  <a:srgbClr val="FFFFAB"/>
                </a:solidFill>
                <a:effectLst/>
                <a:uLnTx/>
                <a:uFillTx/>
                <a:latin typeface="Calibri" panose="020F0502020204030204" pitchFamily="34" charset="0"/>
                <a:ea typeface="+mn-ea"/>
                <a:cs typeface="+mn-cs"/>
              </a:rPr>
              <a:t> </a:t>
            </a:r>
            <a:r>
              <a:rPr kumimoji="0" lang="fr-FR" b="0" i="0" u="none" strike="noStrike" kern="1200" cap="none" spc="0" normalizeH="0" baseline="0" noProof="0" dirty="0" err="1">
                <a:ln>
                  <a:noFill/>
                </a:ln>
                <a:solidFill>
                  <a:srgbClr val="FFFFAB"/>
                </a:solidFill>
                <a:effectLst/>
                <a:uLnTx/>
                <a:uFillTx/>
                <a:latin typeface="Calibri" panose="020F0502020204030204" pitchFamily="34" charset="0"/>
                <a:ea typeface="+mn-ea"/>
                <a:cs typeface="+mn-cs"/>
              </a:rPr>
              <a:t>growth</a:t>
            </a:r>
            <a:r>
              <a:rPr kumimoji="0" lang="fr-FR" b="0" i="0" u="none" strike="noStrike" kern="1200" cap="none" spc="0" normalizeH="0" baseline="0" noProof="0" dirty="0">
                <a:ln>
                  <a:noFill/>
                </a:ln>
                <a:solidFill>
                  <a:srgbClr val="FFFFAB"/>
                </a:solidFill>
                <a:effectLst/>
                <a:uLnTx/>
                <a:uFillTx/>
                <a:latin typeface="Calibri" panose="020F0502020204030204" pitchFamily="34" charset="0"/>
                <a:ea typeface="+mn-ea"/>
                <a:cs typeface="+mn-cs"/>
              </a:rPr>
              <a:t> factor </a:t>
            </a:r>
            <a:r>
              <a:rPr kumimoji="0" lang="fr-FR" b="0" i="0" u="none" strike="noStrike" kern="1200" cap="none" spc="0" normalizeH="0" baseline="0" noProof="0" dirty="0" err="1">
                <a:ln>
                  <a:noFill/>
                </a:ln>
                <a:solidFill>
                  <a:srgbClr val="FFFFAB"/>
                </a:solidFill>
                <a:effectLst/>
                <a:uLnTx/>
                <a:uFillTx/>
                <a:latin typeface="Calibri" panose="020F0502020204030204" pitchFamily="34" charset="0"/>
                <a:ea typeface="+mn-ea"/>
                <a:cs typeface="+mn-cs"/>
              </a:rPr>
              <a:t>levels</a:t>
            </a:r>
            <a:r>
              <a:rPr kumimoji="0" lang="fr-FR" b="0" i="0" u="none" strike="noStrike" kern="1200" cap="none" spc="0" normalizeH="0" baseline="0" noProof="0" dirty="0">
                <a:ln>
                  <a:noFill/>
                </a:ln>
                <a:solidFill>
                  <a:srgbClr val="FFFFAB"/>
                </a:solidFill>
                <a:effectLst/>
                <a:uLnTx/>
                <a:uFillTx/>
                <a:latin typeface="Calibri" panose="020F0502020204030204" pitchFamily="34" charset="0"/>
                <a:ea typeface="+mn-ea"/>
                <a:cs typeface="+mn-cs"/>
              </a:rPr>
              <a:t> in </a:t>
            </a:r>
            <a:r>
              <a:rPr kumimoji="0" lang="fr-FR" b="0" i="0" u="none" strike="noStrike" kern="1200" cap="none" spc="0" normalizeH="0" baseline="0" noProof="0" dirty="0" err="1">
                <a:ln>
                  <a:noFill/>
                </a:ln>
                <a:solidFill>
                  <a:srgbClr val="FFFFAB"/>
                </a:solidFill>
                <a:effectLst/>
                <a:uLnTx/>
                <a:uFillTx/>
                <a:latin typeface="Calibri" panose="020F0502020204030204" pitchFamily="34" charset="0"/>
                <a:ea typeface="+mn-ea"/>
                <a:cs typeface="+mn-cs"/>
              </a:rPr>
              <a:t>human</a:t>
            </a:r>
            <a:r>
              <a:rPr kumimoji="0" lang="fr-FR" b="0" i="0" u="none" strike="noStrike" kern="1200" cap="none" spc="0" normalizeH="0" baseline="0" noProof="0" dirty="0">
                <a:ln>
                  <a:noFill/>
                </a:ln>
                <a:solidFill>
                  <a:srgbClr val="FFFFAB"/>
                </a:solidFill>
                <a:effectLst/>
                <a:uLnTx/>
                <a:uFillTx/>
                <a:latin typeface="Calibri" panose="020F0502020204030204" pitchFamily="34" charset="0"/>
                <a:ea typeface="+mn-ea"/>
                <a:cs typeface="+mn-cs"/>
              </a:rPr>
              <a:t> </a:t>
            </a:r>
            <a:r>
              <a:rPr kumimoji="0" lang="fr-FR" b="0" i="0" u="none" strike="noStrike" kern="1200" cap="none" spc="0" normalizeH="0" baseline="0" noProof="0" dirty="0" err="1">
                <a:ln>
                  <a:noFill/>
                </a:ln>
                <a:solidFill>
                  <a:srgbClr val="FFFFAB"/>
                </a:solidFill>
                <a:effectLst/>
                <a:uLnTx/>
                <a:uFillTx/>
                <a:latin typeface="Calibri" panose="020F0502020204030204" pitchFamily="34" charset="0"/>
                <a:ea typeface="+mn-ea"/>
                <a:cs typeface="+mn-cs"/>
              </a:rPr>
              <a:t>serum</a:t>
            </a:r>
            <a:r>
              <a:rPr kumimoji="0" lang="fr-FR" b="0" i="0" u="none" strike="noStrike" kern="1200" cap="none" spc="0" normalizeH="0" baseline="0" noProof="0" dirty="0">
                <a:ln>
                  <a:noFill/>
                </a:ln>
                <a:solidFill>
                  <a:srgbClr val="FFFFAB"/>
                </a:solidFill>
                <a:effectLst/>
                <a:uLnTx/>
                <a:uFillTx/>
                <a:latin typeface="Calibri" panose="020F0502020204030204" pitchFamily="34" charset="0"/>
                <a:ea typeface="+mn-ea"/>
                <a:cs typeface="+mn-cs"/>
              </a:rPr>
              <a:t>.” </a:t>
            </a:r>
            <a:r>
              <a:rPr kumimoji="0" lang="fr-FR" b="0" i="0" u="none" strike="noStrike" kern="1200" cap="none" spc="0" normalizeH="0" baseline="0" noProof="0" dirty="0" err="1">
                <a:ln>
                  <a:noFill/>
                </a:ln>
                <a:solidFill>
                  <a:srgbClr val="FFFFAB"/>
                </a:solidFill>
                <a:effectLst/>
                <a:uLnTx/>
                <a:uFillTx/>
                <a:latin typeface="Calibri" panose="020F0502020204030204" pitchFamily="34" charset="0"/>
                <a:ea typeface="+mn-ea"/>
                <a:cs typeface="+mn-cs"/>
              </a:rPr>
              <a:t>Arteriosclerosis</a:t>
            </a:r>
            <a:r>
              <a:rPr kumimoji="0" lang="fr-FR" b="0" i="0" u="none" strike="noStrike" kern="1200" cap="none" spc="0" normalizeH="0" baseline="0" noProof="0" dirty="0">
                <a:ln>
                  <a:noFill/>
                </a:ln>
                <a:solidFill>
                  <a:srgbClr val="FFFFAB"/>
                </a:solidFill>
                <a:effectLst/>
                <a:uLnTx/>
                <a:uFillTx/>
                <a:latin typeface="Calibri" panose="020F0502020204030204" pitchFamily="34" charset="0"/>
                <a:ea typeface="+mn-ea"/>
                <a:cs typeface="+mn-cs"/>
              </a:rPr>
              <a:t>: An Official Journal of the American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b="0" i="0" u="none" strike="noStrike" kern="1200" cap="none" spc="0" normalizeH="0" baseline="0" noProof="0" dirty="0" err="1">
                <a:ln>
                  <a:noFill/>
                </a:ln>
                <a:solidFill>
                  <a:srgbClr val="FFFFAB"/>
                </a:solidFill>
                <a:effectLst/>
                <a:uLnTx/>
                <a:uFillTx/>
                <a:latin typeface="Calibri" panose="020F0502020204030204" pitchFamily="34" charset="0"/>
                <a:ea typeface="+mn-ea"/>
                <a:cs typeface="+mn-cs"/>
              </a:rPr>
              <a:t>Heart</a:t>
            </a:r>
            <a:r>
              <a:rPr kumimoji="0" lang="fr-FR" b="0" i="0" u="none" strike="noStrike" kern="1200" cap="none" spc="0" normalizeH="0" baseline="0" noProof="0" dirty="0">
                <a:ln>
                  <a:noFill/>
                </a:ln>
                <a:solidFill>
                  <a:srgbClr val="FFFFAB"/>
                </a:solidFill>
                <a:effectLst/>
                <a:uLnTx/>
                <a:uFillTx/>
                <a:latin typeface="Calibri" panose="020F0502020204030204" pitchFamily="34" charset="0"/>
                <a:ea typeface="+mn-ea"/>
                <a:cs typeface="+mn-cs"/>
              </a:rPr>
              <a:t> Association, Inc. 7.2 (1987): 152-158.</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rgbClr val="FFFFAB"/>
                </a:solidFill>
                <a:effectLst/>
                <a:uLnTx/>
                <a:uFillTx/>
                <a:latin typeface="Calibri" panose="020F0502020204030204" pitchFamily="34" charset="0"/>
                <a:ea typeface="+mn-ea"/>
                <a:cs typeface="+mn-cs"/>
              </a:rPr>
              <a:t>30) </a:t>
            </a:r>
            <a:r>
              <a:rPr kumimoji="0" lang="en-US" b="0" i="0" u="none" strike="noStrike" kern="1200" cap="none" spc="0" normalizeH="0" baseline="0" noProof="0" dirty="0" err="1">
                <a:ln>
                  <a:noFill/>
                </a:ln>
                <a:solidFill>
                  <a:srgbClr val="FFFFAB"/>
                </a:solidFill>
                <a:effectLst/>
                <a:uLnTx/>
                <a:uFillTx/>
                <a:latin typeface="Calibri" panose="020F0502020204030204" pitchFamily="34" charset="0"/>
                <a:ea typeface="+mn-ea"/>
                <a:cs typeface="+mn-cs"/>
              </a:rPr>
              <a:t>Menter</a:t>
            </a:r>
            <a:r>
              <a:rPr kumimoji="0" lang="en-US" b="0" i="0" u="none" strike="noStrike" kern="1200" cap="none" spc="0" normalizeH="0" baseline="0" noProof="0" dirty="0">
                <a:ln>
                  <a:noFill/>
                </a:ln>
                <a:solidFill>
                  <a:srgbClr val="FFFFAB"/>
                </a:solidFill>
                <a:effectLst/>
                <a:uLnTx/>
                <a:uFillTx/>
                <a:latin typeface="Calibri" panose="020F0502020204030204" pitchFamily="34" charset="0"/>
                <a:ea typeface="+mn-ea"/>
                <a:cs typeface="+mn-cs"/>
              </a:rPr>
              <a:t>, David G., et al. “Platelets and cancer: a casual or causal relationship: revisited.” Cancer and Metastasis Reviews 33.1 (2014): 231-269.</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rgbClr val="FFFFAB"/>
                </a:solidFill>
                <a:effectLst/>
                <a:uLnTx/>
                <a:uFillTx/>
                <a:latin typeface="Calibri" panose="020F0502020204030204" pitchFamily="34" charset="0"/>
                <a:ea typeface="+mn-ea"/>
                <a:cs typeface="+mn-cs"/>
              </a:rPr>
              <a:t>31) Amo, Laura, et al. “Involvement of Platelet–Tumor Cell Interaction in Immune Evasion. Potential Role of </a:t>
            </a:r>
            <a:r>
              <a:rPr kumimoji="0" lang="en-US" b="0" i="0" u="none" strike="noStrike" kern="1200" cap="none" spc="0" normalizeH="0" baseline="0" noProof="0" dirty="0" err="1">
                <a:ln>
                  <a:noFill/>
                </a:ln>
                <a:solidFill>
                  <a:srgbClr val="FFFFAB"/>
                </a:solidFill>
                <a:effectLst/>
                <a:uLnTx/>
                <a:uFillTx/>
                <a:latin typeface="Calibri" panose="020F0502020204030204" pitchFamily="34" charset="0"/>
                <a:ea typeface="+mn-ea"/>
                <a:cs typeface="+mn-cs"/>
              </a:rPr>
              <a:t>Podocalyxin</a:t>
            </a:r>
            <a:r>
              <a:rPr kumimoji="0" lang="en-US" b="0" i="0" u="none" strike="noStrike" kern="1200" cap="none" spc="0" normalizeH="0" baseline="0" noProof="0" dirty="0">
                <a:ln>
                  <a:noFill/>
                </a:ln>
                <a:solidFill>
                  <a:srgbClr val="FFFFAB"/>
                </a:solidFill>
                <a:effectLst/>
                <a:uLnTx/>
                <a:uFillTx/>
                <a:latin typeface="Calibri" panose="020F0502020204030204" pitchFamily="34" charset="0"/>
                <a:ea typeface="+mn-ea"/>
                <a:cs typeface="+mn-cs"/>
              </a:rPr>
              <a:t>-Like Protein 1.” Frontiers in oncology 4 (2014): 245.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rgbClr val="FFFFAB"/>
                </a:solidFill>
                <a:effectLst/>
                <a:uLnTx/>
                <a:uFillTx/>
                <a:latin typeface="Calibri" panose="020F0502020204030204" pitchFamily="34" charset="0"/>
                <a:ea typeface="+mn-ea"/>
                <a:cs typeface="+mn-cs"/>
              </a:rPr>
              <a:t>32) </a:t>
            </a:r>
            <a:r>
              <a:rPr kumimoji="0" lang="en-US" b="0" i="0" u="none" strike="noStrike" kern="1200" cap="none" spc="0" normalizeH="0" baseline="0" noProof="0" dirty="0" err="1">
                <a:ln>
                  <a:noFill/>
                </a:ln>
                <a:solidFill>
                  <a:srgbClr val="FFFFAB"/>
                </a:solidFill>
                <a:effectLst/>
                <a:uLnTx/>
                <a:uFillTx/>
                <a:latin typeface="Calibri" panose="020F0502020204030204" pitchFamily="34" charset="0"/>
                <a:ea typeface="+mn-ea"/>
                <a:cs typeface="+mn-cs"/>
              </a:rPr>
              <a:t>Nieswandt</a:t>
            </a:r>
            <a:r>
              <a:rPr kumimoji="0" lang="en-US" b="0" i="0" u="none" strike="noStrike" kern="1200" cap="none" spc="0" normalizeH="0" baseline="0" noProof="0" dirty="0">
                <a:ln>
                  <a:noFill/>
                </a:ln>
                <a:solidFill>
                  <a:srgbClr val="FFFFAB"/>
                </a:solidFill>
                <a:effectLst/>
                <a:uLnTx/>
                <a:uFillTx/>
                <a:latin typeface="Calibri" panose="020F0502020204030204" pitchFamily="34" charset="0"/>
                <a:ea typeface="+mn-ea"/>
                <a:cs typeface="+mn-cs"/>
              </a:rPr>
              <a:t>, Bernhard, et al. “Lysis of tumor cells by natural killer cells in mice is impeded by platelets.” Cancer research 59.6 (1999): 1295-1300.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rgbClr val="FFFFAB"/>
                </a:solidFill>
                <a:effectLst/>
                <a:uLnTx/>
                <a:uFillTx/>
                <a:latin typeface="Calibri" panose="020F0502020204030204" pitchFamily="34" charset="0"/>
                <a:ea typeface="+mn-ea"/>
                <a:cs typeface="+mn-cs"/>
              </a:rPr>
              <a:t>34) Catani, Maria Valeria, et al. “The “Janus face” of platelets in Cancer.” International Journal of Molecular Sciences 21.3 (2020): 788.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rgbClr val="FFFFAB"/>
                </a:solidFill>
                <a:effectLst/>
                <a:uLnTx/>
                <a:uFillTx/>
                <a:latin typeface="Calibri" panose="020F0502020204030204" pitchFamily="34" charset="0"/>
                <a:ea typeface="+mn-ea"/>
                <a:cs typeface="+mn-cs"/>
              </a:rPr>
              <a:t>35) </a:t>
            </a:r>
            <a:r>
              <a:rPr kumimoji="0" lang="en-US" b="0" i="0" u="none" strike="noStrike" kern="1200" cap="none" spc="0" normalizeH="0" baseline="0" noProof="0" dirty="0" err="1">
                <a:ln>
                  <a:noFill/>
                </a:ln>
                <a:solidFill>
                  <a:srgbClr val="FFFFAB"/>
                </a:solidFill>
                <a:effectLst/>
                <a:uLnTx/>
                <a:uFillTx/>
                <a:latin typeface="Calibri" panose="020F0502020204030204" pitchFamily="34" charset="0"/>
                <a:ea typeface="+mn-ea"/>
                <a:cs typeface="+mn-cs"/>
              </a:rPr>
              <a:t>Tzanakakis</a:t>
            </a:r>
            <a:r>
              <a:rPr kumimoji="0" lang="en-US" b="0" i="0" u="none" strike="noStrike" kern="1200" cap="none" spc="0" normalizeH="0" baseline="0" noProof="0" dirty="0">
                <a:ln>
                  <a:noFill/>
                </a:ln>
                <a:solidFill>
                  <a:srgbClr val="FFFFAB"/>
                </a:solidFill>
                <a:effectLst/>
                <a:uLnTx/>
                <a:uFillTx/>
                <a:latin typeface="Calibri" panose="020F0502020204030204" pitchFamily="34" charset="0"/>
                <a:ea typeface="+mn-ea"/>
                <a:cs typeface="+mn-cs"/>
              </a:rPr>
              <a:t>, George </a:t>
            </a:r>
            <a:r>
              <a:rPr kumimoji="0" lang="en-US" b="0" i="0" u="none" strike="noStrike" kern="1200" cap="none" spc="0" normalizeH="0" baseline="0" noProof="0" dirty="0" err="1">
                <a:ln>
                  <a:noFill/>
                </a:ln>
                <a:solidFill>
                  <a:srgbClr val="FFFFAB"/>
                </a:solidFill>
                <a:effectLst/>
                <a:uLnTx/>
                <a:uFillTx/>
                <a:latin typeface="Calibri" panose="020F0502020204030204" pitchFamily="34" charset="0"/>
                <a:ea typeface="+mn-ea"/>
                <a:cs typeface="+mn-cs"/>
              </a:rPr>
              <a:t>N“Prevention</a:t>
            </a:r>
            <a:r>
              <a:rPr kumimoji="0" lang="en-US" b="0" i="0" u="none" strike="noStrike" kern="1200" cap="none" spc="0" normalizeH="0" baseline="0" noProof="0" dirty="0">
                <a:ln>
                  <a:noFill/>
                </a:ln>
                <a:solidFill>
                  <a:srgbClr val="FFFFAB"/>
                </a:solidFill>
                <a:effectLst/>
                <a:uLnTx/>
                <a:uFillTx/>
                <a:latin typeface="Calibri" panose="020F0502020204030204" pitchFamily="34" charset="0"/>
                <a:ea typeface="+mn-ea"/>
                <a:cs typeface="+mn-cs"/>
              </a:rPr>
              <a:t> of human pancreatic cancer cell‐induced hepatic metastasis in nude mice by dipyridamole and its analog RA‐233.” Cancer 71.8 (1993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rgbClr val="FFFFAB"/>
                </a:solidFill>
                <a:effectLst/>
                <a:uLnTx/>
                <a:uFillTx/>
                <a:latin typeface="Calibri" panose="020F0502020204030204" pitchFamily="34" charset="0"/>
                <a:ea typeface="+mn-ea"/>
                <a:cs typeface="+mn-cs"/>
              </a:rPr>
              <a:t>58) </a:t>
            </a:r>
            <a:r>
              <a:rPr kumimoji="0" lang="en-US" b="0" i="0" u="none" strike="noStrike" kern="1200" cap="none" spc="0" normalizeH="0" baseline="0" noProof="0" dirty="0" err="1">
                <a:ln>
                  <a:noFill/>
                </a:ln>
                <a:solidFill>
                  <a:srgbClr val="FFFFAB"/>
                </a:solidFill>
                <a:effectLst/>
                <a:uLnTx/>
                <a:uFillTx/>
                <a:latin typeface="Calibri" panose="020F0502020204030204" pitchFamily="34" charset="0"/>
                <a:ea typeface="+mn-ea"/>
                <a:cs typeface="+mn-cs"/>
              </a:rPr>
              <a:t>Thomé</a:t>
            </a:r>
            <a:r>
              <a:rPr kumimoji="0" lang="en-US" b="0" i="0" u="none" strike="noStrike" kern="1200" cap="none" spc="0" normalizeH="0" baseline="0" noProof="0" dirty="0">
                <a:ln>
                  <a:noFill/>
                </a:ln>
                <a:solidFill>
                  <a:srgbClr val="FFFFAB"/>
                </a:solidFill>
                <a:effectLst/>
                <a:uLnTx/>
                <a:uFillTx/>
                <a:latin typeface="Calibri" panose="020F0502020204030204" pitchFamily="34" charset="0"/>
                <a:ea typeface="+mn-ea"/>
                <a:cs typeface="+mn-cs"/>
              </a:rPr>
              <a:t>, Marcos P., et al. “Dipyridamole impairs autophagic flux and exerts antiproliferative activity on prostate cancer cells.” Experimental cell research 382.1 (2019): 111456</a:t>
            </a:r>
          </a:p>
        </p:txBody>
      </p:sp>
    </p:spTree>
    <p:extLst>
      <p:ext uri="{BB962C8B-B14F-4D97-AF65-F5344CB8AC3E}">
        <p14:creationId xmlns:p14="http://schemas.microsoft.com/office/powerpoint/2010/main" val="2251779262"/>
      </p:ext>
    </p:extLst>
  </p:cSld>
  <p:clrMapOvr>
    <a:masterClrMapping/>
  </p:clrMapOvr>
  <p:transition>
    <p:fade/>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89719" y="120257"/>
            <a:ext cx="8534400" cy="747897"/>
          </a:xfrm>
          <a:ln w="19050">
            <a:solidFill>
              <a:srgbClr val="FFFFAB"/>
            </a:solidFill>
          </a:ln>
        </p:spPr>
        <p:txBody>
          <a:bodyPr/>
          <a:lstStyle/>
          <a:p>
            <a:r>
              <a:rPr lang="en-US" sz="5400" dirty="0"/>
              <a:t>Platelets/ </a:t>
            </a:r>
            <a:r>
              <a:rPr lang="en-US" sz="5400" dirty="0" err="1"/>
              <a:t>Metastastic</a:t>
            </a:r>
            <a:r>
              <a:rPr lang="en-US" sz="5400" dirty="0"/>
              <a:t> Disease</a:t>
            </a:r>
          </a:p>
        </p:txBody>
      </p:sp>
      <p:sp>
        <p:nvSpPr>
          <p:cNvPr id="5" name="Content Placeholder 4"/>
          <p:cNvSpPr>
            <a:spLocks noGrp="1"/>
          </p:cNvSpPr>
          <p:nvPr>
            <p:ph sz="half" idx="2"/>
          </p:nvPr>
        </p:nvSpPr>
        <p:spPr>
          <a:xfrm>
            <a:off x="330200" y="1143000"/>
            <a:ext cx="8534400" cy="3102388"/>
          </a:xfrm>
          <a:ln w="19050">
            <a:solidFill>
              <a:srgbClr val="FFFFAB"/>
            </a:solidFill>
          </a:ln>
        </p:spPr>
        <p:txBody>
          <a:bodyPr/>
          <a:lstStyle/>
          <a:p>
            <a:r>
              <a:rPr lang="en-US" sz="3600" dirty="0"/>
              <a:t>In 2017, Dr. Omar </a:t>
            </a:r>
            <a:r>
              <a:rPr lang="en-US" sz="3600" dirty="0" err="1"/>
              <a:t>Elaskalani</a:t>
            </a:r>
            <a:r>
              <a:rPr lang="en-US" sz="3600" dirty="0"/>
              <a:t>:</a:t>
            </a:r>
          </a:p>
          <a:p>
            <a:r>
              <a:rPr lang="en-US" sz="3600" dirty="0"/>
              <a:t>“Cancer cell adhesion to platelets is vital for successful metastasis…. within the blood circulation, platelet-cloaked </a:t>
            </a:r>
            <a:r>
              <a:rPr lang="en-US" sz="3600" dirty="0" err="1"/>
              <a:t>tumour</a:t>
            </a:r>
            <a:r>
              <a:rPr lang="en-US" sz="3600" dirty="0"/>
              <a:t> cells can bypass natural killer cell-mediated cytotoxicity.” (2)</a:t>
            </a:r>
          </a:p>
        </p:txBody>
      </p:sp>
      <p:sp>
        <p:nvSpPr>
          <p:cNvPr id="6" name="TextBox 5">
            <a:extLst>
              <a:ext uri="{FF2B5EF4-FFF2-40B4-BE49-F238E27FC236}">
                <a16:creationId xmlns:a16="http://schemas.microsoft.com/office/drawing/2014/main" id="{36607928-F784-4D3E-8B57-4578ABDAA65C}"/>
              </a:ext>
            </a:extLst>
          </p:cNvPr>
          <p:cNvSpPr txBox="1"/>
          <p:nvPr/>
        </p:nvSpPr>
        <p:spPr>
          <a:xfrm>
            <a:off x="5715000" y="6488668"/>
            <a:ext cx="3505200" cy="369332"/>
          </a:xfrm>
          <a:prstGeom prst="rect">
            <a:avLst/>
          </a:prstGeom>
          <a:noFill/>
        </p:spPr>
        <p:txBody>
          <a:bodyPr wrap="square">
            <a:spAutoFit/>
          </a:bodyPr>
          <a:lstStyle/>
          <a:p>
            <a:r>
              <a:rPr lang="en-US" dirty="0"/>
              <a:t>Copyright 2021 © Jeffrey Dach MD </a:t>
            </a:r>
          </a:p>
        </p:txBody>
      </p:sp>
      <p:sp>
        <p:nvSpPr>
          <p:cNvPr id="7" name="TextBox 6">
            <a:extLst>
              <a:ext uri="{FF2B5EF4-FFF2-40B4-BE49-F238E27FC236}">
                <a16:creationId xmlns:a16="http://schemas.microsoft.com/office/drawing/2014/main" id="{0273534D-01E3-4147-98C7-0503E5119209}"/>
              </a:ext>
            </a:extLst>
          </p:cNvPr>
          <p:cNvSpPr txBox="1"/>
          <p:nvPr/>
        </p:nvSpPr>
        <p:spPr>
          <a:xfrm>
            <a:off x="289719" y="4536030"/>
            <a:ext cx="8534400" cy="830997"/>
          </a:xfrm>
          <a:prstGeom prst="rect">
            <a:avLst/>
          </a:prstGeom>
          <a:noFill/>
          <a:ln w="12700">
            <a:solidFill>
              <a:srgbClr val="FFFFAB"/>
            </a:solidFill>
          </a:ln>
        </p:spPr>
        <p:txBody>
          <a:bodyPr wrap="square">
            <a:spAutoFit/>
          </a:bodyPr>
          <a:lstStyle/>
          <a:p>
            <a:pPr algn="l"/>
            <a:r>
              <a:rPr lang="en-US" sz="2400" b="0" i="0" u="none" strike="noStrike" baseline="0" dirty="0">
                <a:solidFill>
                  <a:srgbClr val="FFFFAB"/>
                </a:solidFill>
                <a:latin typeface="Calibri" panose="020F0502020204030204" pitchFamily="34" charset="0"/>
              </a:rPr>
              <a:t>2) </a:t>
            </a:r>
            <a:r>
              <a:rPr lang="en-US" sz="2400" b="0" i="0" u="none" strike="noStrike" baseline="0" dirty="0" err="1">
                <a:solidFill>
                  <a:srgbClr val="FFFFAB"/>
                </a:solidFill>
                <a:latin typeface="Calibri" panose="020F0502020204030204" pitchFamily="34" charset="0"/>
              </a:rPr>
              <a:t>Elaskalani</a:t>
            </a:r>
            <a:r>
              <a:rPr lang="en-US" sz="2400" b="0" i="0" u="none" strike="noStrike" baseline="0" dirty="0">
                <a:solidFill>
                  <a:srgbClr val="FFFFAB"/>
                </a:solidFill>
                <a:latin typeface="Calibri" panose="020F0502020204030204" pitchFamily="34" charset="0"/>
              </a:rPr>
              <a:t>, Omar, et al. “Targeting Platelets for the</a:t>
            </a:r>
          </a:p>
          <a:p>
            <a:pPr algn="l"/>
            <a:r>
              <a:rPr lang="en-US" sz="2400" b="0" i="0" u="none" strike="noStrike" baseline="0" dirty="0">
                <a:solidFill>
                  <a:srgbClr val="FFFFAB"/>
                </a:solidFill>
                <a:latin typeface="Calibri" panose="020F0502020204030204" pitchFamily="34" charset="0"/>
              </a:rPr>
              <a:t>Treatment of Cancer.” Cancers 9.7 (2017): 94.</a:t>
            </a:r>
          </a:p>
        </p:txBody>
      </p:sp>
    </p:spTree>
    <p:extLst>
      <p:ext uri="{BB962C8B-B14F-4D97-AF65-F5344CB8AC3E}">
        <p14:creationId xmlns:p14="http://schemas.microsoft.com/office/powerpoint/2010/main" val="3483389524"/>
      </p:ext>
    </p:extLst>
  </p:cSld>
  <p:clrMapOvr>
    <a:masterClrMapping/>
  </p:clrMapOvr>
  <p:transition>
    <p:fade/>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89719" y="120257"/>
            <a:ext cx="8534400" cy="747897"/>
          </a:xfrm>
          <a:ln w="19050">
            <a:solidFill>
              <a:srgbClr val="FFFFAB"/>
            </a:solidFill>
          </a:ln>
        </p:spPr>
        <p:txBody>
          <a:bodyPr/>
          <a:lstStyle/>
          <a:p>
            <a:r>
              <a:rPr lang="en-US" sz="5400" dirty="0"/>
              <a:t>Platelet Satellitism</a:t>
            </a:r>
          </a:p>
        </p:txBody>
      </p:sp>
      <p:sp>
        <p:nvSpPr>
          <p:cNvPr id="6" name="TextBox 5">
            <a:extLst>
              <a:ext uri="{FF2B5EF4-FFF2-40B4-BE49-F238E27FC236}">
                <a16:creationId xmlns:a16="http://schemas.microsoft.com/office/drawing/2014/main" id="{36607928-F784-4D3E-8B57-4578ABDAA65C}"/>
              </a:ext>
            </a:extLst>
          </p:cNvPr>
          <p:cNvSpPr txBox="1"/>
          <p:nvPr/>
        </p:nvSpPr>
        <p:spPr>
          <a:xfrm>
            <a:off x="5715000" y="6488668"/>
            <a:ext cx="3505200" cy="369332"/>
          </a:xfrm>
          <a:prstGeom prst="rect">
            <a:avLst/>
          </a:prstGeom>
          <a:noFill/>
        </p:spPr>
        <p:txBody>
          <a:bodyPr wrap="square">
            <a:spAutoFit/>
          </a:bodyPr>
          <a:lstStyle/>
          <a:p>
            <a:r>
              <a:rPr lang="en-US" dirty="0"/>
              <a:t>Copyright 2021 © Jeffrey Dach MD </a:t>
            </a:r>
          </a:p>
        </p:txBody>
      </p:sp>
      <p:sp>
        <p:nvSpPr>
          <p:cNvPr id="7" name="TextBox 6">
            <a:extLst>
              <a:ext uri="{FF2B5EF4-FFF2-40B4-BE49-F238E27FC236}">
                <a16:creationId xmlns:a16="http://schemas.microsoft.com/office/drawing/2014/main" id="{0273534D-01E3-4147-98C7-0503E5119209}"/>
              </a:ext>
            </a:extLst>
          </p:cNvPr>
          <p:cNvSpPr txBox="1"/>
          <p:nvPr/>
        </p:nvSpPr>
        <p:spPr>
          <a:xfrm>
            <a:off x="228600" y="5459147"/>
            <a:ext cx="8534400" cy="830997"/>
          </a:xfrm>
          <a:prstGeom prst="rect">
            <a:avLst/>
          </a:prstGeom>
          <a:noFill/>
          <a:ln w="12700">
            <a:solidFill>
              <a:srgbClr val="FFFFAB"/>
            </a:solidFill>
          </a:ln>
        </p:spPr>
        <p:txBody>
          <a:bodyPr wrap="square">
            <a:spAutoFit/>
          </a:bodyPr>
          <a:lstStyle/>
          <a:p>
            <a:pPr algn="l"/>
            <a:r>
              <a:rPr lang="en-US" sz="2400" b="0" i="0" u="none" strike="noStrike" baseline="0" dirty="0" err="1">
                <a:solidFill>
                  <a:srgbClr val="FFFFAB"/>
                </a:solidFill>
                <a:latin typeface="Calibri" panose="020F0502020204030204" pitchFamily="34" charset="0"/>
              </a:rPr>
              <a:t>Cesca</a:t>
            </a:r>
            <a:r>
              <a:rPr lang="en-US" sz="2400" b="0" i="0" u="none" strike="noStrike" baseline="0" dirty="0">
                <a:solidFill>
                  <a:srgbClr val="FFFFAB"/>
                </a:solidFill>
                <a:latin typeface="Calibri" panose="020F0502020204030204" pitchFamily="34" charset="0"/>
              </a:rPr>
              <a:t>, Christine "Platelet satellitism as presenting finding in mantle cell lymphoma: case report." Am j clin path 115.4 (2001): 567-570.</a:t>
            </a:r>
          </a:p>
        </p:txBody>
      </p:sp>
      <p:sp>
        <p:nvSpPr>
          <p:cNvPr id="3" name="Content Placeholder 2">
            <a:extLst>
              <a:ext uri="{FF2B5EF4-FFF2-40B4-BE49-F238E27FC236}">
                <a16:creationId xmlns:a16="http://schemas.microsoft.com/office/drawing/2014/main" id="{5514AF57-ADDD-4BAE-99F0-C307D198D411}"/>
              </a:ext>
            </a:extLst>
          </p:cNvPr>
          <p:cNvSpPr>
            <a:spLocks noGrp="1"/>
          </p:cNvSpPr>
          <p:nvPr>
            <p:ph sz="half" idx="2"/>
          </p:nvPr>
        </p:nvSpPr>
        <p:spPr>
          <a:xfrm>
            <a:off x="6400800" y="1411553"/>
            <a:ext cx="2362200" cy="3102388"/>
          </a:xfrm>
          <a:ln>
            <a:solidFill>
              <a:srgbClr val="FFFFBD"/>
            </a:solidFill>
          </a:ln>
        </p:spPr>
        <p:txBody>
          <a:bodyPr/>
          <a:lstStyle/>
          <a:p>
            <a:r>
              <a:rPr lang="en-US" dirty="0"/>
              <a:t>Peripheral blood smear showing platelet satellitism around a neoplastic lymphoid cell</a:t>
            </a:r>
          </a:p>
        </p:txBody>
      </p:sp>
      <p:pic>
        <p:nvPicPr>
          <p:cNvPr id="8" name="Picture 7">
            <a:extLst>
              <a:ext uri="{FF2B5EF4-FFF2-40B4-BE49-F238E27FC236}">
                <a16:creationId xmlns:a16="http://schemas.microsoft.com/office/drawing/2014/main" id="{0BA9B15A-E64B-49ED-A111-40E7AEDBB030}"/>
              </a:ext>
            </a:extLst>
          </p:cNvPr>
          <p:cNvPicPr>
            <a:picLocks noChangeAspect="1"/>
          </p:cNvPicPr>
          <p:nvPr/>
        </p:nvPicPr>
        <p:blipFill>
          <a:blip r:embed="rId3"/>
          <a:stretch>
            <a:fillRect/>
          </a:stretch>
        </p:blipFill>
        <p:spPr>
          <a:xfrm>
            <a:off x="304799" y="1153613"/>
            <a:ext cx="5867401" cy="4107010"/>
          </a:xfrm>
          <a:prstGeom prst="rect">
            <a:avLst/>
          </a:prstGeom>
        </p:spPr>
      </p:pic>
    </p:spTree>
    <p:extLst>
      <p:ext uri="{BB962C8B-B14F-4D97-AF65-F5344CB8AC3E}">
        <p14:creationId xmlns:p14="http://schemas.microsoft.com/office/powerpoint/2010/main" val="477606144"/>
      </p:ext>
    </p:extLst>
  </p:cSld>
  <p:clrMapOvr>
    <a:masterClrMapping/>
  </p:clrMapOvr>
  <p:transition>
    <p:fade/>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89719" y="120257"/>
            <a:ext cx="8534400" cy="609398"/>
          </a:xfrm>
          <a:ln w="19050">
            <a:solidFill>
              <a:srgbClr val="FFFFAB"/>
            </a:solidFill>
          </a:ln>
        </p:spPr>
        <p:txBody>
          <a:bodyPr/>
          <a:lstStyle/>
          <a:p>
            <a:r>
              <a:rPr lang="en-US" sz="4400" dirty="0"/>
              <a:t>TGF</a:t>
            </a:r>
            <a:r>
              <a:rPr lang="el-GR" sz="4400" dirty="0"/>
              <a:t>β1 </a:t>
            </a:r>
            <a:r>
              <a:rPr lang="en-US" sz="4400" dirty="0"/>
              <a:t>Platelets Major Storage Site</a:t>
            </a:r>
          </a:p>
        </p:txBody>
      </p:sp>
      <p:sp>
        <p:nvSpPr>
          <p:cNvPr id="5" name="Content Placeholder 4"/>
          <p:cNvSpPr>
            <a:spLocks noGrp="1"/>
          </p:cNvSpPr>
          <p:nvPr>
            <p:ph sz="half" idx="2"/>
          </p:nvPr>
        </p:nvSpPr>
        <p:spPr>
          <a:xfrm>
            <a:off x="304800" y="1066800"/>
            <a:ext cx="8534400" cy="4001095"/>
          </a:xfrm>
          <a:ln w="19050">
            <a:solidFill>
              <a:srgbClr val="FFFFAB"/>
            </a:solidFill>
          </a:ln>
        </p:spPr>
        <p:txBody>
          <a:bodyPr/>
          <a:lstStyle/>
          <a:p>
            <a:r>
              <a:rPr lang="en-US" dirty="0"/>
              <a:t>In 2017, Dr. Omar </a:t>
            </a:r>
            <a:r>
              <a:rPr lang="en-US" dirty="0" err="1"/>
              <a:t>Elaskalani</a:t>
            </a:r>
            <a:r>
              <a:rPr lang="en-US" dirty="0"/>
              <a:t> et al. write:  “Platelets are the </a:t>
            </a:r>
            <a:r>
              <a:rPr lang="en-US" sz="4000" b="1" dirty="0"/>
              <a:t>major storage site </a:t>
            </a:r>
            <a:r>
              <a:rPr lang="en-US" dirty="0"/>
              <a:t>for </a:t>
            </a:r>
            <a:r>
              <a:rPr lang="en-US" sz="3600" b="1" dirty="0"/>
              <a:t>TGF</a:t>
            </a:r>
            <a:r>
              <a:rPr lang="el-GR" sz="3600" b="1" dirty="0"/>
              <a:t>β1 </a:t>
            </a:r>
            <a:r>
              <a:rPr lang="el-GR" dirty="0"/>
              <a:t>[</a:t>
            </a:r>
            <a:r>
              <a:rPr lang="en-US" dirty="0"/>
              <a:t>transforming growth factor beta1] within the blood circulation, which is released from </a:t>
            </a:r>
            <a:r>
              <a:rPr lang="el-GR" dirty="0"/>
              <a:t>α-</a:t>
            </a:r>
            <a:r>
              <a:rPr lang="en-US" dirty="0"/>
              <a:t>granules [platelet-derived granules] upon activation…. “</a:t>
            </a:r>
          </a:p>
          <a:p>
            <a:r>
              <a:rPr lang="en-US" dirty="0"/>
              <a:t>“Soluble platelet-derived factors </a:t>
            </a:r>
            <a:r>
              <a:rPr lang="en-US" sz="3600" b="1" dirty="0"/>
              <a:t>[mainly TGF</a:t>
            </a:r>
            <a:r>
              <a:rPr lang="el-GR" sz="3600" b="1" dirty="0"/>
              <a:t>β1</a:t>
            </a:r>
            <a:r>
              <a:rPr lang="el-GR" sz="4000" b="1" dirty="0"/>
              <a:t>]</a:t>
            </a:r>
            <a:r>
              <a:rPr lang="el-GR" dirty="0"/>
              <a:t> </a:t>
            </a:r>
            <a:r>
              <a:rPr lang="en-US" dirty="0"/>
              <a:t>and direct physical contact with </a:t>
            </a:r>
            <a:r>
              <a:rPr lang="en-US" dirty="0" err="1"/>
              <a:t>tumour</a:t>
            </a:r>
            <a:r>
              <a:rPr lang="en-US" dirty="0"/>
              <a:t> cells activating </a:t>
            </a:r>
            <a:r>
              <a:rPr lang="en-US" b="1" dirty="0"/>
              <a:t>NF-</a:t>
            </a:r>
            <a:r>
              <a:rPr lang="el-GR" b="1" dirty="0"/>
              <a:t>κ</a:t>
            </a:r>
            <a:r>
              <a:rPr lang="en-US" b="1" dirty="0"/>
              <a:t>B pathway </a:t>
            </a:r>
            <a:r>
              <a:rPr lang="en-US" dirty="0"/>
              <a:t>work synergistically to induce </a:t>
            </a:r>
            <a:r>
              <a:rPr lang="en-US" sz="3200" b="1" dirty="0"/>
              <a:t>EMT</a:t>
            </a:r>
            <a:r>
              <a:rPr lang="en-US" dirty="0"/>
              <a:t> and subsequent migration and metastasis.” (2)</a:t>
            </a:r>
          </a:p>
        </p:txBody>
      </p:sp>
      <p:sp>
        <p:nvSpPr>
          <p:cNvPr id="6" name="TextBox 5">
            <a:extLst>
              <a:ext uri="{FF2B5EF4-FFF2-40B4-BE49-F238E27FC236}">
                <a16:creationId xmlns:a16="http://schemas.microsoft.com/office/drawing/2014/main" id="{36607928-F784-4D3E-8B57-4578ABDAA65C}"/>
              </a:ext>
            </a:extLst>
          </p:cNvPr>
          <p:cNvSpPr txBox="1"/>
          <p:nvPr/>
        </p:nvSpPr>
        <p:spPr>
          <a:xfrm>
            <a:off x="5486400" y="6099683"/>
            <a:ext cx="3505200" cy="369332"/>
          </a:xfrm>
          <a:prstGeom prst="rect">
            <a:avLst/>
          </a:prstGeom>
          <a:noFill/>
        </p:spPr>
        <p:txBody>
          <a:bodyPr wrap="square">
            <a:spAutoFit/>
          </a:bodyPr>
          <a:lstStyle/>
          <a:p>
            <a:r>
              <a:rPr lang="en-US" dirty="0"/>
              <a:t>Copyright 2021 © Jeffrey Dach MD </a:t>
            </a:r>
          </a:p>
        </p:txBody>
      </p:sp>
      <p:sp>
        <p:nvSpPr>
          <p:cNvPr id="7" name="TextBox 6">
            <a:extLst>
              <a:ext uri="{FF2B5EF4-FFF2-40B4-BE49-F238E27FC236}">
                <a16:creationId xmlns:a16="http://schemas.microsoft.com/office/drawing/2014/main" id="{0273534D-01E3-4147-98C7-0503E5119209}"/>
              </a:ext>
            </a:extLst>
          </p:cNvPr>
          <p:cNvSpPr txBox="1"/>
          <p:nvPr/>
        </p:nvSpPr>
        <p:spPr>
          <a:xfrm>
            <a:off x="315686" y="5257800"/>
            <a:ext cx="8534400" cy="830997"/>
          </a:xfrm>
          <a:prstGeom prst="rect">
            <a:avLst/>
          </a:prstGeom>
          <a:noFill/>
          <a:ln w="12700">
            <a:solidFill>
              <a:srgbClr val="FFFFAB"/>
            </a:solidFill>
          </a:ln>
        </p:spPr>
        <p:txBody>
          <a:bodyPr wrap="square">
            <a:spAutoFit/>
          </a:bodyPr>
          <a:lstStyle/>
          <a:p>
            <a:pPr algn="l"/>
            <a:r>
              <a:rPr lang="en-US" sz="2400" b="0" i="0" u="none" strike="noStrike" baseline="0" dirty="0">
                <a:solidFill>
                  <a:srgbClr val="FFFFAB"/>
                </a:solidFill>
                <a:latin typeface="Calibri" panose="020F0502020204030204" pitchFamily="34" charset="0"/>
              </a:rPr>
              <a:t>2) </a:t>
            </a:r>
            <a:r>
              <a:rPr lang="en-US" sz="2400" b="0" i="0" u="none" strike="noStrike" baseline="0" dirty="0" err="1">
                <a:solidFill>
                  <a:srgbClr val="FFFFAB"/>
                </a:solidFill>
                <a:latin typeface="Calibri" panose="020F0502020204030204" pitchFamily="34" charset="0"/>
              </a:rPr>
              <a:t>Elaskalani</a:t>
            </a:r>
            <a:r>
              <a:rPr lang="en-US" sz="2400" b="0" i="0" u="none" strike="noStrike" baseline="0" dirty="0">
                <a:solidFill>
                  <a:srgbClr val="FFFFAB"/>
                </a:solidFill>
                <a:latin typeface="Calibri" panose="020F0502020204030204" pitchFamily="34" charset="0"/>
              </a:rPr>
              <a:t>, Omar, et al. “Targeting Platelets for the Treatment of Cancer.” Cancers 9.7 (2017): 94</a:t>
            </a:r>
          </a:p>
        </p:txBody>
      </p:sp>
    </p:spTree>
    <p:extLst>
      <p:ext uri="{BB962C8B-B14F-4D97-AF65-F5344CB8AC3E}">
        <p14:creationId xmlns:p14="http://schemas.microsoft.com/office/powerpoint/2010/main" val="3710578170"/>
      </p:ext>
    </p:extLst>
  </p:cSld>
  <p:clrMapOvr>
    <a:masterClrMapping/>
  </p:clrMapOvr>
  <p:transition>
    <p:fade/>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89719" y="120257"/>
            <a:ext cx="8534400" cy="553998"/>
          </a:xfrm>
          <a:ln w="19050">
            <a:solidFill>
              <a:srgbClr val="FFFFAB"/>
            </a:solidFill>
          </a:ln>
        </p:spPr>
        <p:txBody>
          <a:bodyPr/>
          <a:lstStyle/>
          <a:p>
            <a:r>
              <a:rPr lang="en-US" sz="4000" dirty="0"/>
              <a:t>Platelet Derived TGF</a:t>
            </a:r>
            <a:r>
              <a:rPr lang="el-GR" sz="4000" dirty="0"/>
              <a:t>β1</a:t>
            </a:r>
            <a:r>
              <a:rPr lang="en-US" sz="4000" dirty="0"/>
              <a:t> Immune</a:t>
            </a:r>
            <a:r>
              <a:rPr lang="el-GR" sz="4000" dirty="0"/>
              <a:t> </a:t>
            </a:r>
            <a:r>
              <a:rPr lang="en-US" sz="4000" dirty="0"/>
              <a:t> Modulator</a:t>
            </a:r>
          </a:p>
        </p:txBody>
      </p:sp>
      <p:sp>
        <p:nvSpPr>
          <p:cNvPr id="5" name="Content Placeholder 4"/>
          <p:cNvSpPr>
            <a:spLocks noGrp="1"/>
          </p:cNvSpPr>
          <p:nvPr>
            <p:ph sz="half" idx="2"/>
          </p:nvPr>
        </p:nvSpPr>
        <p:spPr>
          <a:xfrm>
            <a:off x="289719" y="990600"/>
            <a:ext cx="8534400" cy="3644075"/>
          </a:xfrm>
          <a:ln w="19050">
            <a:solidFill>
              <a:srgbClr val="FFFFAB"/>
            </a:solidFill>
          </a:ln>
        </p:spPr>
        <p:txBody>
          <a:bodyPr/>
          <a:lstStyle/>
          <a:p>
            <a:r>
              <a:rPr lang="en-US" sz="3200" dirty="0"/>
              <a:t>Platelet-Derived TGF-Beta Is an Immune Modulator by Enhancing Differentiation of T cells toward T-reg cells. (35)</a:t>
            </a:r>
          </a:p>
          <a:p>
            <a:r>
              <a:rPr lang="en-US" sz="3200" dirty="0"/>
              <a:t>In 2018, Dr. Min Soon Cho et al. studied a murine model of ovarian cancer, finding platelet inhibition restores anti-tumor immune response and could be used as adjunct to checkpoint inhibitors and other immunotherapies. (36)</a:t>
            </a:r>
          </a:p>
        </p:txBody>
      </p:sp>
      <p:sp>
        <p:nvSpPr>
          <p:cNvPr id="6" name="TextBox 5">
            <a:extLst>
              <a:ext uri="{FF2B5EF4-FFF2-40B4-BE49-F238E27FC236}">
                <a16:creationId xmlns:a16="http://schemas.microsoft.com/office/drawing/2014/main" id="{36607928-F784-4D3E-8B57-4578ABDAA65C}"/>
              </a:ext>
            </a:extLst>
          </p:cNvPr>
          <p:cNvSpPr txBox="1"/>
          <p:nvPr/>
        </p:nvSpPr>
        <p:spPr>
          <a:xfrm>
            <a:off x="5715000" y="6488668"/>
            <a:ext cx="3505200" cy="369332"/>
          </a:xfrm>
          <a:prstGeom prst="rect">
            <a:avLst/>
          </a:prstGeom>
          <a:noFill/>
        </p:spPr>
        <p:txBody>
          <a:bodyPr wrap="square">
            <a:spAutoFit/>
          </a:bodyPr>
          <a:lstStyle/>
          <a:p>
            <a:r>
              <a:rPr lang="en-US" dirty="0"/>
              <a:t>Copyright 2021 © Jeffrey Dach MD </a:t>
            </a:r>
          </a:p>
        </p:txBody>
      </p:sp>
      <p:sp>
        <p:nvSpPr>
          <p:cNvPr id="7" name="TextBox 6">
            <a:extLst>
              <a:ext uri="{FF2B5EF4-FFF2-40B4-BE49-F238E27FC236}">
                <a16:creationId xmlns:a16="http://schemas.microsoft.com/office/drawing/2014/main" id="{0273534D-01E3-4147-98C7-0503E5119209}"/>
              </a:ext>
            </a:extLst>
          </p:cNvPr>
          <p:cNvSpPr txBox="1"/>
          <p:nvPr/>
        </p:nvSpPr>
        <p:spPr>
          <a:xfrm>
            <a:off x="257062" y="4757121"/>
            <a:ext cx="8534400" cy="1538883"/>
          </a:xfrm>
          <a:prstGeom prst="rect">
            <a:avLst/>
          </a:prstGeom>
          <a:noFill/>
          <a:ln w="12700">
            <a:solidFill>
              <a:srgbClr val="FFFFAB"/>
            </a:solidFill>
          </a:ln>
        </p:spPr>
        <p:txBody>
          <a:bodyPr wrap="square">
            <a:spAutoFit/>
          </a:bodyPr>
          <a:lstStyle/>
          <a:p>
            <a:pPr algn="l"/>
            <a:r>
              <a:rPr lang="en-US" sz="2000" b="0" i="0" u="none" strike="noStrike" baseline="0" dirty="0">
                <a:solidFill>
                  <a:srgbClr val="FFFFAB"/>
                </a:solidFill>
                <a:latin typeface="Calibri" panose="020F0502020204030204" pitchFamily="34" charset="0"/>
              </a:rPr>
              <a:t>35) </a:t>
            </a:r>
            <a:r>
              <a:rPr lang="en-US" sz="2000" b="0" i="0" u="none" strike="noStrike" baseline="0" dirty="0" err="1">
                <a:solidFill>
                  <a:srgbClr val="FFFFAB"/>
                </a:solidFill>
                <a:latin typeface="Calibri" panose="020F0502020204030204" pitchFamily="34" charset="0"/>
              </a:rPr>
              <a:t>Rachidi</a:t>
            </a:r>
            <a:r>
              <a:rPr lang="en-US" sz="2000" b="0" i="0" u="none" strike="noStrike" baseline="0" dirty="0">
                <a:solidFill>
                  <a:srgbClr val="FFFFAB"/>
                </a:solidFill>
                <a:latin typeface="Calibri" panose="020F0502020204030204" pitchFamily="34" charset="0"/>
              </a:rPr>
              <a:t>, Saleh, et al. "Platelets subvert T cell immunity against cancer via GARP-TGF</a:t>
            </a:r>
            <a:r>
              <a:rPr lang="el-GR" sz="2000" b="0" i="0" u="none" strike="noStrike" baseline="0" dirty="0">
                <a:solidFill>
                  <a:srgbClr val="FFFFAB"/>
                </a:solidFill>
                <a:latin typeface="Calibri" panose="020F0502020204030204" pitchFamily="34" charset="0"/>
              </a:rPr>
              <a:t>β </a:t>
            </a:r>
            <a:r>
              <a:rPr lang="en-US" sz="2000" b="0" i="0" u="none" strike="noStrike" baseline="0" dirty="0">
                <a:solidFill>
                  <a:srgbClr val="FFFFAB"/>
                </a:solidFill>
                <a:latin typeface="Calibri" panose="020F0502020204030204" pitchFamily="34" charset="0"/>
              </a:rPr>
              <a:t>axis." Science immunology 2.11 (2017).</a:t>
            </a:r>
          </a:p>
          <a:p>
            <a:pPr algn="l"/>
            <a:r>
              <a:rPr lang="en-US" b="0" i="0" u="none" strike="noStrike" baseline="0" dirty="0">
                <a:solidFill>
                  <a:srgbClr val="FFFFAB"/>
                </a:solidFill>
                <a:latin typeface="Calibri" panose="020F0502020204030204" pitchFamily="34" charset="0"/>
              </a:rPr>
              <a:t>36) Cho, Min Soon, et al. “The Inhibition of Platelets Restore Anti-Tumor Immune Response to Ovarian Cancer and Its Therapeutic Implication.” Blood 132. Supplement 1 (2018): 3698-3698.</a:t>
            </a:r>
            <a:endParaRPr lang="en-US" sz="2400" b="0" i="0" u="none" strike="noStrike" baseline="0" dirty="0">
              <a:solidFill>
                <a:srgbClr val="FFFFAB"/>
              </a:solidFill>
              <a:latin typeface="Calibri" panose="020F0502020204030204" pitchFamily="34" charset="0"/>
            </a:endParaRPr>
          </a:p>
        </p:txBody>
      </p:sp>
    </p:spTree>
    <p:extLst>
      <p:ext uri="{BB962C8B-B14F-4D97-AF65-F5344CB8AC3E}">
        <p14:creationId xmlns:p14="http://schemas.microsoft.com/office/powerpoint/2010/main" val="652430664"/>
      </p:ext>
    </p:extLst>
  </p:cSld>
  <p:clrMapOvr>
    <a:masterClrMapping/>
  </p:clrMapOvr>
  <p:transition>
    <p:fade/>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89719" y="120257"/>
            <a:ext cx="8534400" cy="747897"/>
          </a:xfrm>
          <a:ln w="19050">
            <a:solidFill>
              <a:srgbClr val="FFFFAB"/>
            </a:solidFill>
          </a:ln>
        </p:spPr>
        <p:txBody>
          <a:bodyPr/>
          <a:lstStyle/>
          <a:p>
            <a:r>
              <a:rPr lang="en-US" sz="5400" dirty="0"/>
              <a:t>TGF-</a:t>
            </a:r>
            <a:r>
              <a:rPr lang="el-GR" sz="5400" dirty="0"/>
              <a:t>β</a:t>
            </a:r>
            <a:r>
              <a:rPr lang="en-US" sz="5400" dirty="0"/>
              <a:t> - Pregnancy and Cancer</a:t>
            </a:r>
            <a:r>
              <a:rPr lang="el-GR" sz="5400" dirty="0"/>
              <a:t> </a:t>
            </a:r>
            <a:r>
              <a:rPr lang="en-US" sz="5400" dirty="0"/>
              <a:t> </a:t>
            </a:r>
          </a:p>
        </p:txBody>
      </p:sp>
      <p:sp>
        <p:nvSpPr>
          <p:cNvPr id="5" name="Content Placeholder 4"/>
          <p:cNvSpPr>
            <a:spLocks noGrp="1"/>
          </p:cNvSpPr>
          <p:nvPr>
            <p:ph sz="half" idx="2"/>
          </p:nvPr>
        </p:nvSpPr>
        <p:spPr>
          <a:xfrm>
            <a:off x="221059" y="1354206"/>
            <a:ext cx="8701881" cy="1661993"/>
          </a:xfrm>
          <a:ln w="19050">
            <a:solidFill>
              <a:srgbClr val="FFFFAB"/>
            </a:solidFill>
          </a:ln>
        </p:spPr>
        <p:txBody>
          <a:bodyPr/>
          <a:lstStyle/>
          <a:p>
            <a:r>
              <a:rPr lang="en-US" sz="4000" dirty="0"/>
              <a:t>“We Can Understand Implantation in Early Pregnancy by Studying Tumor  Progression</a:t>
            </a:r>
            <a:r>
              <a:rPr lang="en-US" sz="3600" dirty="0"/>
              <a:t>” </a:t>
            </a:r>
            <a:r>
              <a:rPr lang="en-US" dirty="0"/>
              <a:t>(</a:t>
            </a:r>
            <a:r>
              <a:rPr lang="en-US" dirty="0" err="1"/>
              <a:t>Latifi</a:t>
            </a:r>
            <a:r>
              <a:rPr lang="en-US" dirty="0"/>
              <a:t> 2019)</a:t>
            </a:r>
            <a:endParaRPr lang="en-US" sz="4400" dirty="0"/>
          </a:p>
        </p:txBody>
      </p:sp>
      <p:sp>
        <p:nvSpPr>
          <p:cNvPr id="6" name="TextBox 5">
            <a:extLst>
              <a:ext uri="{FF2B5EF4-FFF2-40B4-BE49-F238E27FC236}">
                <a16:creationId xmlns:a16="http://schemas.microsoft.com/office/drawing/2014/main" id="{36607928-F784-4D3E-8B57-4578ABDAA65C}"/>
              </a:ext>
            </a:extLst>
          </p:cNvPr>
          <p:cNvSpPr txBox="1"/>
          <p:nvPr/>
        </p:nvSpPr>
        <p:spPr>
          <a:xfrm>
            <a:off x="5715000" y="6488668"/>
            <a:ext cx="3505200" cy="369332"/>
          </a:xfrm>
          <a:prstGeom prst="rect">
            <a:avLst/>
          </a:prstGeom>
          <a:noFill/>
        </p:spPr>
        <p:txBody>
          <a:bodyPr wrap="square">
            <a:spAutoFit/>
          </a:bodyPr>
          <a:lstStyle/>
          <a:p>
            <a:r>
              <a:rPr lang="en-US" dirty="0"/>
              <a:t>Copyright 2021 © Jeffrey Dach MD </a:t>
            </a:r>
          </a:p>
        </p:txBody>
      </p:sp>
      <p:sp>
        <p:nvSpPr>
          <p:cNvPr id="7" name="TextBox 6">
            <a:extLst>
              <a:ext uri="{FF2B5EF4-FFF2-40B4-BE49-F238E27FC236}">
                <a16:creationId xmlns:a16="http://schemas.microsoft.com/office/drawing/2014/main" id="{0273534D-01E3-4147-98C7-0503E5119209}"/>
              </a:ext>
            </a:extLst>
          </p:cNvPr>
          <p:cNvSpPr txBox="1"/>
          <p:nvPr/>
        </p:nvSpPr>
        <p:spPr>
          <a:xfrm>
            <a:off x="186225" y="3581400"/>
            <a:ext cx="8701881" cy="1261884"/>
          </a:xfrm>
          <a:prstGeom prst="rect">
            <a:avLst/>
          </a:prstGeom>
          <a:noFill/>
          <a:ln w="12700">
            <a:solidFill>
              <a:srgbClr val="FFFFAB"/>
            </a:solidFill>
          </a:ln>
        </p:spPr>
        <p:txBody>
          <a:bodyPr wrap="square">
            <a:spAutoFit/>
          </a:bodyPr>
          <a:lstStyle/>
          <a:p>
            <a:pPr algn="l"/>
            <a:r>
              <a:rPr lang="en-US" sz="2400" b="0" i="0" u="none" strike="noStrike" baseline="0" dirty="0" err="1">
                <a:solidFill>
                  <a:srgbClr val="FFFFAB"/>
                </a:solidFill>
                <a:latin typeface="Calibri" panose="020F0502020204030204" pitchFamily="34" charset="0"/>
              </a:rPr>
              <a:t>Latifi</a:t>
            </a:r>
            <a:r>
              <a:rPr lang="en-US" sz="2400" b="0" i="0" u="none" strike="noStrike" baseline="0" dirty="0">
                <a:solidFill>
                  <a:srgbClr val="FFFFAB"/>
                </a:solidFill>
                <a:latin typeface="Calibri" panose="020F0502020204030204" pitchFamily="34" charset="0"/>
              </a:rPr>
              <a:t>, Zeinab, et al. "Dual role of </a:t>
            </a:r>
            <a:r>
              <a:rPr lang="en-US" sz="2800" b="1" i="0" u="none" strike="noStrike" baseline="0" dirty="0">
                <a:solidFill>
                  <a:srgbClr val="FFFFAB"/>
                </a:solidFill>
                <a:latin typeface="Calibri" panose="020F0502020204030204" pitchFamily="34" charset="0"/>
              </a:rPr>
              <a:t>TGF-β</a:t>
            </a:r>
            <a:r>
              <a:rPr lang="en-US" sz="2400" b="0" i="0" u="none" strike="noStrike" baseline="0" dirty="0">
                <a:solidFill>
                  <a:srgbClr val="FFFFAB"/>
                </a:solidFill>
                <a:latin typeface="Calibri" panose="020F0502020204030204" pitchFamily="34" charset="0"/>
              </a:rPr>
              <a:t> in early pregnancy: clues from tumor progression." Biology of Reproduction 100.6 (2019): 1417-1430. </a:t>
            </a:r>
          </a:p>
        </p:txBody>
      </p:sp>
    </p:spTree>
    <p:extLst>
      <p:ext uri="{BB962C8B-B14F-4D97-AF65-F5344CB8AC3E}">
        <p14:creationId xmlns:p14="http://schemas.microsoft.com/office/powerpoint/2010/main" val="1361695650"/>
      </p:ext>
    </p:extLst>
  </p:cSld>
  <p:clrMapOvr>
    <a:masterClrMapping/>
  </p:clrMapOvr>
  <p:transition>
    <p:fade/>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89719" y="120257"/>
            <a:ext cx="8534400" cy="747897"/>
          </a:xfrm>
          <a:ln w="19050">
            <a:solidFill>
              <a:srgbClr val="FFFFAB"/>
            </a:solidFill>
          </a:ln>
        </p:spPr>
        <p:txBody>
          <a:bodyPr/>
          <a:lstStyle/>
          <a:p>
            <a:r>
              <a:rPr lang="en-US" sz="5400" dirty="0"/>
              <a:t>TGF</a:t>
            </a:r>
            <a:r>
              <a:rPr lang="el-GR" sz="5400" dirty="0"/>
              <a:t>β</a:t>
            </a:r>
            <a:r>
              <a:rPr lang="en-US" sz="5400" dirty="0"/>
              <a:t> - Pregnancy and Cancer</a:t>
            </a:r>
            <a:r>
              <a:rPr lang="el-GR" sz="5400" dirty="0"/>
              <a:t> </a:t>
            </a:r>
            <a:r>
              <a:rPr lang="en-US" sz="5400" dirty="0"/>
              <a:t> </a:t>
            </a:r>
          </a:p>
        </p:txBody>
      </p:sp>
      <p:sp>
        <p:nvSpPr>
          <p:cNvPr id="5" name="Content Placeholder 4"/>
          <p:cNvSpPr>
            <a:spLocks noGrp="1"/>
          </p:cNvSpPr>
          <p:nvPr>
            <p:ph sz="half" idx="2"/>
          </p:nvPr>
        </p:nvSpPr>
        <p:spPr>
          <a:xfrm>
            <a:off x="277019" y="1277754"/>
            <a:ext cx="8701881" cy="4019562"/>
          </a:xfrm>
          <a:ln w="19050">
            <a:solidFill>
              <a:srgbClr val="FFFFAB"/>
            </a:solidFill>
          </a:ln>
        </p:spPr>
        <p:txBody>
          <a:bodyPr/>
          <a:lstStyle/>
          <a:p>
            <a:r>
              <a:rPr lang="en-US" sz="2400" dirty="0"/>
              <a:t>2019 Dr. </a:t>
            </a:r>
            <a:r>
              <a:rPr lang="en-US" sz="2400" dirty="0" err="1"/>
              <a:t>Latifi</a:t>
            </a:r>
            <a:r>
              <a:rPr lang="en-US" sz="2400" dirty="0"/>
              <a:t> :  “During embryo implantation, both apoptosis and proliferation of endometrial cells happen at the same time </a:t>
            </a:r>
            <a:r>
              <a:rPr lang="en-US" b="1" dirty="0"/>
              <a:t>and it seems TGF-β is the factor that controls both of these processes.” </a:t>
            </a:r>
            <a:endParaRPr lang="en-US" sz="2400" b="1" dirty="0"/>
          </a:p>
          <a:p>
            <a:r>
              <a:rPr lang="en-US" sz="2400" dirty="0"/>
              <a:t>As shown in </a:t>
            </a:r>
            <a:r>
              <a:rPr lang="en-US" sz="3200" b="1" dirty="0"/>
              <a:t>cancer cells</a:t>
            </a:r>
            <a:r>
              <a:rPr lang="en-US" sz="2400" dirty="0"/>
              <a:t>…this cytokine </a:t>
            </a:r>
            <a:r>
              <a:rPr lang="en-US" b="1" dirty="0"/>
              <a:t>(TGF-</a:t>
            </a:r>
            <a:r>
              <a:rPr lang="el-GR" b="1" dirty="0"/>
              <a:t>β</a:t>
            </a:r>
            <a:r>
              <a:rPr lang="en-US" b="1" dirty="0"/>
              <a:t>) </a:t>
            </a:r>
            <a:r>
              <a:rPr lang="en-US" sz="2400" dirty="0"/>
              <a:t>can have a dual effect and switch the action from apoptosis to proliferation. </a:t>
            </a:r>
          </a:p>
          <a:p>
            <a:r>
              <a:rPr lang="en-US" sz="3200" b="1" dirty="0"/>
              <a:t>“Owing to the similarity between embryo implantation and cancer development”</a:t>
            </a:r>
            <a:r>
              <a:rPr lang="en-US" sz="2400" dirty="0"/>
              <a:t>… we suggest the existence of such a switching in endometrium during the early pregnancy. </a:t>
            </a:r>
          </a:p>
        </p:txBody>
      </p:sp>
      <p:sp>
        <p:nvSpPr>
          <p:cNvPr id="6" name="TextBox 5">
            <a:extLst>
              <a:ext uri="{FF2B5EF4-FFF2-40B4-BE49-F238E27FC236}">
                <a16:creationId xmlns:a16="http://schemas.microsoft.com/office/drawing/2014/main" id="{36607928-F784-4D3E-8B57-4578ABDAA65C}"/>
              </a:ext>
            </a:extLst>
          </p:cNvPr>
          <p:cNvSpPr txBox="1"/>
          <p:nvPr/>
        </p:nvSpPr>
        <p:spPr>
          <a:xfrm>
            <a:off x="5715000" y="6488668"/>
            <a:ext cx="3505200" cy="369332"/>
          </a:xfrm>
          <a:prstGeom prst="rect">
            <a:avLst/>
          </a:prstGeom>
          <a:noFill/>
        </p:spPr>
        <p:txBody>
          <a:bodyPr wrap="square">
            <a:spAutoFit/>
          </a:bodyPr>
          <a:lstStyle/>
          <a:p>
            <a:r>
              <a:rPr lang="en-US" dirty="0"/>
              <a:t>Copyright 2021 © Jeffrey Dach MD </a:t>
            </a:r>
          </a:p>
        </p:txBody>
      </p:sp>
      <p:sp>
        <p:nvSpPr>
          <p:cNvPr id="7" name="TextBox 6">
            <a:extLst>
              <a:ext uri="{FF2B5EF4-FFF2-40B4-BE49-F238E27FC236}">
                <a16:creationId xmlns:a16="http://schemas.microsoft.com/office/drawing/2014/main" id="{0273534D-01E3-4147-98C7-0503E5119209}"/>
              </a:ext>
            </a:extLst>
          </p:cNvPr>
          <p:cNvSpPr txBox="1"/>
          <p:nvPr/>
        </p:nvSpPr>
        <p:spPr>
          <a:xfrm>
            <a:off x="304800" y="5434462"/>
            <a:ext cx="8534400" cy="1200329"/>
          </a:xfrm>
          <a:prstGeom prst="rect">
            <a:avLst/>
          </a:prstGeom>
          <a:noFill/>
          <a:ln w="12700">
            <a:solidFill>
              <a:srgbClr val="FFFFAB"/>
            </a:solidFill>
          </a:ln>
        </p:spPr>
        <p:txBody>
          <a:bodyPr wrap="square">
            <a:spAutoFit/>
          </a:bodyPr>
          <a:lstStyle/>
          <a:p>
            <a:pPr algn="l"/>
            <a:r>
              <a:rPr lang="en-US" sz="2400" b="0" i="0" u="none" strike="noStrike" baseline="0" dirty="0" err="1">
                <a:solidFill>
                  <a:srgbClr val="FFFFAB"/>
                </a:solidFill>
                <a:latin typeface="Calibri" panose="020F0502020204030204" pitchFamily="34" charset="0"/>
              </a:rPr>
              <a:t>Latifi</a:t>
            </a:r>
            <a:r>
              <a:rPr lang="en-US" sz="2400" b="0" i="0" u="none" strike="noStrike" baseline="0" dirty="0">
                <a:solidFill>
                  <a:srgbClr val="FFFFAB"/>
                </a:solidFill>
                <a:latin typeface="Calibri" panose="020F0502020204030204" pitchFamily="34" charset="0"/>
              </a:rPr>
              <a:t>, Zeinab, et al. "Dual role of TGF-β in early pregnancy: clues from tumor progression." Biology of Reproduction 100.6 (2019): 1417-1430. </a:t>
            </a:r>
          </a:p>
        </p:txBody>
      </p:sp>
    </p:spTree>
    <p:extLst>
      <p:ext uri="{BB962C8B-B14F-4D97-AF65-F5344CB8AC3E}">
        <p14:creationId xmlns:p14="http://schemas.microsoft.com/office/powerpoint/2010/main" val="1184627708"/>
      </p:ext>
    </p:extLst>
  </p:cSld>
  <p:clrMapOvr>
    <a:masterClrMapping/>
  </p:clrMapOvr>
  <p:transition>
    <p:fade/>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89719" y="120257"/>
            <a:ext cx="8534400" cy="747897"/>
          </a:xfrm>
          <a:ln w="19050">
            <a:solidFill>
              <a:srgbClr val="FFFFAB"/>
            </a:solidFill>
          </a:ln>
        </p:spPr>
        <p:txBody>
          <a:bodyPr/>
          <a:lstStyle/>
          <a:p>
            <a:r>
              <a:rPr lang="en-US" sz="5400" dirty="0"/>
              <a:t>Platelet Inhibition -Dipyridamole</a:t>
            </a:r>
          </a:p>
        </p:txBody>
      </p:sp>
      <p:sp>
        <p:nvSpPr>
          <p:cNvPr id="5" name="Content Placeholder 4"/>
          <p:cNvSpPr>
            <a:spLocks noGrp="1"/>
          </p:cNvSpPr>
          <p:nvPr>
            <p:ph sz="half" idx="2"/>
          </p:nvPr>
        </p:nvSpPr>
        <p:spPr>
          <a:xfrm>
            <a:off x="289720" y="952906"/>
            <a:ext cx="8534400" cy="3933384"/>
          </a:xfrm>
          <a:ln w="19050">
            <a:solidFill>
              <a:srgbClr val="FFFFAB"/>
            </a:solidFill>
          </a:ln>
        </p:spPr>
        <p:txBody>
          <a:bodyPr/>
          <a:lstStyle/>
          <a:p>
            <a:r>
              <a:rPr lang="en-US" sz="3600" dirty="0"/>
              <a:t>1960’s Boehringer Ingelheim DP as an antithrombotic agent, coronary vasodilator.</a:t>
            </a:r>
          </a:p>
          <a:p>
            <a:r>
              <a:rPr lang="en-US" sz="3600" dirty="0"/>
              <a:t>Phosphodiesterase inhibitor.</a:t>
            </a:r>
          </a:p>
          <a:p>
            <a:r>
              <a:rPr lang="en-US" sz="3600" dirty="0"/>
              <a:t>Prevents Platelet Activation.</a:t>
            </a:r>
          </a:p>
          <a:p>
            <a:r>
              <a:rPr lang="en-US" sz="3600" dirty="0"/>
              <a:t>Prevents Release of Platelet Growth Factors such as TGF-</a:t>
            </a:r>
            <a:r>
              <a:rPr lang="el-GR" sz="3600" dirty="0"/>
              <a:t>β</a:t>
            </a:r>
            <a:r>
              <a:rPr lang="en-US" sz="3600" dirty="0"/>
              <a:t>, PDGF etc.</a:t>
            </a:r>
          </a:p>
          <a:p>
            <a:r>
              <a:rPr lang="en-US" sz="3600" dirty="0"/>
              <a:t>ASA/ Dipyridamole. </a:t>
            </a:r>
          </a:p>
        </p:txBody>
      </p:sp>
      <p:sp>
        <p:nvSpPr>
          <p:cNvPr id="6" name="TextBox 5">
            <a:extLst>
              <a:ext uri="{FF2B5EF4-FFF2-40B4-BE49-F238E27FC236}">
                <a16:creationId xmlns:a16="http://schemas.microsoft.com/office/drawing/2014/main" id="{36607928-F784-4D3E-8B57-4578ABDAA65C}"/>
              </a:ext>
            </a:extLst>
          </p:cNvPr>
          <p:cNvSpPr txBox="1"/>
          <p:nvPr/>
        </p:nvSpPr>
        <p:spPr>
          <a:xfrm>
            <a:off x="5715000" y="6488668"/>
            <a:ext cx="3505200" cy="369332"/>
          </a:xfrm>
          <a:prstGeom prst="rect">
            <a:avLst/>
          </a:prstGeom>
          <a:noFill/>
        </p:spPr>
        <p:txBody>
          <a:bodyPr wrap="square">
            <a:spAutoFit/>
          </a:bodyPr>
          <a:lstStyle/>
          <a:p>
            <a:r>
              <a:rPr lang="en-US" dirty="0"/>
              <a:t>Copyright 2021 © Jeffrey Dach MD </a:t>
            </a:r>
          </a:p>
        </p:txBody>
      </p:sp>
      <p:sp>
        <p:nvSpPr>
          <p:cNvPr id="7" name="TextBox 6">
            <a:extLst>
              <a:ext uri="{FF2B5EF4-FFF2-40B4-BE49-F238E27FC236}">
                <a16:creationId xmlns:a16="http://schemas.microsoft.com/office/drawing/2014/main" id="{0273534D-01E3-4147-98C7-0503E5119209}"/>
              </a:ext>
            </a:extLst>
          </p:cNvPr>
          <p:cNvSpPr txBox="1"/>
          <p:nvPr/>
        </p:nvSpPr>
        <p:spPr>
          <a:xfrm>
            <a:off x="289718" y="4949270"/>
            <a:ext cx="8534400" cy="646331"/>
          </a:xfrm>
          <a:prstGeom prst="rect">
            <a:avLst/>
          </a:prstGeom>
          <a:noFill/>
          <a:ln w="12700">
            <a:solidFill>
              <a:srgbClr val="FFFFAB"/>
            </a:solidFill>
          </a:ln>
        </p:spPr>
        <p:txBody>
          <a:bodyPr wrap="square">
            <a:spAutoFit/>
          </a:bodyPr>
          <a:lstStyle/>
          <a:p>
            <a:pPr algn="l"/>
            <a:r>
              <a:rPr lang="en-US" b="0" i="0" u="none" strike="noStrike" baseline="0" dirty="0">
                <a:solidFill>
                  <a:srgbClr val="FFFFAB"/>
                </a:solidFill>
                <a:latin typeface="Calibri" panose="020F0502020204030204" pitchFamily="34" charset="0"/>
              </a:rPr>
              <a:t>Born, Gustav, and Carlo </a:t>
            </a:r>
            <a:r>
              <a:rPr lang="en-US" b="0" i="0" u="none" strike="noStrike" baseline="0" dirty="0" err="1">
                <a:solidFill>
                  <a:srgbClr val="FFFFAB"/>
                </a:solidFill>
                <a:latin typeface="Calibri" panose="020F0502020204030204" pitchFamily="34" charset="0"/>
              </a:rPr>
              <a:t>Patrono</a:t>
            </a:r>
            <a:r>
              <a:rPr lang="en-US" b="0" i="0" u="none" strike="noStrike" baseline="0" dirty="0">
                <a:solidFill>
                  <a:srgbClr val="FFFFAB"/>
                </a:solidFill>
                <a:latin typeface="Calibri" panose="020F0502020204030204" pitchFamily="34" charset="0"/>
              </a:rPr>
              <a:t>. "Antiplatelet drugs." </a:t>
            </a:r>
            <a:r>
              <a:rPr lang="en-US" b="0" i="0" u="none" strike="noStrike" baseline="0" dirty="0" err="1">
                <a:solidFill>
                  <a:srgbClr val="FFFFAB"/>
                </a:solidFill>
                <a:latin typeface="Calibri" panose="020F0502020204030204" pitchFamily="34" charset="0"/>
              </a:rPr>
              <a:t>Briti</a:t>
            </a:r>
            <a:r>
              <a:rPr lang="en-US" b="0" i="0" u="none" strike="noStrike" baseline="0" dirty="0">
                <a:solidFill>
                  <a:srgbClr val="FFFFAB"/>
                </a:solidFill>
                <a:latin typeface="Calibri" panose="020F0502020204030204" pitchFamily="34" charset="0"/>
              </a:rPr>
              <a:t> j pharm 147. (2006): S241.</a:t>
            </a:r>
          </a:p>
          <a:p>
            <a:pPr algn="l"/>
            <a:r>
              <a:rPr lang="en-US" b="0" i="0" u="none" strike="noStrike" baseline="0" dirty="0" err="1">
                <a:solidFill>
                  <a:srgbClr val="FFFFAB"/>
                </a:solidFill>
                <a:latin typeface="Calibri" panose="020F0502020204030204" pitchFamily="34" charset="0"/>
              </a:rPr>
              <a:t>Sierko</a:t>
            </a:r>
            <a:r>
              <a:rPr lang="en-US" b="0" i="0" u="none" strike="noStrike" baseline="0" dirty="0">
                <a:solidFill>
                  <a:srgbClr val="FFFFAB"/>
                </a:solidFill>
                <a:latin typeface="Calibri" panose="020F0502020204030204" pitchFamily="34" charset="0"/>
              </a:rPr>
              <a:t>, </a:t>
            </a:r>
            <a:r>
              <a:rPr lang="en-US" b="0" i="0" u="none" strike="noStrike" baseline="0" dirty="0" err="1">
                <a:solidFill>
                  <a:srgbClr val="FFFFAB"/>
                </a:solidFill>
                <a:latin typeface="Calibri" panose="020F0502020204030204" pitchFamily="34" charset="0"/>
              </a:rPr>
              <a:t>E”Inhibition</a:t>
            </a:r>
            <a:r>
              <a:rPr lang="en-US" b="0" i="0" u="none" strike="noStrike" baseline="0" dirty="0">
                <a:solidFill>
                  <a:srgbClr val="FFFFAB"/>
                </a:solidFill>
                <a:latin typeface="Calibri" panose="020F0502020204030204" pitchFamily="34" charset="0"/>
              </a:rPr>
              <a:t> of platelet function: better cancer control?." Sem </a:t>
            </a:r>
            <a:r>
              <a:rPr lang="en-US" b="0" i="0" u="none" strike="noStrike" baseline="0" dirty="0" err="1">
                <a:solidFill>
                  <a:srgbClr val="FFFFAB"/>
                </a:solidFill>
                <a:latin typeface="Calibri" panose="020F0502020204030204" pitchFamily="34" charset="0"/>
              </a:rPr>
              <a:t>Thromb</a:t>
            </a:r>
            <a:r>
              <a:rPr lang="en-US" b="0" i="0" u="none" strike="noStrike" baseline="0" dirty="0">
                <a:solidFill>
                  <a:srgbClr val="FFFFAB"/>
                </a:solidFill>
                <a:latin typeface="Calibri" panose="020F0502020204030204" pitchFamily="34" charset="0"/>
              </a:rPr>
              <a:t> </a:t>
            </a:r>
            <a:r>
              <a:rPr lang="en-US" b="0" i="0" u="none" strike="noStrike" baseline="0" dirty="0" err="1">
                <a:solidFill>
                  <a:srgbClr val="FFFFAB"/>
                </a:solidFill>
                <a:latin typeface="Calibri" panose="020F0502020204030204" pitchFamily="34" charset="0"/>
              </a:rPr>
              <a:t>hemo</a:t>
            </a:r>
            <a:r>
              <a:rPr lang="en-US" b="0" i="0" u="none" strike="noStrike" baseline="0" dirty="0">
                <a:solidFill>
                  <a:srgbClr val="FFFFAB"/>
                </a:solidFill>
                <a:latin typeface="Calibri" panose="020F0502020204030204" pitchFamily="34" charset="0"/>
              </a:rPr>
              <a:t> 2007.</a:t>
            </a:r>
          </a:p>
        </p:txBody>
      </p:sp>
    </p:spTree>
    <p:extLst>
      <p:ext uri="{BB962C8B-B14F-4D97-AF65-F5344CB8AC3E}">
        <p14:creationId xmlns:p14="http://schemas.microsoft.com/office/powerpoint/2010/main" val="4114510284"/>
      </p:ext>
    </p:extLst>
  </p:cSld>
  <p:clrMapOvr>
    <a:masterClrMapping/>
  </p:clrMapOvr>
  <p:transition>
    <p:fade/>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1059" y="120257"/>
            <a:ext cx="8603060" cy="747897"/>
          </a:xfrm>
          <a:ln w="19050">
            <a:solidFill>
              <a:srgbClr val="FFFFAB"/>
            </a:solidFill>
          </a:ln>
        </p:spPr>
        <p:txBody>
          <a:bodyPr/>
          <a:lstStyle/>
          <a:p>
            <a:r>
              <a:rPr lang="en-US" sz="5400" dirty="0"/>
              <a:t>Dipyridamole for Melanoma </a:t>
            </a:r>
          </a:p>
        </p:txBody>
      </p:sp>
      <p:sp>
        <p:nvSpPr>
          <p:cNvPr id="5" name="Content Placeholder 4"/>
          <p:cNvSpPr>
            <a:spLocks noGrp="1"/>
          </p:cNvSpPr>
          <p:nvPr>
            <p:ph sz="half" idx="2"/>
          </p:nvPr>
        </p:nvSpPr>
        <p:spPr>
          <a:xfrm>
            <a:off x="221060" y="1129463"/>
            <a:ext cx="8603060" cy="3933384"/>
          </a:xfrm>
          <a:ln w="19050">
            <a:solidFill>
              <a:srgbClr val="FFFFAB"/>
            </a:solidFill>
          </a:ln>
        </p:spPr>
        <p:txBody>
          <a:bodyPr/>
          <a:lstStyle/>
          <a:p>
            <a:r>
              <a:rPr lang="en-US" sz="3600" dirty="0"/>
              <a:t>1985 Dr. Rhodes in Lancet.  </a:t>
            </a:r>
          </a:p>
          <a:p>
            <a:r>
              <a:rPr lang="en-US" sz="3600" dirty="0"/>
              <a:t>30 Melanoma Pts Rx  DP, 300 mg a day. 11 Year F/U.   </a:t>
            </a:r>
          </a:p>
          <a:p>
            <a:r>
              <a:rPr lang="en-US" sz="3600" dirty="0"/>
              <a:t>26 pts presented with Distant Metastatic Disease. </a:t>
            </a:r>
          </a:p>
          <a:p>
            <a:r>
              <a:rPr lang="en-US" sz="3600" dirty="0"/>
              <a:t>On DP: 77% 5 year survival.</a:t>
            </a:r>
          </a:p>
          <a:p>
            <a:r>
              <a:rPr lang="en-US" sz="3600" dirty="0"/>
              <a:t>Off DP 20-30% 5 year survival.</a:t>
            </a:r>
          </a:p>
        </p:txBody>
      </p:sp>
      <p:sp>
        <p:nvSpPr>
          <p:cNvPr id="6" name="TextBox 5">
            <a:extLst>
              <a:ext uri="{FF2B5EF4-FFF2-40B4-BE49-F238E27FC236}">
                <a16:creationId xmlns:a16="http://schemas.microsoft.com/office/drawing/2014/main" id="{36607928-F784-4D3E-8B57-4578ABDAA65C}"/>
              </a:ext>
            </a:extLst>
          </p:cNvPr>
          <p:cNvSpPr txBox="1"/>
          <p:nvPr/>
        </p:nvSpPr>
        <p:spPr>
          <a:xfrm>
            <a:off x="5715000" y="6488668"/>
            <a:ext cx="3505200" cy="369332"/>
          </a:xfrm>
          <a:prstGeom prst="rect">
            <a:avLst/>
          </a:prstGeom>
          <a:noFill/>
        </p:spPr>
        <p:txBody>
          <a:bodyPr wrap="square">
            <a:spAutoFit/>
          </a:bodyPr>
          <a:lstStyle/>
          <a:p>
            <a:r>
              <a:rPr lang="en-US" dirty="0"/>
              <a:t>Copyright 2021 © Jeffrey Dach MD </a:t>
            </a:r>
          </a:p>
        </p:txBody>
      </p:sp>
      <p:sp>
        <p:nvSpPr>
          <p:cNvPr id="7" name="TextBox 6">
            <a:extLst>
              <a:ext uri="{FF2B5EF4-FFF2-40B4-BE49-F238E27FC236}">
                <a16:creationId xmlns:a16="http://schemas.microsoft.com/office/drawing/2014/main" id="{0273534D-01E3-4147-98C7-0503E5119209}"/>
              </a:ext>
            </a:extLst>
          </p:cNvPr>
          <p:cNvSpPr txBox="1"/>
          <p:nvPr/>
        </p:nvSpPr>
        <p:spPr>
          <a:xfrm>
            <a:off x="221059" y="5313038"/>
            <a:ext cx="8603060" cy="830997"/>
          </a:xfrm>
          <a:prstGeom prst="rect">
            <a:avLst/>
          </a:prstGeom>
          <a:noFill/>
          <a:ln w="12700">
            <a:solidFill>
              <a:srgbClr val="FFFFAB"/>
            </a:solidFill>
          </a:ln>
        </p:spPr>
        <p:txBody>
          <a:bodyPr wrap="square">
            <a:spAutoFit/>
          </a:bodyPr>
          <a:lstStyle/>
          <a:p>
            <a:pPr algn="l"/>
            <a:r>
              <a:rPr lang="en-US" sz="2400" b="0" i="0" u="none" strike="noStrike" baseline="0" dirty="0">
                <a:solidFill>
                  <a:srgbClr val="FFFFAB"/>
                </a:solidFill>
                <a:latin typeface="Calibri" panose="020F0502020204030204" pitchFamily="34" charset="0"/>
              </a:rPr>
              <a:t>14) Rhodes, E. L., et al. “Dipyridamole for treatment of</a:t>
            </a:r>
          </a:p>
          <a:p>
            <a:pPr algn="l"/>
            <a:r>
              <a:rPr lang="en-US" sz="2400" b="0" i="0" u="none" strike="noStrike" baseline="0" dirty="0">
                <a:solidFill>
                  <a:srgbClr val="FFFFAB"/>
                </a:solidFill>
                <a:latin typeface="Calibri" panose="020F0502020204030204" pitchFamily="34" charset="0"/>
              </a:rPr>
              <a:t>melanoma.” The Lancet 325.8430 (1985): 693.</a:t>
            </a:r>
          </a:p>
        </p:txBody>
      </p:sp>
    </p:spTree>
    <p:extLst>
      <p:ext uri="{BB962C8B-B14F-4D97-AF65-F5344CB8AC3E}">
        <p14:creationId xmlns:p14="http://schemas.microsoft.com/office/powerpoint/2010/main" val="1535584682"/>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89719" y="120257"/>
            <a:ext cx="8534400" cy="664797"/>
          </a:xfrm>
          <a:ln w="19050">
            <a:solidFill>
              <a:srgbClr val="FFFFAB"/>
            </a:solidFill>
          </a:ln>
        </p:spPr>
        <p:txBody>
          <a:bodyPr/>
          <a:lstStyle/>
          <a:p>
            <a:r>
              <a:rPr lang="en-US" dirty="0"/>
              <a:t>Cancer as a Trophoblastic Disease</a:t>
            </a:r>
          </a:p>
        </p:txBody>
      </p:sp>
      <p:sp>
        <p:nvSpPr>
          <p:cNvPr id="5" name="Content Placeholder 4"/>
          <p:cNvSpPr>
            <a:spLocks noGrp="1"/>
          </p:cNvSpPr>
          <p:nvPr>
            <p:ph sz="half" idx="2"/>
          </p:nvPr>
        </p:nvSpPr>
        <p:spPr>
          <a:xfrm>
            <a:off x="289719" y="1025128"/>
            <a:ext cx="8534400" cy="4542782"/>
          </a:xfrm>
          <a:ln w="19050">
            <a:solidFill>
              <a:srgbClr val="FFFFAB"/>
            </a:solidFill>
          </a:ln>
        </p:spPr>
        <p:txBody>
          <a:bodyPr/>
          <a:lstStyle/>
          <a:p>
            <a:r>
              <a:rPr lang="en-US" sz="3200" dirty="0"/>
              <a:t>“The trophoblastic program is found in a strictly dormant state in every cell of the body, as evidenced through </a:t>
            </a:r>
            <a:r>
              <a:rPr lang="en-US" sz="3200" b="1" dirty="0"/>
              <a:t>reproductive cloning by transfer of the nucleus of a somatic cell into a denucleated oocyte</a:t>
            </a:r>
            <a:r>
              <a:rPr lang="en-US" sz="3200" dirty="0"/>
              <a:t>. It seems to be </a:t>
            </a:r>
            <a:r>
              <a:rPr lang="en-US" sz="3200" b="1" dirty="0"/>
              <a:t>reactivated </a:t>
            </a:r>
            <a:r>
              <a:rPr lang="en-US" sz="3200" dirty="0"/>
              <a:t>in cancer cells, endowing them with pro-survival and latent mesenchymal properties, and to play a key functional role in cancer tissue regulation, in particular in expansion of mesenchyme-related </a:t>
            </a:r>
            <a:r>
              <a:rPr lang="en-US" sz="3200" dirty="0" err="1"/>
              <a:t>myofibroblastic</a:t>
            </a:r>
            <a:r>
              <a:rPr lang="en-US" sz="3200" dirty="0"/>
              <a:t> </a:t>
            </a:r>
            <a:r>
              <a:rPr lang="en-US" sz="3600" b="1" dirty="0"/>
              <a:t>CAFs</a:t>
            </a:r>
            <a:r>
              <a:rPr lang="en-US" sz="3200" dirty="0"/>
              <a:t>”</a:t>
            </a:r>
            <a:r>
              <a:rPr lang="en-US" sz="4000" dirty="0"/>
              <a:t>.</a:t>
            </a:r>
            <a:r>
              <a:rPr lang="en-US" sz="2400" dirty="0"/>
              <a:t>(</a:t>
            </a:r>
            <a:r>
              <a:rPr lang="en-US" sz="2400" dirty="0" err="1"/>
              <a:t>Piechowski</a:t>
            </a:r>
            <a:r>
              <a:rPr lang="en-US" sz="2400" dirty="0"/>
              <a:t>, 2019)</a:t>
            </a:r>
            <a:endParaRPr lang="en-US" sz="1800" dirty="0"/>
          </a:p>
        </p:txBody>
      </p:sp>
      <p:sp>
        <p:nvSpPr>
          <p:cNvPr id="6" name="TextBox 5">
            <a:extLst>
              <a:ext uri="{FF2B5EF4-FFF2-40B4-BE49-F238E27FC236}">
                <a16:creationId xmlns:a16="http://schemas.microsoft.com/office/drawing/2014/main" id="{36607928-F784-4D3E-8B57-4578ABDAA65C}"/>
              </a:ext>
            </a:extLst>
          </p:cNvPr>
          <p:cNvSpPr txBox="1"/>
          <p:nvPr/>
        </p:nvSpPr>
        <p:spPr>
          <a:xfrm>
            <a:off x="5715000" y="6488668"/>
            <a:ext cx="3505200" cy="369332"/>
          </a:xfrm>
          <a:prstGeom prst="rect">
            <a:avLst/>
          </a:prstGeom>
          <a:noFill/>
        </p:spPr>
        <p:txBody>
          <a:bodyPr wrap="square">
            <a:spAutoFit/>
          </a:bodyPr>
          <a:lstStyle/>
          <a:p>
            <a:r>
              <a:rPr lang="en-US" dirty="0"/>
              <a:t>Copyright 2021 © Jeffrey Dach MD </a:t>
            </a:r>
          </a:p>
        </p:txBody>
      </p:sp>
      <p:sp>
        <p:nvSpPr>
          <p:cNvPr id="7" name="TextBox 6">
            <a:extLst>
              <a:ext uri="{FF2B5EF4-FFF2-40B4-BE49-F238E27FC236}">
                <a16:creationId xmlns:a16="http://schemas.microsoft.com/office/drawing/2014/main" id="{0273534D-01E3-4147-98C7-0503E5119209}"/>
              </a:ext>
            </a:extLst>
          </p:cNvPr>
          <p:cNvSpPr txBox="1"/>
          <p:nvPr/>
        </p:nvSpPr>
        <p:spPr>
          <a:xfrm>
            <a:off x="289719" y="5705123"/>
            <a:ext cx="8701881" cy="646331"/>
          </a:xfrm>
          <a:prstGeom prst="rect">
            <a:avLst/>
          </a:prstGeom>
          <a:noFill/>
          <a:ln w="12700">
            <a:solidFill>
              <a:srgbClr val="FFFFAB"/>
            </a:solidFill>
          </a:ln>
        </p:spPr>
        <p:txBody>
          <a:bodyPr wrap="square">
            <a:spAutoFit/>
          </a:bodyPr>
          <a:lstStyle/>
          <a:p>
            <a:pPr algn="l"/>
            <a:r>
              <a:rPr lang="en-US" sz="1800" b="0" i="0" u="none" strike="noStrike" baseline="0" dirty="0" err="1">
                <a:solidFill>
                  <a:srgbClr val="FFFFAB"/>
                </a:solidFill>
                <a:latin typeface="Calibri" panose="020F0502020204030204" pitchFamily="34" charset="0"/>
              </a:rPr>
              <a:t>Piechowski</a:t>
            </a:r>
            <a:r>
              <a:rPr lang="en-US" sz="1800" b="0" i="0" u="none" strike="noStrike" baseline="0" dirty="0">
                <a:solidFill>
                  <a:srgbClr val="FFFFAB"/>
                </a:solidFill>
                <a:latin typeface="Calibri" panose="020F0502020204030204" pitchFamily="34" charset="0"/>
              </a:rPr>
              <a:t>, Jean. "Plausibility of trophoblastic-like regulation of cancer tissue." Cancer management and research 11 (2019): 5033.</a:t>
            </a:r>
          </a:p>
        </p:txBody>
      </p:sp>
    </p:spTree>
    <p:extLst>
      <p:ext uri="{BB962C8B-B14F-4D97-AF65-F5344CB8AC3E}">
        <p14:creationId xmlns:p14="http://schemas.microsoft.com/office/powerpoint/2010/main" val="1622210676"/>
      </p:ext>
    </p:extLst>
  </p:cSld>
  <p:clrMapOvr>
    <a:masterClrMapping/>
  </p:clrMapOvr>
  <p:transition>
    <p:fade/>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89719" y="120257"/>
            <a:ext cx="8534400" cy="1495794"/>
          </a:xfrm>
          <a:ln w="19050">
            <a:solidFill>
              <a:srgbClr val="FFFFAB"/>
            </a:solidFill>
          </a:ln>
        </p:spPr>
        <p:txBody>
          <a:bodyPr/>
          <a:lstStyle/>
          <a:p>
            <a:r>
              <a:rPr lang="en-US" sz="5400" dirty="0"/>
              <a:t>Dipyridamole for Breast Cancer</a:t>
            </a:r>
            <a:br>
              <a:rPr lang="en-US" sz="5400" dirty="0"/>
            </a:br>
            <a:r>
              <a:rPr lang="en-US" sz="5400" dirty="0"/>
              <a:t>Mouse Xenografts </a:t>
            </a:r>
          </a:p>
        </p:txBody>
      </p:sp>
      <p:sp>
        <p:nvSpPr>
          <p:cNvPr id="5" name="Content Placeholder 4"/>
          <p:cNvSpPr>
            <a:spLocks noGrp="1"/>
          </p:cNvSpPr>
          <p:nvPr>
            <p:ph sz="half" idx="2"/>
          </p:nvPr>
        </p:nvSpPr>
        <p:spPr>
          <a:xfrm>
            <a:off x="289720" y="1839260"/>
            <a:ext cx="8534400" cy="1606594"/>
          </a:xfrm>
          <a:ln w="19050">
            <a:solidFill>
              <a:srgbClr val="FFFFAB"/>
            </a:solidFill>
          </a:ln>
        </p:spPr>
        <p:txBody>
          <a:bodyPr/>
          <a:lstStyle/>
          <a:p>
            <a:r>
              <a:rPr lang="pl-PL" sz="3600" dirty="0"/>
              <a:t>2013 Dr. Daniela Spano</a:t>
            </a:r>
            <a:r>
              <a:rPr lang="en-US" sz="3600" dirty="0"/>
              <a:t>, Mouse Xenograft Model for Breast Cancer.</a:t>
            </a:r>
          </a:p>
          <a:p>
            <a:r>
              <a:rPr lang="en-US" sz="3600" dirty="0"/>
              <a:t>DP Prevents Progression of TNBC</a:t>
            </a:r>
          </a:p>
        </p:txBody>
      </p:sp>
      <p:sp>
        <p:nvSpPr>
          <p:cNvPr id="6" name="TextBox 5">
            <a:extLst>
              <a:ext uri="{FF2B5EF4-FFF2-40B4-BE49-F238E27FC236}">
                <a16:creationId xmlns:a16="http://schemas.microsoft.com/office/drawing/2014/main" id="{36607928-F784-4D3E-8B57-4578ABDAA65C}"/>
              </a:ext>
            </a:extLst>
          </p:cNvPr>
          <p:cNvSpPr txBox="1"/>
          <p:nvPr/>
        </p:nvSpPr>
        <p:spPr>
          <a:xfrm>
            <a:off x="5562600" y="4775782"/>
            <a:ext cx="3505200" cy="369332"/>
          </a:xfrm>
          <a:prstGeom prst="rect">
            <a:avLst/>
          </a:prstGeom>
          <a:noFill/>
        </p:spPr>
        <p:txBody>
          <a:bodyPr wrap="square">
            <a:spAutoFit/>
          </a:bodyPr>
          <a:lstStyle/>
          <a:p>
            <a:r>
              <a:rPr lang="en-US" dirty="0"/>
              <a:t>Copyright 2021 © Jeffrey Dach MD </a:t>
            </a:r>
          </a:p>
        </p:txBody>
      </p:sp>
      <p:sp>
        <p:nvSpPr>
          <p:cNvPr id="7" name="TextBox 6">
            <a:extLst>
              <a:ext uri="{FF2B5EF4-FFF2-40B4-BE49-F238E27FC236}">
                <a16:creationId xmlns:a16="http://schemas.microsoft.com/office/drawing/2014/main" id="{0273534D-01E3-4147-98C7-0503E5119209}"/>
              </a:ext>
            </a:extLst>
          </p:cNvPr>
          <p:cNvSpPr txBox="1"/>
          <p:nvPr/>
        </p:nvSpPr>
        <p:spPr>
          <a:xfrm>
            <a:off x="289720" y="3678991"/>
            <a:ext cx="8534400" cy="830997"/>
          </a:xfrm>
          <a:prstGeom prst="rect">
            <a:avLst/>
          </a:prstGeom>
          <a:noFill/>
          <a:ln w="12700">
            <a:solidFill>
              <a:srgbClr val="FFFFAB"/>
            </a:solidFill>
          </a:ln>
        </p:spPr>
        <p:txBody>
          <a:bodyPr wrap="square">
            <a:spAutoFit/>
          </a:bodyPr>
          <a:lstStyle/>
          <a:p>
            <a:pPr algn="l"/>
            <a:r>
              <a:rPr lang="en-US" sz="2400" b="0" i="0" u="none" strike="noStrike" baseline="0" dirty="0">
                <a:solidFill>
                  <a:srgbClr val="FFFFAB"/>
                </a:solidFill>
                <a:latin typeface="Calibri" panose="020F0502020204030204" pitchFamily="34" charset="0"/>
              </a:rPr>
              <a:t>15) Spano, Daniela, et al. “Dipyridamole prevents TNBC progression.” Clin </a:t>
            </a:r>
            <a:r>
              <a:rPr lang="en-US" sz="2400" b="0" i="0" u="none" strike="noStrike" baseline="0" dirty="0" err="1">
                <a:solidFill>
                  <a:srgbClr val="FFFFAB"/>
                </a:solidFill>
                <a:latin typeface="Calibri" panose="020F0502020204030204" pitchFamily="34" charset="0"/>
              </a:rPr>
              <a:t>exper</a:t>
            </a:r>
            <a:r>
              <a:rPr lang="en-US" sz="2400" b="0" i="0" u="none" strike="noStrike" baseline="0" dirty="0">
                <a:solidFill>
                  <a:srgbClr val="FFFFAB"/>
                </a:solidFill>
                <a:latin typeface="Calibri" panose="020F0502020204030204" pitchFamily="34" charset="0"/>
              </a:rPr>
              <a:t> metastasis 30.1 (2013): 47-68..</a:t>
            </a:r>
          </a:p>
        </p:txBody>
      </p:sp>
    </p:spTree>
    <p:extLst>
      <p:ext uri="{BB962C8B-B14F-4D97-AF65-F5344CB8AC3E}">
        <p14:creationId xmlns:p14="http://schemas.microsoft.com/office/powerpoint/2010/main" val="1184693038"/>
      </p:ext>
    </p:extLst>
  </p:cSld>
  <p:clrMapOvr>
    <a:masterClrMapping/>
  </p:clrMapOvr>
  <p:transition>
    <p:fade/>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89719" y="120257"/>
            <a:ext cx="8534400" cy="747897"/>
          </a:xfrm>
          <a:ln w="19050">
            <a:solidFill>
              <a:srgbClr val="FFFFAB"/>
            </a:solidFill>
          </a:ln>
        </p:spPr>
        <p:txBody>
          <a:bodyPr/>
          <a:lstStyle/>
          <a:p>
            <a:r>
              <a:rPr lang="en-US" sz="5400" dirty="0"/>
              <a:t>Dipyridamole for Breast Cancer </a:t>
            </a:r>
          </a:p>
        </p:txBody>
      </p:sp>
      <p:sp>
        <p:nvSpPr>
          <p:cNvPr id="5" name="Content Placeholder 4"/>
          <p:cNvSpPr>
            <a:spLocks noGrp="1"/>
          </p:cNvSpPr>
          <p:nvPr>
            <p:ph sz="half" idx="2"/>
          </p:nvPr>
        </p:nvSpPr>
        <p:spPr>
          <a:xfrm>
            <a:off x="205978" y="1143000"/>
            <a:ext cx="8701881" cy="4185761"/>
          </a:xfrm>
          <a:ln w="19050">
            <a:solidFill>
              <a:srgbClr val="FFFFAB"/>
            </a:solidFill>
          </a:ln>
        </p:spPr>
        <p:txBody>
          <a:bodyPr/>
          <a:lstStyle/>
          <a:p>
            <a:r>
              <a:rPr lang="en-US" sz="3200" dirty="0"/>
              <a:t>“Low dose DP significantly reduced primary tumor growth and metastasis…while high dose resulted in almost total reduction in primary tumor”…</a:t>
            </a:r>
          </a:p>
          <a:p>
            <a:r>
              <a:rPr lang="en-US" sz="3200" dirty="0"/>
              <a:t>“Dipyridamole had significant effects on </a:t>
            </a:r>
            <a:r>
              <a:rPr lang="en-US" sz="3200" dirty="0" err="1"/>
              <a:t>Wnt</a:t>
            </a:r>
            <a:r>
              <a:rPr lang="en-US" sz="3200" dirty="0"/>
              <a:t> (CSCs), MAPK/ERK </a:t>
            </a:r>
            <a:r>
              <a:rPr lang="en-US" sz="2400" dirty="0"/>
              <a:t>(Kinases, Growth Signals)</a:t>
            </a:r>
            <a:r>
              <a:rPr lang="en-US" sz="3200" dirty="0"/>
              <a:t> and NF-kB (</a:t>
            </a:r>
            <a:r>
              <a:rPr lang="en-US" sz="3200" dirty="0" err="1"/>
              <a:t>Inflam</a:t>
            </a:r>
            <a:r>
              <a:rPr lang="en-US" sz="3200" dirty="0"/>
              <a:t>) pathways in both animal models”... </a:t>
            </a:r>
          </a:p>
          <a:p>
            <a:r>
              <a:rPr lang="en-US" sz="3200" dirty="0"/>
              <a:t>“DP significantly decreased infiltration of TAMs and MDSC in primary tumors, and the inflammatory cytokines.” (Spano, 2013)</a:t>
            </a:r>
          </a:p>
        </p:txBody>
      </p:sp>
      <p:sp>
        <p:nvSpPr>
          <p:cNvPr id="6" name="TextBox 5">
            <a:extLst>
              <a:ext uri="{FF2B5EF4-FFF2-40B4-BE49-F238E27FC236}">
                <a16:creationId xmlns:a16="http://schemas.microsoft.com/office/drawing/2014/main" id="{36607928-F784-4D3E-8B57-4578ABDAA65C}"/>
              </a:ext>
            </a:extLst>
          </p:cNvPr>
          <p:cNvSpPr txBox="1"/>
          <p:nvPr/>
        </p:nvSpPr>
        <p:spPr>
          <a:xfrm>
            <a:off x="5715000" y="6488668"/>
            <a:ext cx="3505200" cy="369332"/>
          </a:xfrm>
          <a:prstGeom prst="rect">
            <a:avLst/>
          </a:prstGeom>
          <a:noFill/>
        </p:spPr>
        <p:txBody>
          <a:bodyPr wrap="square">
            <a:spAutoFit/>
          </a:bodyPr>
          <a:lstStyle/>
          <a:p>
            <a:r>
              <a:rPr lang="en-US" dirty="0"/>
              <a:t>Copyright 2021 © Jeffrey Dach MD </a:t>
            </a:r>
          </a:p>
        </p:txBody>
      </p:sp>
      <p:sp>
        <p:nvSpPr>
          <p:cNvPr id="7" name="TextBox 6">
            <a:extLst>
              <a:ext uri="{FF2B5EF4-FFF2-40B4-BE49-F238E27FC236}">
                <a16:creationId xmlns:a16="http://schemas.microsoft.com/office/drawing/2014/main" id="{0273534D-01E3-4147-98C7-0503E5119209}"/>
              </a:ext>
            </a:extLst>
          </p:cNvPr>
          <p:cNvSpPr txBox="1"/>
          <p:nvPr/>
        </p:nvSpPr>
        <p:spPr>
          <a:xfrm>
            <a:off x="205977" y="5493216"/>
            <a:ext cx="8701881" cy="830997"/>
          </a:xfrm>
          <a:prstGeom prst="rect">
            <a:avLst/>
          </a:prstGeom>
          <a:noFill/>
          <a:ln w="12700">
            <a:solidFill>
              <a:srgbClr val="FFFFAB"/>
            </a:solidFill>
          </a:ln>
        </p:spPr>
        <p:txBody>
          <a:bodyPr wrap="square">
            <a:spAutoFit/>
          </a:bodyPr>
          <a:lstStyle/>
          <a:p>
            <a:pPr algn="l"/>
            <a:r>
              <a:rPr lang="en-US" sz="2400" b="0" i="0" u="none" strike="noStrike" baseline="0" dirty="0">
                <a:solidFill>
                  <a:srgbClr val="FFFFAB"/>
                </a:solidFill>
                <a:latin typeface="Calibri" panose="020F0502020204030204" pitchFamily="34" charset="0"/>
              </a:rPr>
              <a:t>15) Spano, Daniela, et al. “Dipyridamole prevents TNBC progression.” Clin </a:t>
            </a:r>
            <a:r>
              <a:rPr lang="en-US" sz="2400" b="0" i="0" u="none" strike="noStrike" baseline="0" dirty="0" err="1">
                <a:solidFill>
                  <a:srgbClr val="FFFFAB"/>
                </a:solidFill>
                <a:latin typeface="Calibri" panose="020F0502020204030204" pitchFamily="34" charset="0"/>
              </a:rPr>
              <a:t>exper</a:t>
            </a:r>
            <a:r>
              <a:rPr lang="en-US" sz="2400" b="0" i="0" u="none" strike="noStrike" baseline="0" dirty="0">
                <a:solidFill>
                  <a:srgbClr val="FFFFAB"/>
                </a:solidFill>
                <a:latin typeface="Calibri" panose="020F0502020204030204" pitchFamily="34" charset="0"/>
              </a:rPr>
              <a:t> metastasis 30.1 (2013): 47-68..</a:t>
            </a:r>
          </a:p>
        </p:txBody>
      </p:sp>
    </p:spTree>
    <p:extLst>
      <p:ext uri="{BB962C8B-B14F-4D97-AF65-F5344CB8AC3E}">
        <p14:creationId xmlns:p14="http://schemas.microsoft.com/office/powerpoint/2010/main" val="3483003563"/>
      </p:ext>
    </p:extLst>
  </p:cSld>
  <p:clrMapOvr>
    <a:masterClrMapping/>
  </p:clrMapOvr>
  <p:transition>
    <p:fade/>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89719" y="120257"/>
            <a:ext cx="8534400" cy="747897"/>
          </a:xfrm>
          <a:ln w="19050">
            <a:solidFill>
              <a:srgbClr val="FFFFAB"/>
            </a:solidFill>
          </a:ln>
        </p:spPr>
        <p:txBody>
          <a:bodyPr/>
          <a:lstStyle/>
          <a:p>
            <a:r>
              <a:rPr lang="en-US" sz="5400" dirty="0"/>
              <a:t>Dipyridamole MOA</a:t>
            </a:r>
          </a:p>
        </p:txBody>
      </p:sp>
      <p:sp>
        <p:nvSpPr>
          <p:cNvPr id="5" name="Content Placeholder 4"/>
          <p:cNvSpPr>
            <a:spLocks noGrp="1"/>
          </p:cNvSpPr>
          <p:nvPr>
            <p:ph sz="half" idx="2"/>
          </p:nvPr>
        </p:nvSpPr>
        <p:spPr>
          <a:xfrm>
            <a:off x="221059" y="907746"/>
            <a:ext cx="8701881" cy="4284250"/>
          </a:xfrm>
          <a:ln w="19050">
            <a:solidFill>
              <a:srgbClr val="FFFFAB"/>
            </a:solidFill>
          </a:ln>
        </p:spPr>
        <p:txBody>
          <a:bodyPr/>
          <a:lstStyle/>
          <a:p>
            <a:r>
              <a:rPr lang="en-US" sz="3200" dirty="0"/>
              <a:t>Prevents platelet activation, which prevents release of Growth Factors VEGF, PDGF and TGF-</a:t>
            </a:r>
            <a:r>
              <a:rPr lang="el-GR" sz="3200" dirty="0"/>
              <a:t>β</a:t>
            </a:r>
            <a:r>
              <a:rPr lang="en-US" sz="3200" dirty="0"/>
              <a:t>, COX2  into TME. </a:t>
            </a:r>
          </a:p>
          <a:p>
            <a:r>
              <a:rPr lang="en-US" sz="3200" dirty="0"/>
              <a:t>Restores Anti-Tumor Immune Response. (Adjunct to </a:t>
            </a:r>
            <a:r>
              <a:rPr lang="en-US" sz="3200" dirty="0" err="1"/>
              <a:t>Checkpt</a:t>
            </a:r>
            <a:r>
              <a:rPr lang="en-US" sz="3200" dirty="0"/>
              <a:t> </a:t>
            </a:r>
            <a:r>
              <a:rPr lang="en-US" sz="3200" dirty="0" err="1"/>
              <a:t>Inhibs</a:t>
            </a:r>
            <a:r>
              <a:rPr lang="en-US" sz="3200" dirty="0"/>
              <a:t>).</a:t>
            </a:r>
          </a:p>
          <a:p>
            <a:r>
              <a:rPr lang="en-US" sz="3200" dirty="0"/>
              <a:t>Inhibits cellular uptake of adenosine.</a:t>
            </a:r>
          </a:p>
          <a:p>
            <a:r>
              <a:rPr lang="en-US" sz="3200" dirty="0"/>
              <a:t>Inhibits the phosphodiesterase enzymes (PDE) that normally break down cAMP, thus increasing cellular cAMP levels in cells.</a:t>
            </a:r>
          </a:p>
        </p:txBody>
      </p:sp>
      <p:sp>
        <p:nvSpPr>
          <p:cNvPr id="6" name="TextBox 5">
            <a:extLst>
              <a:ext uri="{FF2B5EF4-FFF2-40B4-BE49-F238E27FC236}">
                <a16:creationId xmlns:a16="http://schemas.microsoft.com/office/drawing/2014/main" id="{36607928-F784-4D3E-8B57-4578ABDAA65C}"/>
              </a:ext>
            </a:extLst>
          </p:cNvPr>
          <p:cNvSpPr txBox="1"/>
          <p:nvPr/>
        </p:nvSpPr>
        <p:spPr>
          <a:xfrm>
            <a:off x="5715000" y="6488668"/>
            <a:ext cx="3505200" cy="369332"/>
          </a:xfrm>
          <a:prstGeom prst="rect">
            <a:avLst/>
          </a:prstGeom>
          <a:noFill/>
        </p:spPr>
        <p:txBody>
          <a:bodyPr wrap="square">
            <a:spAutoFit/>
          </a:bodyPr>
          <a:lstStyle/>
          <a:p>
            <a:r>
              <a:rPr lang="en-US" dirty="0"/>
              <a:t>Copyright 2021 © Jeffrey Dach MD </a:t>
            </a:r>
          </a:p>
        </p:txBody>
      </p:sp>
      <p:sp>
        <p:nvSpPr>
          <p:cNvPr id="7" name="TextBox 6">
            <a:extLst>
              <a:ext uri="{FF2B5EF4-FFF2-40B4-BE49-F238E27FC236}">
                <a16:creationId xmlns:a16="http://schemas.microsoft.com/office/drawing/2014/main" id="{0273534D-01E3-4147-98C7-0503E5119209}"/>
              </a:ext>
            </a:extLst>
          </p:cNvPr>
          <p:cNvSpPr txBox="1"/>
          <p:nvPr/>
        </p:nvSpPr>
        <p:spPr>
          <a:xfrm>
            <a:off x="289719" y="5337866"/>
            <a:ext cx="8534400" cy="830997"/>
          </a:xfrm>
          <a:prstGeom prst="rect">
            <a:avLst/>
          </a:prstGeom>
          <a:noFill/>
          <a:ln w="12700">
            <a:solidFill>
              <a:srgbClr val="FFFFAB"/>
            </a:solidFill>
          </a:ln>
        </p:spPr>
        <p:txBody>
          <a:bodyPr wrap="square">
            <a:spAutoFit/>
          </a:bodyPr>
          <a:lstStyle/>
          <a:p>
            <a:pPr algn="l"/>
            <a:r>
              <a:rPr lang="en-US" sz="2400" b="0" i="0" u="none" strike="noStrike" baseline="0" dirty="0">
                <a:solidFill>
                  <a:srgbClr val="FFFFAB"/>
                </a:solidFill>
                <a:latin typeface="Calibri" panose="020F0502020204030204" pitchFamily="34" charset="0"/>
              </a:rPr>
              <a:t>2) </a:t>
            </a:r>
            <a:r>
              <a:rPr lang="en-US" sz="2400" b="0" i="0" u="none" strike="noStrike" baseline="0" dirty="0" err="1">
                <a:solidFill>
                  <a:srgbClr val="FFFFAB"/>
                </a:solidFill>
                <a:latin typeface="Calibri" panose="020F0502020204030204" pitchFamily="34" charset="0"/>
              </a:rPr>
              <a:t>Elaskalani</a:t>
            </a:r>
            <a:r>
              <a:rPr lang="en-US" sz="2400" b="0" i="0" u="none" strike="noStrike" baseline="0" dirty="0">
                <a:solidFill>
                  <a:srgbClr val="FFFFAB"/>
                </a:solidFill>
                <a:latin typeface="Calibri" panose="020F0502020204030204" pitchFamily="34" charset="0"/>
              </a:rPr>
              <a:t>, Omar, et al. “Targeting Platelets for the</a:t>
            </a:r>
          </a:p>
          <a:p>
            <a:pPr algn="l"/>
            <a:r>
              <a:rPr lang="en-US" sz="2400" b="0" i="0" u="none" strike="noStrike" baseline="0" dirty="0">
                <a:solidFill>
                  <a:srgbClr val="FFFFAB"/>
                </a:solidFill>
                <a:latin typeface="Calibri" panose="020F0502020204030204" pitchFamily="34" charset="0"/>
              </a:rPr>
              <a:t>Treatment of Cancer.” Cancers 9.7 (2017): 94</a:t>
            </a:r>
          </a:p>
        </p:txBody>
      </p:sp>
    </p:spTree>
    <p:extLst>
      <p:ext uri="{BB962C8B-B14F-4D97-AF65-F5344CB8AC3E}">
        <p14:creationId xmlns:p14="http://schemas.microsoft.com/office/powerpoint/2010/main" val="1587706860"/>
      </p:ext>
    </p:extLst>
  </p:cSld>
  <p:clrMapOvr>
    <a:masterClrMapping/>
  </p:clrMapOvr>
  <p:transition>
    <p:fade/>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89719" y="120257"/>
            <a:ext cx="8534400" cy="747897"/>
          </a:xfrm>
          <a:ln w="19050">
            <a:solidFill>
              <a:srgbClr val="FFFFAB"/>
            </a:solidFill>
          </a:ln>
        </p:spPr>
        <p:txBody>
          <a:bodyPr/>
          <a:lstStyle/>
          <a:p>
            <a:r>
              <a:rPr lang="en-US" sz="5400" dirty="0"/>
              <a:t>Dipyridamole Synergy w Statins</a:t>
            </a:r>
          </a:p>
        </p:txBody>
      </p:sp>
      <p:sp>
        <p:nvSpPr>
          <p:cNvPr id="5" name="Content Placeholder 4"/>
          <p:cNvSpPr>
            <a:spLocks noGrp="1"/>
          </p:cNvSpPr>
          <p:nvPr>
            <p:ph sz="half" idx="2"/>
          </p:nvPr>
        </p:nvSpPr>
        <p:spPr>
          <a:xfrm>
            <a:off x="257062" y="1066800"/>
            <a:ext cx="8701881" cy="4185761"/>
          </a:xfrm>
          <a:ln w="19050">
            <a:solidFill>
              <a:srgbClr val="FFFFAB"/>
            </a:solidFill>
          </a:ln>
        </p:spPr>
        <p:txBody>
          <a:bodyPr/>
          <a:lstStyle/>
          <a:p>
            <a:r>
              <a:rPr lang="en-US" sz="3200" dirty="0"/>
              <a:t>2014 Dr </a:t>
            </a:r>
            <a:r>
              <a:rPr lang="en-US" sz="3200" dirty="0" err="1"/>
              <a:t>Pandrya</a:t>
            </a:r>
            <a:r>
              <a:rPr lang="en-US" sz="3200" dirty="0"/>
              <a:t> Screened 100 drugs (antimicrobials and metabolic regulators) for synergy with Atorvastatin in MM and AML cells.</a:t>
            </a:r>
          </a:p>
          <a:p>
            <a:r>
              <a:rPr lang="en-US" sz="3200" dirty="0"/>
              <a:t> “The combination of statins and dipyridamole is synergistically antiproliferative and induces apoptosis in AML and MM cell lines and primary patient cells.” (</a:t>
            </a:r>
            <a:r>
              <a:rPr lang="en-US" sz="3200" dirty="0" err="1"/>
              <a:t>Pandrya</a:t>
            </a:r>
            <a:r>
              <a:rPr lang="en-US" sz="3200" dirty="0"/>
              <a:t> 2014)</a:t>
            </a:r>
          </a:p>
          <a:p>
            <a:r>
              <a:rPr lang="en-US" sz="3200" dirty="0"/>
              <a:t>DP Inhibits Feedback loop, prevents compensatory upregulation of Mevalonate pathway after statin.</a:t>
            </a:r>
          </a:p>
        </p:txBody>
      </p:sp>
      <p:sp>
        <p:nvSpPr>
          <p:cNvPr id="6" name="TextBox 5">
            <a:extLst>
              <a:ext uri="{FF2B5EF4-FFF2-40B4-BE49-F238E27FC236}">
                <a16:creationId xmlns:a16="http://schemas.microsoft.com/office/drawing/2014/main" id="{36607928-F784-4D3E-8B57-4578ABDAA65C}"/>
              </a:ext>
            </a:extLst>
          </p:cNvPr>
          <p:cNvSpPr txBox="1"/>
          <p:nvPr/>
        </p:nvSpPr>
        <p:spPr>
          <a:xfrm>
            <a:off x="5715000" y="6488668"/>
            <a:ext cx="3505200" cy="369332"/>
          </a:xfrm>
          <a:prstGeom prst="rect">
            <a:avLst/>
          </a:prstGeom>
          <a:noFill/>
        </p:spPr>
        <p:txBody>
          <a:bodyPr wrap="square">
            <a:spAutoFit/>
          </a:bodyPr>
          <a:lstStyle/>
          <a:p>
            <a:r>
              <a:rPr lang="en-US" dirty="0"/>
              <a:t>Copyright 2021 © Jeffrey Dach MD </a:t>
            </a:r>
          </a:p>
        </p:txBody>
      </p:sp>
      <p:sp>
        <p:nvSpPr>
          <p:cNvPr id="7" name="TextBox 6">
            <a:extLst>
              <a:ext uri="{FF2B5EF4-FFF2-40B4-BE49-F238E27FC236}">
                <a16:creationId xmlns:a16="http://schemas.microsoft.com/office/drawing/2014/main" id="{0273534D-01E3-4147-98C7-0503E5119209}"/>
              </a:ext>
            </a:extLst>
          </p:cNvPr>
          <p:cNvSpPr txBox="1"/>
          <p:nvPr/>
        </p:nvSpPr>
        <p:spPr>
          <a:xfrm>
            <a:off x="289719" y="5337866"/>
            <a:ext cx="8534400" cy="1015663"/>
          </a:xfrm>
          <a:prstGeom prst="rect">
            <a:avLst/>
          </a:prstGeom>
          <a:noFill/>
          <a:ln w="12700">
            <a:solidFill>
              <a:srgbClr val="FFFFAB"/>
            </a:solidFill>
          </a:ln>
        </p:spPr>
        <p:txBody>
          <a:bodyPr wrap="square">
            <a:spAutoFit/>
          </a:bodyPr>
          <a:lstStyle/>
          <a:p>
            <a:pPr algn="l"/>
            <a:r>
              <a:rPr lang="en-US" sz="2000" b="0" i="0" u="none" strike="noStrike" baseline="0" dirty="0" err="1">
                <a:latin typeface="Calibri" panose="020F0502020204030204" pitchFamily="34" charset="0"/>
              </a:rPr>
              <a:t>Pandyra</a:t>
            </a:r>
            <a:r>
              <a:rPr lang="en-US" sz="2000" b="0" i="0" u="none" strike="noStrike" baseline="0" dirty="0">
                <a:latin typeface="Calibri" panose="020F0502020204030204" pitchFamily="34" charset="0"/>
              </a:rPr>
              <a:t>, Aleksandra, et al. "Immediate utility of two approved agents to target both the metabolic mevalonate pathway and its restorative feedback loop." Cancer research 74.17 (2014): 4772-4782.</a:t>
            </a:r>
          </a:p>
        </p:txBody>
      </p:sp>
    </p:spTree>
    <p:extLst>
      <p:ext uri="{BB962C8B-B14F-4D97-AF65-F5344CB8AC3E}">
        <p14:creationId xmlns:p14="http://schemas.microsoft.com/office/powerpoint/2010/main" val="396947432"/>
      </p:ext>
    </p:extLst>
  </p:cSld>
  <p:clrMapOvr>
    <a:masterClrMapping/>
  </p:clrMapOvr>
  <p:transition>
    <p:fade/>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89719" y="120257"/>
            <a:ext cx="8534400" cy="747897"/>
          </a:xfrm>
          <a:ln w="19050">
            <a:solidFill>
              <a:srgbClr val="FFFFAB"/>
            </a:solidFill>
          </a:ln>
        </p:spPr>
        <p:txBody>
          <a:bodyPr/>
          <a:lstStyle/>
          <a:p>
            <a:r>
              <a:rPr lang="en-US" sz="5400" dirty="0"/>
              <a:t>Dipyridamole References</a:t>
            </a:r>
          </a:p>
        </p:txBody>
      </p:sp>
      <p:sp>
        <p:nvSpPr>
          <p:cNvPr id="6" name="TextBox 5">
            <a:extLst>
              <a:ext uri="{FF2B5EF4-FFF2-40B4-BE49-F238E27FC236}">
                <a16:creationId xmlns:a16="http://schemas.microsoft.com/office/drawing/2014/main" id="{36607928-F784-4D3E-8B57-4578ABDAA65C}"/>
              </a:ext>
            </a:extLst>
          </p:cNvPr>
          <p:cNvSpPr txBox="1"/>
          <p:nvPr/>
        </p:nvSpPr>
        <p:spPr>
          <a:xfrm>
            <a:off x="5715000" y="6488668"/>
            <a:ext cx="3505200" cy="369332"/>
          </a:xfrm>
          <a:prstGeom prst="rect">
            <a:avLst/>
          </a:prstGeom>
          <a:noFill/>
        </p:spPr>
        <p:txBody>
          <a:bodyPr wrap="square">
            <a:spAutoFit/>
          </a:bodyPr>
          <a:lstStyle/>
          <a:p>
            <a:r>
              <a:rPr lang="en-US" dirty="0"/>
              <a:t>Copyright 2021 © Jeffrey Dach MD </a:t>
            </a:r>
          </a:p>
        </p:txBody>
      </p:sp>
      <p:sp>
        <p:nvSpPr>
          <p:cNvPr id="7" name="TextBox 6">
            <a:extLst>
              <a:ext uri="{FF2B5EF4-FFF2-40B4-BE49-F238E27FC236}">
                <a16:creationId xmlns:a16="http://schemas.microsoft.com/office/drawing/2014/main" id="{0273534D-01E3-4147-98C7-0503E5119209}"/>
              </a:ext>
            </a:extLst>
          </p:cNvPr>
          <p:cNvSpPr txBox="1"/>
          <p:nvPr/>
        </p:nvSpPr>
        <p:spPr>
          <a:xfrm>
            <a:off x="277019" y="996054"/>
            <a:ext cx="8534400" cy="5262979"/>
          </a:xfrm>
          <a:prstGeom prst="rect">
            <a:avLst/>
          </a:prstGeom>
          <a:noFill/>
          <a:ln w="12700">
            <a:solidFill>
              <a:srgbClr val="FFFFAB"/>
            </a:solidFill>
          </a:ln>
        </p:spPr>
        <p:txBody>
          <a:bodyPr wrap="square">
            <a:spAutoFit/>
          </a:bodyPr>
          <a:lstStyle/>
          <a:p>
            <a:pPr algn="l"/>
            <a:r>
              <a:rPr lang="en-US" sz="2400" b="0" i="0" u="none" strike="noStrike" baseline="0" dirty="0" err="1">
                <a:solidFill>
                  <a:srgbClr val="FFFFAB"/>
                </a:solidFill>
                <a:latin typeface="Calibri" panose="020F0502020204030204" pitchFamily="34" charset="0"/>
              </a:rPr>
              <a:t>Elaskalani</a:t>
            </a:r>
            <a:r>
              <a:rPr lang="en-US" sz="2400" b="0" i="0" u="none" strike="noStrike" baseline="0" dirty="0">
                <a:solidFill>
                  <a:srgbClr val="FFFFAB"/>
                </a:solidFill>
                <a:latin typeface="Calibri" panose="020F0502020204030204" pitchFamily="34" charset="0"/>
              </a:rPr>
              <a:t>, Omar, et al. “Targeting Platelets for Treatment of Cancer.” Cancers 9.7 (2017): 94</a:t>
            </a:r>
          </a:p>
          <a:p>
            <a:pPr algn="l"/>
            <a:r>
              <a:rPr lang="en-US" sz="2400" b="0" i="0" u="none" strike="noStrike" baseline="0" dirty="0" err="1">
                <a:solidFill>
                  <a:srgbClr val="FFFFAB"/>
                </a:solidFill>
                <a:latin typeface="Calibri" panose="020F0502020204030204" pitchFamily="34" charset="0"/>
              </a:rPr>
              <a:t>Gamboa</a:t>
            </a:r>
            <a:r>
              <a:rPr lang="en-US" sz="2400" b="0" i="0" u="none" strike="noStrike" baseline="0" dirty="0">
                <a:solidFill>
                  <a:srgbClr val="FFFFAB"/>
                </a:solidFill>
                <a:latin typeface="Calibri" panose="020F0502020204030204" pitchFamily="34" charset="0"/>
              </a:rPr>
              <a:t>, Alfredo, et al. “Role of adenosine and nitric oxide on the mechanisms of action of dipyridamole.” Stroke 36.10 (2005): 2170</a:t>
            </a:r>
          </a:p>
          <a:p>
            <a:pPr algn="l"/>
            <a:r>
              <a:rPr lang="en-US" sz="2400" b="0" i="0" u="none" strike="noStrike" baseline="0" dirty="0" err="1">
                <a:solidFill>
                  <a:srgbClr val="FFFFAB"/>
                </a:solidFill>
                <a:latin typeface="Calibri" panose="020F0502020204030204" pitchFamily="34" charset="0"/>
              </a:rPr>
              <a:t>Takehara</a:t>
            </a:r>
            <a:r>
              <a:rPr lang="en-US" sz="2400" b="0" i="0" u="none" strike="noStrike" baseline="0" dirty="0">
                <a:solidFill>
                  <a:srgbClr val="FFFFAB"/>
                </a:solidFill>
                <a:latin typeface="Calibri" panose="020F0502020204030204" pitchFamily="34" charset="0"/>
              </a:rPr>
              <a:t>, K “Dipyridamole specifically decreases platelet-derived growth factor release from platelets.” Pharm 40.3 (1990): 150-156</a:t>
            </a:r>
          </a:p>
          <a:p>
            <a:pPr algn="l"/>
            <a:r>
              <a:rPr lang="en-US" sz="2400" b="0" i="0" u="none" strike="noStrike" baseline="0" dirty="0" err="1">
                <a:solidFill>
                  <a:srgbClr val="FFFFAB"/>
                </a:solidFill>
                <a:latin typeface="Calibri" panose="020F0502020204030204" pitchFamily="34" charset="0"/>
              </a:rPr>
              <a:t>Tzanakakis</a:t>
            </a:r>
            <a:r>
              <a:rPr lang="en-US" sz="2400" b="0" i="0" u="none" strike="noStrike" baseline="0" dirty="0">
                <a:solidFill>
                  <a:srgbClr val="FFFFAB"/>
                </a:solidFill>
                <a:latin typeface="Calibri" panose="020F0502020204030204" pitchFamily="34" charset="0"/>
              </a:rPr>
              <a:t>, “Prevention of human pancreatic cancer cell‐induced hepatic metastasis in nude mice by dipyridamole and its analog RA‐233.” Cancer 71.8 (1993): 2466-2471.</a:t>
            </a:r>
          </a:p>
          <a:p>
            <a:pPr algn="l"/>
            <a:r>
              <a:rPr lang="en-US" sz="2400" b="0" i="0" u="none" strike="noStrike" baseline="0" dirty="0">
                <a:solidFill>
                  <a:srgbClr val="FFFFAB"/>
                </a:solidFill>
                <a:latin typeface="Calibri" panose="020F0502020204030204" pitchFamily="34" charset="0"/>
              </a:rPr>
              <a:t>36) Cho, Min Soon, et al. “The Inhibition of Platelets Restore Anti-Tumor Immune Response to Ovarian Cancer and Its Therapeutic Implication.” Blood 132. Supplement 1 (2018): 3698-3698</a:t>
            </a:r>
          </a:p>
          <a:p>
            <a:pPr algn="l"/>
            <a:r>
              <a:rPr lang="en-US" sz="2400" b="0" i="0" u="none" strike="noStrike" baseline="0" dirty="0" err="1">
                <a:solidFill>
                  <a:srgbClr val="FFFFAB"/>
                </a:solidFill>
                <a:latin typeface="Calibri" panose="020F0502020204030204" pitchFamily="34" charset="0"/>
              </a:rPr>
              <a:t>Rachidi</a:t>
            </a:r>
            <a:r>
              <a:rPr lang="en-US" sz="2400" b="0" i="0" u="none" strike="noStrike" baseline="0" dirty="0">
                <a:solidFill>
                  <a:srgbClr val="FFFFAB"/>
                </a:solidFill>
                <a:latin typeface="Calibri" panose="020F0502020204030204" pitchFamily="34" charset="0"/>
              </a:rPr>
              <a:t>, Saleh, et al. “Platelets subvert T cell immunity against cancer via GARP-TGF</a:t>
            </a:r>
            <a:r>
              <a:rPr lang="el-GR" sz="2400" b="0" i="0" u="none" strike="noStrike" baseline="0" dirty="0">
                <a:solidFill>
                  <a:srgbClr val="FFFFAB"/>
                </a:solidFill>
                <a:latin typeface="Calibri" panose="020F0502020204030204" pitchFamily="34" charset="0"/>
              </a:rPr>
              <a:t>β </a:t>
            </a:r>
            <a:r>
              <a:rPr lang="en-US" sz="2400" b="0" i="0" u="none" strike="noStrike" baseline="0" dirty="0">
                <a:solidFill>
                  <a:srgbClr val="FFFFAB"/>
                </a:solidFill>
                <a:latin typeface="Calibri" panose="020F0502020204030204" pitchFamily="34" charset="0"/>
              </a:rPr>
              <a:t>axis.” Science immunology 2.11 (2017).</a:t>
            </a:r>
          </a:p>
        </p:txBody>
      </p:sp>
    </p:spTree>
    <p:extLst>
      <p:ext uri="{BB962C8B-B14F-4D97-AF65-F5344CB8AC3E}">
        <p14:creationId xmlns:p14="http://schemas.microsoft.com/office/powerpoint/2010/main" val="3235731634"/>
      </p:ext>
    </p:extLst>
  </p:cSld>
  <p:clrMapOvr>
    <a:masterClrMapping/>
  </p:clrMapOvr>
  <p:transition>
    <p:fade/>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89719" y="120257"/>
            <a:ext cx="8534400" cy="443198"/>
          </a:xfrm>
          <a:ln w="19050">
            <a:solidFill>
              <a:srgbClr val="FFFFAB"/>
            </a:solidFill>
          </a:ln>
        </p:spPr>
        <p:txBody>
          <a:bodyPr/>
          <a:lstStyle/>
          <a:p>
            <a:r>
              <a:rPr lang="en-US" sz="3200" dirty="0"/>
              <a:t>Cancer as a Trophoblastic Disease  Summary Slide</a:t>
            </a:r>
          </a:p>
        </p:txBody>
      </p:sp>
      <p:sp>
        <p:nvSpPr>
          <p:cNvPr id="5" name="Content Placeholder 4"/>
          <p:cNvSpPr>
            <a:spLocks noGrp="1"/>
          </p:cNvSpPr>
          <p:nvPr>
            <p:ph sz="half" idx="2"/>
          </p:nvPr>
        </p:nvSpPr>
        <p:spPr>
          <a:xfrm>
            <a:off x="289719" y="762000"/>
            <a:ext cx="8701881" cy="5121402"/>
          </a:xfrm>
          <a:ln w="19050">
            <a:solidFill>
              <a:srgbClr val="FFFFAB"/>
            </a:solidFill>
          </a:ln>
        </p:spPr>
        <p:txBody>
          <a:bodyPr/>
          <a:lstStyle/>
          <a:p>
            <a:r>
              <a:rPr lang="en-US" sz="3200" dirty="0"/>
              <a:t>Similarity in molecular circuitry, immune evasion, inflammation -  Trophoblasts - Cancer.</a:t>
            </a:r>
          </a:p>
          <a:p>
            <a:r>
              <a:rPr lang="en-US" sz="3200" dirty="0"/>
              <a:t>PIBF, Mifepristone </a:t>
            </a:r>
            <a:r>
              <a:rPr lang="en-US" sz="3200" dirty="0" err="1"/>
              <a:t>AntiCancer</a:t>
            </a:r>
            <a:r>
              <a:rPr lang="en-US" sz="3200" dirty="0"/>
              <a:t> Effects</a:t>
            </a:r>
          </a:p>
          <a:p>
            <a:r>
              <a:rPr lang="en-US" sz="3200" dirty="0"/>
              <a:t>William Coley – The Father of Immunotherapy.</a:t>
            </a:r>
          </a:p>
          <a:p>
            <a:r>
              <a:rPr lang="en-US" sz="3200" dirty="0"/>
              <a:t>SR/CR  Mouse/The Mouse that Killed Cancer.</a:t>
            </a:r>
          </a:p>
          <a:p>
            <a:r>
              <a:rPr lang="en-US" sz="3200" dirty="0"/>
              <a:t>Cimetidine Immune Stimulator.</a:t>
            </a:r>
          </a:p>
          <a:p>
            <a:r>
              <a:rPr lang="en-US" sz="3200" dirty="0"/>
              <a:t>Beta Glucans Immune Stimulator.</a:t>
            </a:r>
          </a:p>
          <a:p>
            <a:r>
              <a:rPr lang="en-US" sz="3200" dirty="0"/>
              <a:t>Celecoxib, COX-2 Inhibitors .</a:t>
            </a:r>
          </a:p>
          <a:p>
            <a:r>
              <a:rPr lang="en-US" sz="3200" dirty="0"/>
              <a:t>Dipyridamole Prevents Platelet Activation, Prevents Release of TGF-</a:t>
            </a:r>
            <a:r>
              <a:rPr lang="el-GR" sz="3200" dirty="0"/>
              <a:t>β</a:t>
            </a:r>
            <a:r>
              <a:rPr lang="en-US" sz="3200" dirty="0"/>
              <a:t>, PDGF.</a:t>
            </a:r>
          </a:p>
        </p:txBody>
      </p:sp>
      <p:sp>
        <p:nvSpPr>
          <p:cNvPr id="6" name="TextBox 5">
            <a:extLst>
              <a:ext uri="{FF2B5EF4-FFF2-40B4-BE49-F238E27FC236}">
                <a16:creationId xmlns:a16="http://schemas.microsoft.com/office/drawing/2014/main" id="{36607928-F784-4D3E-8B57-4578ABDAA65C}"/>
              </a:ext>
            </a:extLst>
          </p:cNvPr>
          <p:cNvSpPr txBox="1"/>
          <p:nvPr/>
        </p:nvSpPr>
        <p:spPr>
          <a:xfrm>
            <a:off x="5715000" y="6488668"/>
            <a:ext cx="3505200" cy="369332"/>
          </a:xfrm>
          <a:prstGeom prst="rect">
            <a:avLst/>
          </a:prstGeom>
          <a:noFill/>
        </p:spPr>
        <p:txBody>
          <a:bodyPr wrap="square">
            <a:spAutoFit/>
          </a:bodyPr>
          <a:lstStyle/>
          <a:p>
            <a:r>
              <a:rPr lang="en-US" dirty="0"/>
              <a:t>Copyright 2021 © Jeffrey Dach MD </a:t>
            </a:r>
          </a:p>
        </p:txBody>
      </p:sp>
    </p:spTree>
    <p:extLst>
      <p:ext uri="{BB962C8B-B14F-4D97-AF65-F5344CB8AC3E}">
        <p14:creationId xmlns:p14="http://schemas.microsoft.com/office/powerpoint/2010/main" val="319878953"/>
      </p:ext>
    </p:extLst>
  </p:cSld>
  <p:clrMapOvr>
    <a:masterClrMapping/>
  </p:clrMapOvr>
  <p:transition>
    <p:fade/>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14400" y="152400"/>
            <a:ext cx="7467600" cy="685800"/>
          </a:xfrm>
          <a:ln w="6350">
            <a:solidFill>
              <a:schemeClr val="tx1"/>
            </a:solidFill>
          </a:ln>
        </p:spPr>
        <p:txBody>
          <a:bodyPr>
            <a:noAutofit/>
          </a:bodyPr>
          <a:lstStyle/>
          <a:p>
            <a:r>
              <a:rPr lang="en-US" dirty="0"/>
              <a:t>Thank You – Any Questions?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947531"/>
            <a:ext cx="7086600" cy="4438388"/>
          </a:xfrm>
          <a:prstGeom prst="rect">
            <a:avLst/>
          </a:prstGeom>
        </p:spPr>
      </p:pic>
      <p:sp>
        <p:nvSpPr>
          <p:cNvPr id="6" name="TextBox 5"/>
          <p:cNvSpPr txBox="1"/>
          <p:nvPr/>
        </p:nvSpPr>
        <p:spPr>
          <a:xfrm>
            <a:off x="914400" y="5385919"/>
            <a:ext cx="7086600" cy="1200329"/>
          </a:xfrm>
          <a:prstGeom prst="rect">
            <a:avLst/>
          </a:prstGeom>
          <a:noFill/>
          <a:ln w="952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srgbClr val="FFFF99"/>
                </a:solidFill>
                <a:effectLst/>
                <a:uLnTx/>
                <a:uFillTx/>
                <a:latin typeface="Calibri"/>
                <a:ea typeface="+mn-ea"/>
                <a:cs typeface="+mn-cs"/>
              </a:rPr>
              <a:t>TrueMedMD</a:t>
            </a:r>
            <a:r>
              <a:rPr kumimoji="0" lang="en-US" sz="1800" b="1" i="0" u="none" strike="noStrike" kern="1200" cap="none" spc="0" normalizeH="0" baseline="0" noProof="0" dirty="0">
                <a:ln>
                  <a:noFill/>
                </a:ln>
                <a:solidFill>
                  <a:srgbClr val="FFFF99"/>
                </a:solidFill>
                <a:effectLst/>
                <a:uLnTx/>
                <a:uFillTx/>
                <a:latin typeface="Calibri"/>
                <a:ea typeface="+mn-ea"/>
                <a:cs typeface="+mn-cs"/>
              </a:rPr>
              <a:t> 7450 Griffin Road Suite 180/190 Davie, </a:t>
            </a:r>
            <a:r>
              <a:rPr kumimoji="0" lang="en-US" sz="1800" b="1" i="0" u="none" strike="noStrike" kern="1200" cap="none" spc="0" normalizeH="0" baseline="0" noProof="0" dirty="0" err="1">
                <a:ln>
                  <a:noFill/>
                </a:ln>
                <a:solidFill>
                  <a:srgbClr val="FFFF99"/>
                </a:solidFill>
                <a:effectLst/>
                <a:uLnTx/>
                <a:uFillTx/>
                <a:latin typeface="Calibri"/>
                <a:ea typeface="+mn-ea"/>
                <a:cs typeface="+mn-cs"/>
              </a:rPr>
              <a:t>Fl</a:t>
            </a:r>
            <a:r>
              <a:rPr kumimoji="0" lang="en-US" sz="1800" b="1" i="0" u="none" strike="noStrike" kern="1200" cap="none" spc="0" normalizeH="0" baseline="0" noProof="0" dirty="0">
                <a:ln>
                  <a:noFill/>
                </a:ln>
                <a:solidFill>
                  <a:srgbClr val="FFFF99"/>
                </a:solidFill>
                <a:effectLst/>
                <a:uLnTx/>
                <a:uFillTx/>
                <a:latin typeface="Calibri"/>
                <a:ea typeface="+mn-ea"/>
                <a:cs typeface="+mn-cs"/>
              </a:rPr>
              <a:t> 33314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99"/>
                </a:solidFill>
                <a:effectLst/>
                <a:uLnTx/>
                <a:uFillTx/>
                <a:latin typeface="Calibri"/>
                <a:ea typeface="+mn-ea"/>
                <a:cs typeface="+mn-cs"/>
              </a:rPr>
              <a:t>954-792-4663         </a:t>
            </a:r>
            <a:r>
              <a:rPr kumimoji="0" lang="en-US" sz="1800" b="1" i="0" u="none" strike="noStrike" kern="1200" cap="none" spc="0" normalizeH="0" baseline="0" noProof="0" dirty="0">
                <a:ln>
                  <a:noFill/>
                </a:ln>
                <a:solidFill>
                  <a:srgbClr val="FFFF99"/>
                </a:solidFill>
                <a:effectLst/>
                <a:uLnTx/>
                <a:uFillTx/>
                <a:latin typeface="Calibri"/>
                <a:ea typeface="+mn-ea"/>
                <a:cs typeface="+mn-cs"/>
                <a:hlinkClick r:id="rId3"/>
              </a:rPr>
              <a:t>www.jeffreydachmd.com</a:t>
            </a:r>
            <a:endParaRPr kumimoji="0" lang="en-US" sz="1800" b="1" i="0" u="none" strike="noStrike" kern="1200" cap="none" spc="0" normalizeH="0" baseline="0" noProof="0" dirty="0">
              <a:ln>
                <a:noFill/>
              </a:ln>
              <a:solidFill>
                <a:srgbClr val="FFFF99"/>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99"/>
                </a:solidFill>
                <a:effectLst/>
                <a:uLnTx/>
                <a:uFillTx/>
                <a:latin typeface="Calibri"/>
                <a:ea typeface="+mn-ea"/>
                <a:cs typeface="+mn-cs"/>
              </a:rPr>
              <a:t>Slides Available at:  </a:t>
            </a:r>
            <a:r>
              <a:rPr kumimoji="0" lang="en-US" sz="1800" b="1" i="0" u="none" strike="noStrike" kern="1200" cap="none" spc="0" normalizeH="0" baseline="0" noProof="0" dirty="0">
                <a:ln>
                  <a:noFill/>
                </a:ln>
                <a:solidFill>
                  <a:srgbClr val="FFFF99"/>
                </a:solidFill>
                <a:effectLst/>
                <a:uLnTx/>
                <a:uFillTx/>
                <a:latin typeface="Calibri"/>
                <a:ea typeface="+mn-ea"/>
                <a:cs typeface="+mn-cs"/>
                <a:hlinkClick r:id="rId4"/>
              </a:rPr>
              <a:t>http://jeffreydachmd.com</a:t>
            </a:r>
            <a:endParaRPr kumimoji="0" lang="en-US" sz="1800" b="1" i="0" u="none" strike="noStrike" kern="1200" cap="none" spc="0" normalizeH="0" baseline="0" noProof="0" dirty="0">
              <a:ln>
                <a:noFill/>
              </a:ln>
              <a:solidFill>
                <a:srgbClr val="FFFF99"/>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FFFF99"/>
              </a:solidFill>
              <a:effectLst/>
              <a:uLnTx/>
              <a:uFillTx/>
              <a:latin typeface="Calibri"/>
              <a:ea typeface="+mn-ea"/>
              <a:cs typeface="+mn-cs"/>
            </a:endParaRPr>
          </a:p>
        </p:txBody>
      </p:sp>
      <p:pic>
        <p:nvPicPr>
          <p:cNvPr id="2" name="Picture 1">
            <a:extLst>
              <a:ext uri="{FF2B5EF4-FFF2-40B4-BE49-F238E27FC236}">
                <a16:creationId xmlns:a16="http://schemas.microsoft.com/office/drawing/2014/main" id="{44B45858-2BEB-4F39-9F8C-D3406C934AF3}"/>
              </a:ext>
            </a:extLst>
          </p:cNvPr>
          <p:cNvPicPr>
            <a:picLocks noChangeAspect="1"/>
          </p:cNvPicPr>
          <p:nvPr/>
        </p:nvPicPr>
        <p:blipFill>
          <a:blip r:embed="rId5"/>
          <a:stretch>
            <a:fillRect/>
          </a:stretch>
        </p:blipFill>
        <p:spPr>
          <a:xfrm>
            <a:off x="2671417" y="6211781"/>
            <a:ext cx="3572566" cy="493819"/>
          </a:xfrm>
          <a:prstGeom prst="rect">
            <a:avLst/>
          </a:prstGeom>
        </p:spPr>
      </p:pic>
    </p:spTree>
    <p:extLst>
      <p:ext uri="{BB962C8B-B14F-4D97-AF65-F5344CB8AC3E}">
        <p14:creationId xmlns:p14="http://schemas.microsoft.com/office/powerpoint/2010/main" val="351597604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230189"/>
            <a:ext cx="8382000" cy="664797"/>
          </a:xfrm>
          <a:ln w="38100">
            <a:solidFill>
              <a:srgbClr val="FFFF00"/>
            </a:solidFill>
          </a:ln>
        </p:spPr>
        <p:txBody>
          <a:bodyPr/>
          <a:lstStyle/>
          <a:p>
            <a:r>
              <a:rPr lang="en-US" dirty="0"/>
              <a:t>Free Newsletter</a:t>
            </a:r>
          </a:p>
        </p:txBody>
      </p:sp>
      <p:sp>
        <p:nvSpPr>
          <p:cNvPr id="5" name="Content Placeholder 4"/>
          <p:cNvSpPr>
            <a:spLocks noGrp="1"/>
          </p:cNvSpPr>
          <p:nvPr>
            <p:ph sz="half" idx="2"/>
          </p:nvPr>
        </p:nvSpPr>
        <p:spPr>
          <a:xfrm>
            <a:off x="381000" y="1447800"/>
            <a:ext cx="8382000" cy="3157788"/>
          </a:xfrm>
          <a:ln w="38100">
            <a:solidFill>
              <a:srgbClr val="FFFF00"/>
            </a:solidFill>
          </a:ln>
        </p:spPr>
        <p:txBody>
          <a:bodyPr/>
          <a:lstStyle/>
          <a:p>
            <a:r>
              <a:rPr lang="en-US" sz="5400" dirty="0">
                <a:hlinkClick r:id="rId3"/>
              </a:rPr>
              <a:t>www.jeffreydachmd.com</a:t>
            </a:r>
            <a:endParaRPr lang="en-US" sz="5400" dirty="0"/>
          </a:p>
          <a:p>
            <a:r>
              <a:rPr lang="en-US" sz="5400" dirty="0"/>
              <a:t>For assistance with any questions, Contact Me at the above contact page.</a:t>
            </a:r>
          </a:p>
        </p:txBody>
      </p:sp>
      <p:sp>
        <p:nvSpPr>
          <p:cNvPr id="6" name="TextBox 5">
            <a:extLst>
              <a:ext uri="{FF2B5EF4-FFF2-40B4-BE49-F238E27FC236}">
                <a16:creationId xmlns:a16="http://schemas.microsoft.com/office/drawing/2014/main" id="{399259C0-EB51-4F5C-A4A8-2978C8F4FB29}"/>
              </a:ext>
            </a:extLst>
          </p:cNvPr>
          <p:cNvSpPr txBox="1"/>
          <p:nvPr/>
        </p:nvSpPr>
        <p:spPr>
          <a:xfrm>
            <a:off x="5715000" y="6488668"/>
            <a:ext cx="350520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Calibri"/>
                <a:ea typeface="+mn-ea"/>
                <a:cs typeface="+mn-cs"/>
              </a:rPr>
              <a:t>Copyright 2021 © Jeffrey Dach MD </a:t>
            </a:r>
          </a:p>
        </p:txBody>
      </p:sp>
    </p:spTree>
    <p:extLst>
      <p:ext uri="{BB962C8B-B14F-4D97-AF65-F5344CB8AC3E}">
        <p14:creationId xmlns:p14="http://schemas.microsoft.com/office/powerpoint/2010/main" val="337390449"/>
      </p:ext>
    </p:extLst>
  </p:cSld>
  <p:clrMapOvr>
    <a:masterClrMapping/>
  </p:clrMapOvr>
  <p:transition>
    <p:fade/>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5DD4C-EB74-4DAF-BBB3-D9ADEC125B1D}"/>
              </a:ext>
            </a:extLst>
          </p:cNvPr>
          <p:cNvSpPr>
            <a:spLocks noGrp="1"/>
          </p:cNvSpPr>
          <p:nvPr>
            <p:ph type="title"/>
          </p:nvPr>
        </p:nvSpPr>
        <p:spPr>
          <a:xfrm>
            <a:off x="152400" y="2590800"/>
            <a:ext cx="8382000" cy="664797"/>
          </a:xfrm>
        </p:spPr>
        <p:txBody>
          <a:bodyPr/>
          <a:lstStyle/>
          <a:p>
            <a:r>
              <a:rPr lang="en-US" dirty="0"/>
              <a:t>Extra Slides After This Point</a:t>
            </a:r>
          </a:p>
        </p:txBody>
      </p:sp>
    </p:spTree>
    <p:extLst>
      <p:ext uri="{BB962C8B-B14F-4D97-AF65-F5344CB8AC3E}">
        <p14:creationId xmlns:p14="http://schemas.microsoft.com/office/powerpoint/2010/main" val="3139549117"/>
      </p:ext>
    </p:extLst>
  </p:cSld>
  <p:clrMapOvr>
    <a:masterClrMapping/>
  </p:clrMapOvr>
  <p:transition>
    <p:fade/>
  </p:transition>
</p:sld>
</file>

<file path=ppt/slides/slide9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a:xfrm>
            <a:off x="289719" y="120257"/>
            <a:ext cx="8534400" cy="553998"/>
          </a:xfrm>
          <a:ln w="19050">
            <a:solidFill>
              <a:srgbClr val="FFFFAB"/>
            </a:solidFill>
          </a:ln>
        </p:spPr>
        <p:txBody>
          <a:bodyPr/>
          <a:lstStyle/>
          <a:p>
            <a:r>
              <a:rPr lang="en-US" sz="4000" dirty="0"/>
              <a:t>Both T and C Secrete PIBF</a:t>
            </a:r>
            <a:endParaRPr lang="en-US" sz="5400" dirty="0"/>
          </a:p>
        </p:txBody>
      </p:sp>
      <p:sp>
        <p:nvSpPr>
          <p:cNvPr id="5" name="Content Placeholder 4"/>
          <p:cNvSpPr>
            <a:spLocks noGrp="1"/>
          </p:cNvSpPr>
          <p:nvPr>
            <p:ph sz="half" idx="2"/>
          </p:nvPr>
        </p:nvSpPr>
        <p:spPr>
          <a:xfrm>
            <a:off x="413940" y="838200"/>
            <a:ext cx="8534400" cy="4973669"/>
          </a:xfrm>
          <a:ln w="19050">
            <a:solidFill>
              <a:srgbClr val="FFFFAB"/>
            </a:solidFill>
          </a:ln>
        </p:spPr>
        <p:txBody>
          <a:bodyPr/>
          <a:lstStyle/>
          <a:p>
            <a:r>
              <a:rPr lang="en-US" sz="3200" dirty="0"/>
              <a:t>Cancer as a Trophoblastic Disease:</a:t>
            </a:r>
          </a:p>
          <a:p>
            <a:r>
              <a:rPr lang="en-US" sz="3200" dirty="0"/>
              <a:t>This is the theory that cancer is a form of “placental cell” or “germ cell” which uses many of the same molecular circuits as trophoblast cells use, to invade locally, induce its own blood supply, and evade the immune system of the host. The trophoblast is the Placental Cell of Pregnancy. Both cancer cells and trophoblast cells secrete HCG (human chorionic gonadotropin) and PIBF (progesterone induced blocking factor). (41)</a:t>
            </a:r>
            <a:endParaRPr lang="it-IT" sz="3200" dirty="0"/>
          </a:p>
        </p:txBody>
      </p:sp>
      <p:sp>
        <p:nvSpPr>
          <p:cNvPr id="6" name="TextBox 5">
            <a:extLst>
              <a:ext uri="{FF2B5EF4-FFF2-40B4-BE49-F238E27FC236}">
                <a16:creationId xmlns:a16="http://schemas.microsoft.com/office/drawing/2014/main" id="{36607928-F784-4D3E-8B57-4578ABDAA65C}"/>
              </a:ext>
            </a:extLst>
          </p:cNvPr>
          <p:cNvSpPr txBox="1"/>
          <p:nvPr/>
        </p:nvSpPr>
        <p:spPr>
          <a:xfrm>
            <a:off x="5715000" y="6488668"/>
            <a:ext cx="3505200" cy="369332"/>
          </a:xfrm>
          <a:prstGeom prst="rect">
            <a:avLst/>
          </a:prstGeom>
          <a:noFill/>
        </p:spPr>
        <p:txBody>
          <a:bodyPr wrap="square">
            <a:spAutoFit/>
          </a:bodyPr>
          <a:lstStyle/>
          <a:p>
            <a:r>
              <a:rPr lang="en-US" dirty="0"/>
              <a:t>Copyright 2021 © Jeffrey Dach MD </a:t>
            </a:r>
          </a:p>
        </p:txBody>
      </p:sp>
      <p:sp>
        <p:nvSpPr>
          <p:cNvPr id="7" name="TextBox 6">
            <a:extLst>
              <a:ext uri="{FF2B5EF4-FFF2-40B4-BE49-F238E27FC236}">
                <a16:creationId xmlns:a16="http://schemas.microsoft.com/office/drawing/2014/main" id="{0273534D-01E3-4147-98C7-0503E5119209}"/>
              </a:ext>
            </a:extLst>
          </p:cNvPr>
          <p:cNvSpPr txBox="1"/>
          <p:nvPr/>
        </p:nvSpPr>
        <p:spPr>
          <a:xfrm>
            <a:off x="330199" y="5867777"/>
            <a:ext cx="8701881" cy="646331"/>
          </a:xfrm>
          <a:prstGeom prst="rect">
            <a:avLst/>
          </a:prstGeom>
          <a:noFill/>
          <a:ln w="12700">
            <a:solidFill>
              <a:srgbClr val="FFFFAB"/>
            </a:solidFill>
          </a:ln>
        </p:spPr>
        <p:txBody>
          <a:bodyPr wrap="square">
            <a:spAutoFit/>
          </a:bodyPr>
          <a:lstStyle/>
          <a:p>
            <a:pPr algn="l"/>
            <a:r>
              <a:rPr lang="en-US" sz="1800" b="0" i="0" u="none" strike="noStrike" baseline="0" dirty="0" err="1">
                <a:solidFill>
                  <a:srgbClr val="FFFFAB"/>
                </a:solidFill>
                <a:latin typeface="Calibri" panose="020F0502020204030204" pitchFamily="34" charset="0"/>
              </a:rPr>
              <a:t>Piechowski</a:t>
            </a:r>
            <a:r>
              <a:rPr lang="en-US" sz="1800" b="0" i="0" u="none" strike="noStrike" baseline="0" dirty="0">
                <a:solidFill>
                  <a:srgbClr val="FFFFAB"/>
                </a:solidFill>
                <a:latin typeface="Calibri" panose="020F0502020204030204" pitchFamily="34" charset="0"/>
              </a:rPr>
              <a:t>, Jean. “Plausibility of trophoblastic-like regulation of cancer tissue.” Cancer Management and Research 11 (2019): 5033.</a:t>
            </a:r>
          </a:p>
        </p:txBody>
      </p:sp>
    </p:spTree>
    <p:extLst>
      <p:ext uri="{BB962C8B-B14F-4D97-AF65-F5344CB8AC3E}">
        <p14:creationId xmlns:p14="http://schemas.microsoft.com/office/powerpoint/2010/main" val="1878876236"/>
      </p:ext>
    </p:extLst>
  </p:cSld>
  <p:clrMapOvr>
    <a:masterClrMapping/>
  </p:clrMapOvr>
  <p:transition>
    <p:fade/>
  </p:transition>
</p:sld>
</file>

<file path=ppt/theme/theme1.xml><?xml version="1.0" encoding="utf-8"?>
<a:theme xmlns:a="http://schemas.openxmlformats.org/drawingml/2006/main" name="Master JD_1">
  <a:themeElements>
    <a:clrScheme name="Blue Template-Template">
      <a:dk1>
        <a:srgbClr val="000000"/>
      </a:dk1>
      <a:lt1>
        <a:srgbClr val="FFFFFF"/>
      </a:lt1>
      <a:dk2>
        <a:srgbClr val="050595"/>
      </a:dk2>
      <a:lt2>
        <a:srgbClr val="FFFF99"/>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B62D6B15-4AC3-40F7-A6B0-7952FD27E1E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Sample presentation slides (Bright blue design)</Template>
  <TotalTime>397336</TotalTime>
  <Words>16479</Words>
  <Application>Microsoft Office PowerPoint</Application>
  <PresentationFormat>On-screen Show (4:3)</PresentationFormat>
  <Paragraphs>1360</Paragraphs>
  <Slides>99</Slides>
  <Notes>96</Notes>
  <HiddenSlides>1</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99</vt:i4>
      </vt:variant>
    </vt:vector>
  </HeadingPairs>
  <TitlesOfParts>
    <vt:vector size="103" baseType="lpstr">
      <vt:lpstr>Arial</vt:lpstr>
      <vt:lpstr>Calibri</vt:lpstr>
      <vt:lpstr>Segoe</vt:lpstr>
      <vt:lpstr>Master JD_1</vt:lpstr>
      <vt:lpstr>CANCER THERAPIES: REPURPOSED DRUGS &amp; NATURAL SUBSTANCES Aug 14, 2021                                              PART Three</vt:lpstr>
      <vt:lpstr>Cancer As a Trophoblastic Disease </vt:lpstr>
      <vt:lpstr>Three Pillars of Cancer Cell Metabolism</vt:lpstr>
      <vt:lpstr>Fourth Pillar</vt:lpstr>
      <vt:lpstr>Fifth Pillar</vt:lpstr>
      <vt:lpstr>US Early Pregnancy </vt:lpstr>
      <vt:lpstr>What Is the Trophoblast ?</vt:lpstr>
      <vt:lpstr>Hints: Cancer as a Trophoblastic Disease</vt:lpstr>
      <vt:lpstr>Cancer as a Trophoblastic Disease</vt:lpstr>
      <vt:lpstr>Clone a Normal Nucleus into Tumor Cell</vt:lpstr>
      <vt:lpstr>Unified Mechanistic Framework</vt:lpstr>
      <vt:lpstr>The Mystery of Maternal-Fetal Tolerance </vt:lpstr>
      <vt:lpstr>Cancer/Trophoblast - TGF-β</vt:lpstr>
      <vt:lpstr>First, Third Trimesters - Inflammatory</vt:lpstr>
      <vt:lpstr>First Trimester Inflammatory State REF</vt:lpstr>
      <vt:lpstr>Early Pathologists Thought Cancer is a Trophoblastic Disease</vt:lpstr>
      <vt:lpstr>Enzyme Treatment of Cancer</vt:lpstr>
      <vt:lpstr>References for Preceding Slide</vt:lpstr>
      <vt:lpstr>Both Cancer and Troph Cells Produce HCG</vt:lpstr>
      <vt:lpstr>Both T and C / GLYCOLYSIS (+ Pet Scan)</vt:lpstr>
      <vt:lpstr>Both TR/CA Share Same Molecular Circuitry</vt:lpstr>
      <vt:lpstr>PI3K/Akt/mTOR inhibitors –  All Activate Protective Autophagy</vt:lpstr>
      <vt:lpstr>PI3K/Akt/mTOR inhibitors Refs.</vt:lpstr>
      <vt:lpstr>Identical Molecular Circuitry</vt:lpstr>
      <vt:lpstr>PIBF  Prevents Immune Rejection of Embryo</vt:lpstr>
      <vt:lpstr>PIBF and Immune Evasion</vt:lpstr>
      <vt:lpstr>RU-486 Blocks PIBF</vt:lpstr>
      <vt:lpstr>Mifepristone Chemical Structure</vt:lpstr>
      <vt:lpstr>Abortion Drug for “Somatic Pregnancy”</vt:lpstr>
      <vt:lpstr>Complete Remission Leukemia</vt:lpstr>
      <vt:lpstr>Advanced Lung Cancer</vt:lpstr>
      <vt:lpstr>Pancreatic CA / Osteosarcoma</vt:lpstr>
      <vt:lpstr>PIBF Breast Cancer Cell Study</vt:lpstr>
      <vt:lpstr>Mifepristone Unavailable, Try Mebendazole (Fenben)</vt:lpstr>
      <vt:lpstr>Evasion of Immune Surveillance</vt:lpstr>
      <vt:lpstr>Evasion of Immune Surveillance Exosomal FOXP3 protein</vt:lpstr>
      <vt:lpstr>Evasion of Immune Surveillance Exosomes</vt:lpstr>
      <vt:lpstr>Evasion of Immune Surveillance Cancer Stem Cells</vt:lpstr>
      <vt:lpstr>Immune Modulators</vt:lpstr>
      <vt:lpstr>Restoring the Host Immune System</vt:lpstr>
      <vt:lpstr>The Father of Immunotherapy</vt:lpstr>
      <vt:lpstr>Wiliam Coley References</vt:lpstr>
      <vt:lpstr>RNA Viruses with Anti-Cancer Activity</vt:lpstr>
      <vt:lpstr>Regression of Cancer with Measles Refs</vt:lpstr>
      <vt:lpstr>The Mouse that Killed Cancer</vt:lpstr>
      <vt:lpstr>The SR/CR Mouse </vt:lpstr>
      <vt:lpstr>SR/CR Mouse References</vt:lpstr>
      <vt:lpstr>Cimetidine H2 R Blocker</vt:lpstr>
      <vt:lpstr>Cimetidine (Tagamet) MOA</vt:lpstr>
      <vt:lpstr>Cimetidine Anti-Histamine  Anti-Cancer Effects</vt:lpstr>
      <vt:lpstr>Cimetidine Cancer  Cell Types Studied</vt:lpstr>
      <vt:lpstr>Cimetidine References</vt:lpstr>
      <vt:lpstr>PowerPoint Presentation</vt:lpstr>
      <vt:lpstr>Cimetidine for Cutaneous Warts (HPV)— Enhancing Cell-Mediated Immunity</vt:lpstr>
      <vt:lpstr>Cimetidine for Herpes Viruses</vt:lpstr>
      <vt:lpstr>Cimetidine Adverse Effects</vt:lpstr>
      <vt:lpstr>Cimetidine / Mebendazole</vt:lpstr>
      <vt:lpstr>Dietary Beta Glucans</vt:lpstr>
      <vt:lpstr>Mushrooms Containing β-glucans</vt:lpstr>
      <vt:lpstr>β-Glucans – Polysaccharide Chains</vt:lpstr>
      <vt:lpstr>AHCC Prostate CA Case Report</vt:lpstr>
      <vt:lpstr>Fifth Pillar</vt:lpstr>
      <vt:lpstr>NF-kB Inhibitors</vt:lpstr>
      <vt:lpstr>COX-2 Inhibitors</vt:lpstr>
      <vt:lpstr>Celecoxib COX-2 Inhibitor</vt:lpstr>
      <vt:lpstr>Celecoxib COX-2 Inhibitor</vt:lpstr>
      <vt:lpstr>Celecoxib Anti-Cancer Effects</vt:lpstr>
      <vt:lpstr>Celecoxib Anti-Cancer Effects</vt:lpstr>
      <vt:lpstr>Celecoxib COX2 Inhibitor </vt:lpstr>
      <vt:lpstr>Celecoxib PI3K/Akt/mTOR</vt:lpstr>
      <vt:lpstr>Celecoxib PI3K/Akt/mTOR REF.</vt:lpstr>
      <vt:lpstr>Quercetin - Natural PI3K/Akt/mTOR Inhibitor</vt:lpstr>
      <vt:lpstr>Celecoxib Synergies w/</vt:lpstr>
      <vt:lpstr>Celecoxib Synergies refs </vt:lpstr>
      <vt:lpstr>Celecoxib w/ Chemo: Curative Efficacy</vt:lpstr>
      <vt:lpstr>Celecoxib Adverse Effects</vt:lpstr>
      <vt:lpstr>Platelets Budding Off Megakaryocytes</vt:lpstr>
      <vt:lpstr>Platelets are Functional Players in Cancer</vt:lpstr>
      <vt:lpstr>Platelets Facilitate Cancer</vt:lpstr>
      <vt:lpstr>Natural Anti-Platelet Agents Pt Must be Off x 1 Wk before Surgery</vt:lpstr>
      <vt:lpstr>Platelets Facilitate Cancer Refs</vt:lpstr>
      <vt:lpstr>Platelets/ Metastastic Disease</vt:lpstr>
      <vt:lpstr>Platelet Satellitism</vt:lpstr>
      <vt:lpstr>TGFβ1 Platelets Major Storage Site</vt:lpstr>
      <vt:lpstr>Platelet Derived TGFβ1 Immune  Modulator</vt:lpstr>
      <vt:lpstr>TGF-β - Pregnancy and Cancer  </vt:lpstr>
      <vt:lpstr>TGFβ - Pregnancy and Cancer  </vt:lpstr>
      <vt:lpstr>Platelet Inhibition -Dipyridamole</vt:lpstr>
      <vt:lpstr>Dipyridamole for Melanoma </vt:lpstr>
      <vt:lpstr>Dipyridamole for Breast Cancer Mouse Xenografts </vt:lpstr>
      <vt:lpstr>Dipyridamole for Breast Cancer </vt:lpstr>
      <vt:lpstr>Dipyridamole MOA</vt:lpstr>
      <vt:lpstr>Dipyridamole Synergy w Statins</vt:lpstr>
      <vt:lpstr>Dipyridamole References</vt:lpstr>
      <vt:lpstr>Cancer as a Trophoblastic Disease  Summary Slide</vt:lpstr>
      <vt:lpstr>Thank You – Any Questions?</vt:lpstr>
      <vt:lpstr>Free Newsletter</vt:lpstr>
      <vt:lpstr>Extra Slides After This Point</vt:lpstr>
      <vt:lpstr>Both T and C Secrete PIBF</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Jeffrey Dach</dc:creator>
  <cp:keywords/>
  <cp:lastModifiedBy>Jeffrey Dach</cp:lastModifiedBy>
  <cp:revision>2756</cp:revision>
  <cp:lastPrinted>2018-03-25T16:00:48Z</cp:lastPrinted>
  <dcterms:created xsi:type="dcterms:W3CDTF">2015-07-23T11:18:16Z</dcterms:created>
  <dcterms:modified xsi:type="dcterms:W3CDTF">2021-07-28T11:32:12Z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TC102867199990</vt:lpwstr>
  </property>
</Properties>
</file>