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2.xml" ContentType="application/vnd.openxmlformats-officedocument.presentationml.tags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</p:sldMasterIdLst>
  <p:notesMasterIdLst>
    <p:notesMasterId r:id="rId84"/>
  </p:notesMasterIdLst>
  <p:sldIdLst>
    <p:sldId id="360" r:id="rId3"/>
    <p:sldId id="495" r:id="rId4"/>
    <p:sldId id="542" r:id="rId5"/>
    <p:sldId id="468" r:id="rId6"/>
    <p:sldId id="469" r:id="rId7"/>
    <p:sldId id="539" r:id="rId8"/>
    <p:sldId id="441" r:id="rId9"/>
    <p:sldId id="447" r:id="rId10"/>
    <p:sldId id="450" r:id="rId11"/>
    <p:sldId id="452" r:id="rId12"/>
    <p:sldId id="453" r:id="rId13"/>
    <p:sldId id="463" r:id="rId14"/>
    <p:sldId id="478" r:id="rId15"/>
    <p:sldId id="476" r:id="rId16"/>
    <p:sldId id="454" r:id="rId17"/>
    <p:sldId id="455" r:id="rId18"/>
    <p:sldId id="457" r:id="rId19"/>
    <p:sldId id="464" r:id="rId20"/>
    <p:sldId id="466" r:id="rId21"/>
    <p:sldId id="467" r:id="rId22"/>
    <p:sldId id="551" r:id="rId23"/>
    <p:sldId id="484" r:id="rId24"/>
    <p:sldId id="518" r:id="rId25"/>
    <p:sldId id="520" r:id="rId26"/>
    <p:sldId id="521" r:id="rId27"/>
    <p:sldId id="522" r:id="rId28"/>
    <p:sldId id="523" r:id="rId29"/>
    <p:sldId id="524" r:id="rId30"/>
    <p:sldId id="480" r:id="rId31"/>
    <p:sldId id="481" r:id="rId32"/>
    <p:sldId id="482" r:id="rId33"/>
    <p:sldId id="485" r:id="rId34"/>
    <p:sldId id="534" r:id="rId35"/>
    <p:sldId id="488" r:id="rId36"/>
    <p:sldId id="508" r:id="rId37"/>
    <p:sldId id="511" r:id="rId38"/>
    <p:sldId id="515" r:id="rId39"/>
    <p:sldId id="525" r:id="rId40"/>
    <p:sldId id="489" r:id="rId41"/>
    <p:sldId id="486" r:id="rId42"/>
    <p:sldId id="471" r:id="rId43"/>
    <p:sldId id="494" r:id="rId44"/>
    <p:sldId id="535" r:id="rId45"/>
    <p:sldId id="497" r:id="rId46"/>
    <p:sldId id="512" r:id="rId47"/>
    <p:sldId id="513" r:id="rId48"/>
    <p:sldId id="517" r:id="rId49"/>
    <p:sldId id="514" r:id="rId50"/>
    <p:sldId id="516" r:id="rId51"/>
    <p:sldId id="490" r:id="rId52"/>
    <p:sldId id="537" r:id="rId53"/>
    <p:sldId id="536" r:id="rId54"/>
    <p:sldId id="547" r:id="rId55"/>
    <p:sldId id="491" r:id="rId56"/>
    <p:sldId id="492" r:id="rId57"/>
    <p:sldId id="493" r:id="rId58"/>
    <p:sldId id="550" r:id="rId59"/>
    <p:sldId id="506" r:id="rId60"/>
    <p:sldId id="545" r:id="rId61"/>
    <p:sldId id="546" r:id="rId62"/>
    <p:sldId id="498" r:id="rId63"/>
    <p:sldId id="507" r:id="rId64"/>
    <p:sldId id="496" r:id="rId65"/>
    <p:sldId id="548" r:id="rId66"/>
    <p:sldId id="549" r:id="rId67"/>
    <p:sldId id="502" r:id="rId68"/>
    <p:sldId id="503" r:id="rId69"/>
    <p:sldId id="505" r:id="rId70"/>
    <p:sldId id="532" r:id="rId71"/>
    <p:sldId id="533" r:id="rId72"/>
    <p:sldId id="504" r:id="rId73"/>
    <p:sldId id="474" r:id="rId74"/>
    <p:sldId id="528" r:id="rId75"/>
    <p:sldId id="529" r:id="rId76"/>
    <p:sldId id="531" r:id="rId77"/>
    <p:sldId id="530" r:id="rId78"/>
    <p:sldId id="543" r:id="rId79"/>
    <p:sldId id="538" r:id="rId80"/>
    <p:sldId id="527" r:id="rId81"/>
    <p:sldId id="526" r:id="rId82"/>
    <p:sldId id="385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Dach" initials="JD" lastIdx="2" clrIdx="0">
    <p:extLst>
      <p:ext uri="{19B8F6BF-5375-455C-9EA6-DF929625EA0E}">
        <p15:presenceInfo xmlns:p15="http://schemas.microsoft.com/office/powerpoint/2012/main" userId="Jeffrey Da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96B"/>
    <a:srgbClr val="FFFFBD"/>
    <a:srgbClr val="FFFFAB"/>
    <a:srgbClr val="106F76"/>
    <a:srgbClr val="055785"/>
    <a:srgbClr val="128088"/>
    <a:srgbClr val="0F686F"/>
    <a:srgbClr val="3C0D9B"/>
    <a:srgbClr val="179FA9"/>
    <a:srgbClr val="4F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51" autoAdjust="0"/>
    <p:restoredTop sz="88197" autoAdjust="0"/>
  </p:normalViewPr>
  <p:slideViewPr>
    <p:cSldViewPr>
      <p:cViewPr>
        <p:scale>
          <a:sx n="90" d="100"/>
          <a:sy n="90" d="100"/>
        </p:scale>
        <p:origin x="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-828"/>
    </p:cViewPr>
  </p:sorterViewPr>
  <p:notesViewPr>
    <p:cSldViewPr>
      <p:cViewPr varScale="1">
        <p:scale>
          <a:sx n="41" d="100"/>
          <a:sy n="41" d="100"/>
        </p:scale>
        <p:origin x="194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B3692-CC9C-4FD0-82C4-2EACAB12BA0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DD95A-0CB7-428C-81F1-0C115374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6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Artemisinin reacting with </a:t>
            </a:r>
            <a:r>
              <a:rPr lang="en-US" dirty="0" err="1" smtClean="0"/>
              <a:t>Heme</a:t>
            </a:r>
            <a:r>
              <a:rPr lang="en-US" dirty="0" smtClean="0"/>
              <a:t> courtesy of </a:t>
            </a:r>
            <a:r>
              <a:rPr lang="en-US" dirty="0" err="1" smtClean="0"/>
              <a:t>O’neill</a:t>
            </a:r>
            <a:r>
              <a:rPr lang="en-US" dirty="0" smtClean="0"/>
              <a:t>, et al  Molecular Mechanism of Action of </a:t>
            </a:r>
            <a:r>
              <a:rPr lang="en-US" dirty="0" err="1" smtClean="0"/>
              <a:t>Artemisinine</a:t>
            </a:r>
            <a:r>
              <a:rPr lang="en-US" dirty="0" smtClean="0"/>
              <a:t> Debate </a:t>
            </a:r>
            <a:r>
              <a:rPr lang="en-US" dirty="0" err="1" smtClean="0"/>
              <a:t>ONeill</a:t>
            </a:r>
            <a:r>
              <a:rPr lang="en-US" dirty="0" smtClean="0"/>
              <a:t> 2010. (131)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5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Kwok, Juliana C., and Des R. Richardson. “The iron metabolism of neoplastic cells: alterations that facilitate proliferation?.” Critical Reviews in Oncology/Hematology 42.1 (2002): 65-78.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31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</a:t>
            </a:r>
            <a:r>
              <a:rPr lang="en-US" dirty="0" err="1" smtClean="0"/>
              <a:t>Radic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Med. 2004 Oct 1;37(7):998-1009. Enhancement of cytotoxicity of </a:t>
            </a:r>
            <a:r>
              <a:rPr lang="en-US" dirty="0" err="1" smtClean="0"/>
              <a:t>artemisinins</a:t>
            </a:r>
            <a:r>
              <a:rPr lang="en-US" dirty="0" smtClean="0"/>
              <a:t> toward cancer cells by ferrous iron. </a:t>
            </a:r>
            <a:r>
              <a:rPr lang="en-US" dirty="0" err="1" smtClean="0"/>
              <a:t>Efferth</a:t>
            </a:r>
            <a:r>
              <a:rPr lang="en-US" dirty="0" smtClean="0"/>
              <a:t> T1, </a:t>
            </a:r>
            <a:r>
              <a:rPr lang="en-US" dirty="0" err="1" smtClean="0"/>
              <a:t>Benakis</a:t>
            </a:r>
            <a:r>
              <a:rPr lang="en-US" dirty="0" smtClean="0"/>
              <a:t> A, Romero MR, Tomicic M, </a:t>
            </a:r>
            <a:r>
              <a:rPr lang="en-US" dirty="0" err="1" smtClean="0"/>
              <a:t>Rauh</a:t>
            </a:r>
            <a:r>
              <a:rPr lang="en-US" dirty="0" smtClean="0"/>
              <a:t> R, Steinbach D, </a:t>
            </a:r>
            <a:r>
              <a:rPr lang="en-US" dirty="0" err="1" smtClean="0"/>
              <a:t>Häfer</a:t>
            </a:r>
            <a:r>
              <a:rPr lang="en-US" dirty="0" smtClean="0"/>
              <a:t> R, </a:t>
            </a:r>
            <a:r>
              <a:rPr lang="en-US" dirty="0" err="1" smtClean="0"/>
              <a:t>Stamminger</a:t>
            </a:r>
            <a:r>
              <a:rPr lang="en-US" dirty="0" smtClean="0"/>
              <a:t> T, </a:t>
            </a:r>
            <a:r>
              <a:rPr lang="en-US" dirty="0" err="1" smtClean="0"/>
              <a:t>Oesch</a:t>
            </a:r>
            <a:r>
              <a:rPr lang="en-US" dirty="0" smtClean="0"/>
              <a:t> F, </a:t>
            </a:r>
            <a:r>
              <a:rPr lang="en-US" dirty="0" err="1" smtClean="0"/>
              <a:t>Kaina</a:t>
            </a:r>
            <a:r>
              <a:rPr lang="en-US" dirty="0" smtClean="0"/>
              <a:t> B, </a:t>
            </a:r>
            <a:r>
              <a:rPr lang="en-US" dirty="0" err="1" smtClean="0"/>
              <a:t>Marschall</a:t>
            </a:r>
            <a:r>
              <a:rPr lang="en-US" dirty="0" smtClean="0"/>
              <a:t>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Kwok, Juliana C., and Des R. Richardson. “The iron metabolism of neoplastic cells: alterations that facilitate proliferation?.” Critical Reviews in Oncology/Hematology 42.1 (2002): 65-78.</a:t>
            </a:r>
          </a:p>
          <a:p>
            <a:r>
              <a:rPr lang="en-US" dirty="0" err="1" smtClean="0"/>
              <a:t>Lepelletier</a:t>
            </a:r>
            <a:r>
              <a:rPr lang="en-US" dirty="0" smtClean="0"/>
              <a:t> Y1, </a:t>
            </a:r>
            <a:r>
              <a:rPr lang="en-US" dirty="0" err="1" smtClean="0"/>
              <a:t>Camara-Clayette</a:t>
            </a:r>
            <a:r>
              <a:rPr lang="en-US" dirty="0" smtClean="0"/>
              <a:t> V, </a:t>
            </a:r>
            <a:r>
              <a:rPr lang="en-US" dirty="0" err="1" smtClean="0"/>
              <a:t>Jin</a:t>
            </a:r>
            <a:r>
              <a:rPr lang="en-US" dirty="0" smtClean="0"/>
              <a:t> H, </a:t>
            </a:r>
            <a:r>
              <a:rPr lang="en-US" dirty="0" err="1" smtClean="0"/>
              <a:t>Hermant</a:t>
            </a:r>
            <a:r>
              <a:rPr lang="en-US" dirty="0" smtClean="0"/>
              <a:t> A, </a:t>
            </a:r>
            <a:r>
              <a:rPr lang="en-US" dirty="0" err="1" smtClean="0"/>
              <a:t>Coulon</a:t>
            </a:r>
            <a:r>
              <a:rPr lang="en-US" dirty="0" smtClean="0"/>
              <a:t> S, </a:t>
            </a:r>
            <a:r>
              <a:rPr lang="en-US" dirty="0" err="1" smtClean="0"/>
              <a:t>Dussiot</a:t>
            </a:r>
            <a:r>
              <a:rPr lang="en-US" dirty="0" smtClean="0"/>
              <a:t> M, Arcos-Fajardo M, </a:t>
            </a:r>
            <a:r>
              <a:rPr lang="en-US" dirty="0" err="1" smtClean="0"/>
              <a:t>Baude</a:t>
            </a:r>
            <a:r>
              <a:rPr lang="en-US" dirty="0" smtClean="0"/>
              <a:t> C, </a:t>
            </a:r>
            <a:r>
              <a:rPr lang="en-US" dirty="0" err="1" smtClean="0"/>
              <a:t>Canionni</a:t>
            </a:r>
            <a:r>
              <a:rPr lang="en-US" dirty="0" smtClean="0"/>
              <a:t> D, </a:t>
            </a:r>
            <a:r>
              <a:rPr lang="en-US" dirty="0" err="1" smtClean="0"/>
              <a:t>Delarue</a:t>
            </a:r>
            <a:r>
              <a:rPr lang="en-US" dirty="0" smtClean="0"/>
              <a:t> R, </a:t>
            </a:r>
            <a:r>
              <a:rPr lang="en-US" dirty="0" err="1" smtClean="0"/>
              <a:t>Brousse</a:t>
            </a:r>
            <a:r>
              <a:rPr lang="en-US" dirty="0" smtClean="0"/>
              <a:t> N, </a:t>
            </a:r>
            <a:r>
              <a:rPr lang="en-US" dirty="0" err="1" smtClean="0"/>
              <a:t>Benaroch</a:t>
            </a:r>
            <a:r>
              <a:rPr lang="en-US" dirty="0" smtClean="0"/>
              <a:t> P, </a:t>
            </a:r>
            <a:r>
              <a:rPr lang="en-US" dirty="0" err="1" smtClean="0"/>
              <a:t>Benhamou</a:t>
            </a:r>
            <a:r>
              <a:rPr lang="en-US" dirty="0" smtClean="0"/>
              <a:t> M, </a:t>
            </a:r>
            <a:r>
              <a:rPr lang="en-US" dirty="0" err="1" smtClean="0"/>
              <a:t>Ribrag</a:t>
            </a:r>
            <a:r>
              <a:rPr lang="en-US" dirty="0" smtClean="0"/>
              <a:t> V, Monteiro RC, Moura IC, Hermine </a:t>
            </a:r>
            <a:r>
              <a:rPr lang="en-US" dirty="0" err="1" smtClean="0"/>
              <a:t>OCancer</a:t>
            </a:r>
            <a:r>
              <a:rPr lang="en-US" dirty="0" smtClean="0"/>
              <a:t> Res. 2007 Feb 1;67(3):1145-54.</a:t>
            </a:r>
          </a:p>
          <a:p>
            <a:r>
              <a:rPr lang="en-US" dirty="0" smtClean="0"/>
              <a:t>Prevention of mantle lymphoma tumor establishment by routing transferrin receptor toward lysosomal compartments..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4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9E from Yang et al. Artemisinin enters cancer cell along with iron loaded ferritin. Both enter the lysosome which then triggers mitochondria reactive oxygen species (ROS) and caspase 3 programmed cell death.(6)  </a:t>
            </a:r>
          </a:p>
          <a:p>
            <a:r>
              <a:rPr lang="en-US" dirty="0" smtClean="0"/>
              <a:t>Yang, </a:t>
            </a:r>
            <a:r>
              <a:rPr lang="en-US" dirty="0" err="1" smtClean="0"/>
              <a:t>Nai</a:t>
            </a:r>
            <a:r>
              <a:rPr lang="en-US" dirty="0" smtClean="0"/>
              <a:t>-Di, et al. “</a:t>
            </a:r>
            <a:r>
              <a:rPr lang="en-US" dirty="0" err="1" smtClean="0"/>
              <a:t>Artesunate</a:t>
            </a:r>
            <a:r>
              <a:rPr lang="en-US" dirty="0" smtClean="0"/>
              <a:t> induces cell death in human cancer cells via enhancing lysosomal function and lysosomal degradation of ferritin.” Journal of Biological Chemistry 289.48 (2014): 33425-33441.  (full free)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8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Figure 3 courtesy of </a:t>
            </a:r>
            <a:r>
              <a:rPr lang="en-US" dirty="0" err="1" smtClean="0"/>
              <a:t>Hamacher</a:t>
            </a:r>
            <a:r>
              <a:rPr lang="en-US" dirty="0" smtClean="0"/>
              <a:t>-Brady, Anne, et al.(80) “</a:t>
            </a:r>
            <a:r>
              <a:rPr lang="en-US" dirty="0" err="1" smtClean="0"/>
              <a:t>Artesunate</a:t>
            </a:r>
            <a:r>
              <a:rPr lang="en-US" dirty="0" smtClean="0"/>
              <a:t> Activates Mitochondrial Apoptosis in Breast Cancer Cells via Iron-catalyzed Lysosomal Reactive Oxygen Species Production.” J. Biol. </a:t>
            </a:r>
            <a:r>
              <a:rPr lang="en-US" dirty="0" err="1" smtClean="0"/>
              <a:t>Chem</a:t>
            </a:r>
            <a:r>
              <a:rPr lang="en-US" dirty="0" smtClean="0"/>
              <a:t> 2011.286 (2010): 6587-6601.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3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Figure 9 courtesy of </a:t>
            </a:r>
            <a:r>
              <a:rPr lang="en-US" dirty="0" err="1" smtClean="0"/>
              <a:t>Hamacher</a:t>
            </a:r>
            <a:r>
              <a:rPr lang="en-US" dirty="0" smtClean="0"/>
              <a:t>-Brady, Anne, et al.(80) “</a:t>
            </a:r>
            <a:r>
              <a:rPr lang="en-US" dirty="0" err="1" smtClean="0"/>
              <a:t>Artesunate</a:t>
            </a:r>
            <a:r>
              <a:rPr lang="en-US" dirty="0" smtClean="0"/>
              <a:t> Activates Mitochondrial Apoptosis in Breast Cancer Cells via Iron-catalyzed Lysosomal Reactive Oxygen Species Production.” J. Biol. </a:t>
            </a:r>
            <a:r>
              <a:rPr lang="en-US" dirty="0" err="1" smtClean="0"/>
              <a:t>Chem</a:t>
            </a:r>
            <a:r>
              <a:rPr lang="en-US" dirty="0" smtClean="0"/>
              <a:t> 2011.286 (2010): 6587-6601.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0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(71) Krishna, Sanjeev, et al. “A </a:t>
            </a:r>
            <a:r>
              <a:rPr lang="en-US" dirty="0" err="1" smtClean="0"/>
              <a:t>randomised</a:t>
            </a:r>
            <a:r>
              <a:rPr lang="en-US" dirty="0" smtClean="0"/>
              <a:t>, double blind, placebo-controlled pilot study of oral </a:t>
            </a:r>
            <a:r>
              <a:rPr lang="en-US" dirty="0" err="1" smtClean="0"/>
              <a:t>artesunate</a:t>
            </a:r>
            <a:r>
              <a:rPr lang="en-US" dirty="0" smtClean="0"/>
              <a:t> therapy for colorectal cancer.” </a:t>
            </a:r>
            <a:r>
              <a:rPr lang="en-US" dirty="0" err="1" smtClean="0"/>
              <a:t>EBioMedicine</a:t>
            </a:r>
            <a:r>
              <a:rPr lang="en-US" dirty="0" smtClean="0"/>
              <a:t> 2.1 (2015): 82-90.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6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Gout, P. W., et al. “Sulfasalazine, a potent suppressor of lymphoma growth by inhibition of the x c-</a:t>
            </a:r>
            <a:r>
              <a:rPr lang="en-US" dirty="0" err="1" smtClean="0"/>
              <a:t>cystine</a:t>
            </a:r>
            <a:r>
              <a:rPr lang="en-US" dirty="0" smtClean="0"/>
              <a:t> transporter: a new action for an old drug.” Leukemia (08876924) 15.10 (2001).</a:t>
            </a:r>
          </a:p>
          <a:p>
            <a:r>
              <a:rPr lang="en-US" dirty="0" err="1" smtClean="0"/>
              <a:t>Bebb</a:t>
            </a:r>
            <a:r>
              <a:rPr lang="en-US" dirty="0" smtClean="0"/>
              <a:t>, G., et al. "Sulfasalazine, inhibits growth of mantle cell lymphoma (MCL) cell cultures via cyst (e) </a:t>
            </a:r>
            <a:r>
              <a:rPr lang="en-US" dirty="0" err="1" smtClean="0"/>
              <a:t>ine</a:t>
            </a:r>
            <a:r>
              <a:rPr lang="en-US" dirty="0" smtClean="0"/>
              <a:t> starvation and delays </a:t>
            </a:r>
            <a:r>
              <a:rPr lang="en-US" dirty="0" err="1" smtClean="0"/>
              <a:t>tumour</a:t>
            </a:r>
            <a:r>
              <a:rPr lang="en-US" dirty="0" smtClean="0"/>
              <a:t> growth in a newly developed murine MCL model." BLOOD. Vol. 102. No. 11. 1900 M STREET. NW SUITE 200, WASHINGTON, DC 20036 USA: AMER SOC HEMATOLOGY, 2003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Wahl, Christian, et al. "Sulfasalazine: a potent and specific inhibitor of nuclear factor kappa B." Journal of Clinical Investigation 101.5 (1998): 1163.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41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Toyokuni</a:t>
            </a:r>
            <a:r>
              <a:rPr lang="en-US" dirty="0" smtClean="0"/>
              <a:t>, Shinya. “Iron and thiols as two major players in carcinogenesis: friends or foes?.” The Changing Faces of Glutathione, a Cellular Protagonist (2015): 114.  </a:t>
            </a:r>
            <a:r>
              <a:rPr lang="en-US" dirty="0" err="1" smtClean="0"/>
              <a:t>Toyokuni</a:t>
            </a:r>
            <a:r>
              <a:rPr lang="en-US" dirty="0" smtClean="0"/>
              <a:t> Shinya Iron thiols carcinogenesis Cellular Protagonist 2015  Hideyuki </a:t>
            </a:r>
            <a:r>
              <a:rPr lang="en-US" dirty="0" err="1" smtClean="0"/>
              <a:t>Saya's</a:t>
            </a:r>
            <a:r>
              <a:rPr lang="en-US" dirty="0" smtClean="0"/>
              <a:t> group reported that cancer stem cells in certain cancers present CD44 variant 8-10 (CD44v) isoform on the plasma membrane, which stabilizes the </a:t>
            </a:r>
            <a:r>
              <a:rPr lang="en-US" dirty="0" err="1" smtClean="0"/>
              <a:t>cystine</a:t>
            </a:r>
            <a:r>
              <a:rPr lang="en-US" dirty="0" smtClean="0"/>
              <a:t>/glutamate transporter (antiporter; </a:t>
            </a:r>
            <a:r>
              <a:rPr lang="en-US" dirty="0" err="1" smtClean="0"/>
              <a:t>xCT</a:t>
            </a:r>
            <a:r>
              <a:rPr lang="en-US" dirty="0" smtClean="0"/>
              <a:t>), leading to increased GSH (Ishimoto et al., 2011). This may at least partially explain the robustness of cancer cell defenses against oxidative stress, including those involved in chemotherapy-resistance. There is already an </a:t>
            </a:r>
            <a:r>
              <a:rPr lang="en-US" dirty="0" err="1" smtClean="0"/>
              <a:t>xCT</a:t>
            </a:r>
            <a:r>
              <a:rPr lang="en-US" dirty="0" smtClean="0"/>
              <a:t> antagonist, sulfasalazine, and clinical trials are underway in advanced gastric cancer in Japan (Figure 9A). Figure 9. Key role of the </a:t>
            </a:r>
            <a:r>
              <a:rPr lang="en-US" dirty="0" err="1" smtClean="0"/>
              <a:t>cystine</a:t>
            </a:r>
            <a:r>
              <a:rPr lang="en-US" dirty="0" smtClean="0"/>
              <a:t>/glutamate antiporter in cancer cells. (A) Overexpression of CD44v(8-11) stabilizes the </a:t>
            </a:r>
            <a:r>
              <a:rPr lang="en-US" dirty="0" err="1" smtClean="0"/>
              <a:t>cystine</a:t>
            </a:r>
            <a:r>
              <a:rPr lang="en-US" dirty="0" smtClean="0"/>
              <a:t>/glutamate antiporter to increase cysteine and glutathione (GSH) in cancer stem cells. (B) Conversely, </a:t>
            </a:r>
            <a:r>
              <a:rPr lang="en-US" dirty="0" err="1" smtClean="0"/>
              <a:t>erastin</a:t>
            </a:r>
            <a:r>
              <a:rPr lang="en-US" dirty="0" smtClean="0"/>
              <a:t> blocks the </a:t>
            </a:r>
            <a:r>
              <a:rPr lang="en-US" dirty="0" err="1" smtClean="0"/>
              <a:t>cystine</a:t>
            </a:r>
            <a:r>
              <a:rPr lang="en-US" dirty="0" smtClean="0"/>
              <a:t>/glutamate antiporter, lowers cysteine and finally induces iron-dependent cancer cell death (</a:t>
            </a:r>
            <a:r>
              <a:rPr lang="en-US" dirty="0" err="1" smtClean="0"/>
              <a:t>ferroptosis</a:t>
            </a:r>
            <a:r>
              <a:rPr lang="en-US" dirty="0" smtClean="0"/>
              <a:t>), which can be blocked with </a:t>
            </a:r>
            <a:r>
              <a:rPr lang="en-US" dirty="0" err="1" smtClean="0"/>
              <a:t>deferoxamine</a:t>
            </a:r>
            <a:r>
              <a:rPr lang="en-US" dirty="0" smtClean="0"/>
              <a:t> (DFO).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4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Shitara</a:t>
            </a:r>
            <a:r>
              <a:rPr lang="en-US" dirty="0" smtClean="0"/>
              <a:t>, </a:t>
            </a:r>
            <a:r>
              <a:rPr lang="en-US" dirty="0" err="1" smtClean="0"/>
              <a:t>Kohei</a:t>
            </a:r>
            <a:r>
              <a:rPr lang="en-US" dirty="0" smtClean="0"/>
              <a:t>, et al. "Effect of sulfasalazine (SSZ) on cancer stem-like cells (CSCs) via inhibiting </a:t>
            </a:r>
          </a:p>
          <a:p>
            <a:r>
              <a:rPr lang="en-US" dirty="0" err="1" smtClean="0"/>
              <a:t>xCT</a:t>
            </a:r>
            <a:r>
              <a:rPr lang="en-US" dirty="0" smtClean="0"/>
              <a:t> signal pathway: Phase 1 study in patients with gastric cancer (EPOC 1205)." ASCO Annual Meeting </a:t>
            </a:r>
          </a:p>
          <a:p>
            <a:r>
              <a:rPr lang="en-US" dirty="0" smtClean="0"/>
              <a:t>Proceedings. Vol. 32. No. 15_suppl.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Ferroptosis</a:t>
            </a:r>
            <a:r>
              <a:rPr lang="en-US" dirty="0" smtClean="0"/>
              <a:t> is triggered by inhibition of </a:t>
            </a:r>
            <a:r>
              <a:rPr lang="en-US" dirty="0" err="1" smtClean="0"/>
              <a:t>cystine</a:t>
            </a:r>
            <a:r>
              <a:rPr lang="en-US" dirty="0" smtClean="0"/>
              <a:t> uptake</a:t>
            </a:r>
          </a:p>
          <a:p>
            <a:r>
              <a:rPr lang="en-US" dirty="0" smtClean="0"/>
              <a:t>Reduced </a:t>
            </a:r>
            <a:r>
              <a:rPr lang="en-US" dirty="0" err="1" smtClean="0"/>
              <a:t>cystine</a:t>
            </a:r>
            <a:r>
              <a:rPr lang="en-US" dirty="0" smtClean="0"/>
              <a:t> uptake leads to the production of lethal lipid ROS</a:t>
            </a:r>
          </a:p>
          <a:p>
            <a:r>
              <a:rPr lang="en-US" dirty="0" smtClean="0"/>
              <a:t>Dixon et al., “</a:t>
            </a:r>
            <a:r>
              <a:rPr lang="en-US" dirty="0" err="1" smtClean="0"/>
              <a:t>Ferroptosis</a:t>
            </a:r>
            <a:r>
              <a:rPr lang="en-US" dirty="0" smtClean="0"/>
              <a:t>: An Iron-Dependent Form of </a:t>
            </a:r>
            <a:r>
              <a:rPr lang="en-US" dirty="0" err="1" smtClean="0"/>
              <a:t>Nonapoptotic</a:t>
            </a:r>
            <a:r>
              <a:rPr lang="en-US" dirty="0" smtClean="0"/>
              <a:t> Cell Death ”. Cell, </a:t>
            </a:r>
            <a:r>
              <a:rPr lang="en-US" dirty="0" err="1" smtClean="0"/>
              <a:t>vol</a:t>
            </a:r>
            <a:r>
              <a:rPr lang="en-US" dirty="0" smtClean="0"/>
              <a:t> 149, pp. 1060‒1072 (2012).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25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Gout, P. W., et al. “Sulfasalazine, a potent suppressor of lymphoma growth by inhibition of the x c-</a:t>
            </a:r>
            <a:r>
              <a:rPr lang="en-US" dirty="0" err="1" smtClean="0"/>
              <a:t>cystine</a:t>
            </a:r>
            <a:r>
              <a:rPr lang="en-US" dirty="0" smtClean="0"/>
              <a:t> transporter: a new action for an old drug.” Leukemia (08876924) 15.10 (2001).</a:t>
            </a:r>
          </a:p>
          <a:p>
            <a:r>
              <a:rPr lang="en-US" dirty="0" err="1" smtClean="0"/>
              <a:t>Bebb</a:t>
            </a:r>
            <a:r>
              <a:rPr lang="en-US" dirty="0" smtClean="0"/>
              <a:t>, G., et al. "Sulfasalazine, inhibits growth of mantle cell lymphoma (MCL) cell cultures via cyst (e) </a:t>
            </a:r>
            <a:r>
              <a:rPr lang="en-US" dirty="0" err="1" smtClean="0"/>
              <a:t>ine</a:t>
            </a:r>
            <a:r>
              <a:rPr lang="en-US" dirty="0" smtClean="0"/>
              <a:t> starvation and delays </a:t>
            </a:r>
            <a:r>
              <a:rPr lang="en-US" dirty="0" err="1" smtClean="0"/>
              <a:t>tumour</a:t>
            </a:r>
            <a:r>
              <a:rPr lang="en-US" dirty="0" smtClean="0"/>
              <a:t> growth in a newly developed murine MCL model." BLOOD. Vol. 102. No. 11. 1900 M STREET. NW SUITE 200, WASHINGTON, DC 20036 USA: AMER SOC HEMATOLOGY, 2003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5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Jiang, Wei, et al. "The synergistic anticancer effect of </a:t>
            </a:r>
            <a:r>
              <a:rPr lang="en-US" dirty="0" err="1" smtClean="0"/>
              <a:t>artesunate</a:t>
            </a:r>
            <a:r>
              <a:rPr lang="en-US" dirty="0" smtClean="0"/>
              <a:t> combined with </a:t>
            </a:r>
            <a:r>
              <a:rPr lang="en-US" dirty="0" err="1" smtClean="0"/>
              <a:t>allicin</a:t>
            </a:r>
            <a:r>
              <a:rPr lang="en-US" dirty="0" smtClean="0"/>
              <a:t> in osteosarcoma cell line in vitro and in vivo." Asian Pacific Journal of Cancer Prevention 14.8 (2013): 4615-4619.</a:t>
            </a:r>
          </a:p>
          <a:p>
            <a:r>
              <a:rPr lang="en-US" dirty="0" smtClean="0"/>
              <a:t>Left Image Fig 3B from Jiang showing synergistic effect of combining </a:t>
            </a:r>
            <a:r>
              <a:rPr lang="en-US" dirty="0" err="1" smtClean="0"/>
              <a:t>Artesunate</a:t>
            </a:r>
            <a:r>
              <a:rPr lang="en-US" dirty="0" smtClean="0"/>
              <a:t> (an </a:t>
            </a:r>
            <a:r>
              <a:rPr lang="en-US" dirty="0" err="1" smtClean="0"/>
              <a:t>Artemisin</a:t>
            </a:r>
            <a:r>
              <a:rPr lang="en-US" dirty="0" smtClean="0"/>
              <a:t> derivative) with </a:t>
            </a:r>
            <a:r>
              <a:rPr lang="en-US" dirty="0" err="1" smtClean="0"/>
              <a:t>Allicin</a:t>
            </a:r>
            <a:r>
              <a:rPr lang="en-US" dirty="0" smtClean="0"/>
              <a:t>.   Bar Chart shows apoptosis levels after treating Osteosarcoma cells (in culture) with </a:t>
            </a:r>
            <a:r>
              <a:rPr lang="en-US" dirty="0" err="1" smtClean="0"/>
              <a:t>Artesunate</a:t>
            </a:r>
            <a:r>
              <a:rPr lang="en-US" dirty="0" smtClean="0"/>
              <a:t> (green arrow), </a:t>
            </a:r>
            <a:r>
              <a:rPr lang="en-US" dirty="0" err="1" smtClean="0"/>
              <a:t>Allicin</a:t>
            </a:r>
            <a:r>
              <a:rPr lang="en-US" dirty="0" smtClean="0"/>
              <a:t> (blue arrow) or combination of </a:t>
            </a:r>
            <a:r>
              <a:rPr lang="en-US" dirty="0" err="1" smtClean="0"/>
              <a:t>Artesunate</a:t>
            </a:r>
            <a:r>
              <a:rPr lang="en-US" dirty="0" smtClean="0"/>
              <a:t> and </a:t>
            </a:r>
            <a:r>
              <a:rPr lang="en-US" dirty="0" err="1" smtClean="0"/>
              <a:t>Allicin</a:t>
            </a:r>
            <a:r>
              <a:rPr lang="en-US" dirty="0" smtClean="0"/>
              <a:t> (Red Arrow). (57)  </a:t>
            </a:r>
            <a:r>
              <a:rPr lang="en-US" dirty="0" err="1" smtClean="0"/>
              <a:t>Dr</a:t>
            </a:r>
            <a:r>
              <a:rPr lang="en-US" dirty="0" smtClean="0"/>
              <a:t> Jiang also reported additional mouse tumor xenograft studies were done, and these in-vivo studies also showed enhanced synergy for the combination of </a:t>
            </a:r>
            <a:r>
              <a:rPr lang="en-US" dirty="0" err="1" smtClean="0"/>
              <a:t>Allicin</a:t>
            </a:r>
            <a:r>
              <a:rPr lang="en-US" dirty="0" smtClean="0"/>
              <a:t> and </a:t>
            </a:r>
            <a:r>
              <a:rPr lang="en-US" dirty="0" err="1" smtClean="0"/>
              <a:t>Artesunate</a:t>
            </a:r>
            <a:r>
              <a:rPr lang="en-US" dirty="0" smtClean="0"/>
              <a:t>. (57)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38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 Cancer Res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. 2014 Dec;140(12):2065-75. Synergic effects of artemisinin and resveratrol in cancer cells.</a:t>
            </a:r>
          </a:p>
          <a:p>
            <a:r>
              <a:rPr lang="en-US" dirty="0" smtClean="0"/>
              <a:t>Li P1, Yang S, Dou M, Chen Y, Zhang J, Zhao X. </a:t>
            </a:r>
          </a:p>
          <a:p>
            <a:r>
              <a:rPr lang="en-US" dirty="0" smtClean="0"/>
              <a:t>In 2014, </a:t>
            </a:r>
            <a:r>
              <a:rPr lang="en-US" dirty="0" err="1" smtClean="0"/>
              <a:t>Drs</a:t>
            </a:r>
            <a:r>
              <a:rPr lang="en-US" dirty="0" smtClean="0"/>
              <a:t> Li and Yang reported a synergistic effect of the combination of Resveratrol with Artemisinin in Hepatoma (HepG2) and Cervical Cancer (HeLa) cell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6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Lai reports in 2005 that the cancer cell killing effect of Artemisinin is enhanced with the addition of butyrate, a short chain fatty acid.(76)  Their study used a lymphoblastic leukemia cell line, treated with a combination of </a:t>
            </a:r>
            <a:r>
              <a:rPr lang="en-US" dirty="0" err="1" smtClean="0"/>
              <a:t>dihydroartimisin</a:t>
            </a:r>
            <a:r>
              <a:rPr lang="en-US" dirty="0" smtClean="0"/>
              <a:t> and butyrate.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8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11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Gali-Muhtasib</a:t>
            </a:r>
            <a:r>
              <a:rPr lang="en-US" dirty="0" smtClean="0"/>
              <a:t>, </a:t>
            </a:r>
            <a:r>
              <a:rPr lang="en-US" dirty="0" err="1" smtClean="0"/>
              <a:t>Hala</a:t>
            </a:r>
            <a:r>
              <a:rPr lang="en-US" dirty="0" smtClean="0"/>
              <a:t>, et al. "Cell death mechanisms of plant-derived anticancer drugs: beyond apoptosis." Apoptosis 20.12 (2015): </a:t>
            </a:r>
            <a:r>
              <a:rPr lang="en-US" dirty="0" smtClean="0"/>
              <a:t>1531-1562.3000 plant species anticancer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4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9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1.  Regulation of </a:t>
            </a:r>
            <a:r>
              <a:rPr lang="en-US" dirty="0" err="1" smtClean="0"/>
              <a:t>Wnt</a:t>
            </a:r>
            <a:r>
              <a:rPr lang="en-US" dirty="0" smtClean="0"/>
              <a:t>/</a:t>
            </a:r>
            <a:r>
              <a:rPr lang="el-GR" dirty="0" smtClean="0"/>
              <a:t>β-</a:t>
            </a:r>
            <a:r>
              <a:rPr lang="en-US" dirty="0" smtClean="0"/>
              <a:t>catenin signaling pathway. In the absence of </a:t>
            </a:r>
            <a:r>
              <a:rPr lang="en-US" dirty="0" err="1" smtClean="0"/>
              <a:t>Wnt</a:t>
            </a:r>
            <a:r>
              <a:rPr lang="en-US" dirty="0" smtClean="0"/>
              <a:t> signals, the cellular concentration of free </a:t>
            </a:r>
            <a:r>
              <a:rPr lang="el-GR" dirty="0" smtClean="0"/>
              <a:t>β-</a:t>
            </a:r>
            <a:r>
              <a:rPr lang="en-US" dirty="0" smtClean="0"/>
              <a:t>catenin is low, because a complex of the adenomatous polyposis coli (APC), glycogen synthase kinase 3</a:t>
            </a:r>
            <a:r>
              <a:rPr lang="el-GR" dirty="0" smtClean="0"/>
              <a:t>β (</a:t>
            </a:r>
            <a:r>
              <a:rPr lang="en-US" dirty="0" smtClean="0"/>
              <a:t>GSK-3</a:t>
            </a:r>
            <a:r>
              <a:rPr lang="el-GR" dirty="0" smtClean="0"/>
              <a:t>β) </a:t>
            </a:r>
            <a:r>
              <a:rPr lang="en-US" dirty="0" smtClean="0"/>
              <a:t>and </a:t>
            </a:r>
            <a:r>
              <a:rPr lang="en-US" dirty="0" err="1" smtClean="0"/>
              <a:t>axin</a:t>
            </a:r>
            <a:r>
              <a:rPr lang="en-US" dirty="0" smtClean="0"/>
              <a:t> protein is responsible for regulating the level of </a:t>
            </a:r>
            <a:r>
              <a:rPr lang="el-GR" dirty="0" smtClean="0"/>
              <a:t>β-</a:t>
            </a:r>
            <a:r>
              <a:rPr lang="en-US" dirty="0" smtClean="0"/>
              <a:t>catenin, via GSK-3</a:t>
            </a:r>
            <a:r>
              <a:rPr lang="el-GR" dirty="0" smtClean="0"/>
              <a:t>β-</a:t>
            </a:r>
            <a:r>
              <a:rPr lang="en-US" dirty="0" smtClean="0"/>
              <a:t>mediated phosphorylation of specific </a:t>
            </a:r>
            <a:r>
              <a:rPr lang="en-US" dirty="0" err="1" smtClean="0"/>
              <a:t>serin</a:t>
            </a:r>
            <a:r>
              <a:rPr lang="en-US" dirty="0" smtClean="0"/>
              <a:t> and threonine residues in </a:t>
            </a:r>
            <a:r>
              <a:rPr lang="el-GR" dirty="0" smtClean="0"/>
              <a:t>β-</a:t>
            </a:r>
            <a:r>
              <a:rPr lang="en-US" dirty="0" smtClean="0"/>
              <a:t>catenin.</a:t>
            </a:r>
          </a:p>
          <a:p>
            <a:r>
              <a:rPr lang="en-US" dirty="0" smtClean="0"/>
              <a:t>From:  Chapter 3  </a:t>
            </a:r>
            <a:r>
              <a:rPr lang="en-US" dirty="0" err="1" smtClean="0"/>
              <a:t>Wnt</a:t>
            </a:r>
            <a:r>
              <a:rPr lang="en-US" dirty="0" smtClean="0"/>
              <a:t>/</a:t>
            </a:r>
            <a:r>
              <a:rPr lang="el-GR" dirty="0" smtClean="0"/>
              <a:t>β-</a:t>
            </a:r>
            <a:r>
              <a:rPr lang="en-US" dirty="0" smtClean="0"/>
              <a:t>Catenin Signaling Pathway in Canine Skin Melanoma and a Possibility as a Cancer Model for Human Skin Melanoma  By Jae-</a:t>
            </a:r>
            <a:r>
              <a:rPr lang="en-US" dirty="0" err="1" smtClean="0"/>
              <a:t>Ik</a:t>
            </a:r>
            <a:r>
              <a:rPr lang="en-US" dirty="0" smtClean="0"/>
              <a:t> Han and Ki-</a:t>
            </a:r>
            <a:r>
              <a:rPr lang="en-US" dirty="0" err="1" smtClean="0"/>
              <a:t>Jeong</a:t>
            </a:r>
            <a:r>
              <a:rPr lang="en-US" dirty="0" smtClean="0"/>
              <a:t> 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6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  Regulation of </a:t>
            </a:r>
            <a:r>
              <a:rPr lang="en-US" dirty="0" err="1" smtClean="0"/>
              <a:t>Wnt</a:t>
            </a:r>
            <a:r>
              <a:rPr lang="en-US" dirty="0" smtClean="0"/>
              <a:t>/β-catenin signaling pathway. Upon </a:t>
            </a:r>
            <a:r>
              <a:rPr lang="en-US" dirty="0" err="1" smtClean="0"/>
              <a:t>Wnt</a:t>
            </a:r>
            <a:r>
              <a:rPr lang="en-US" dirty="0" smtClean="0"/>
              <a:t> signaling, the activity of GSK-3β is inhibited by </a:t>
            </a:r>
            <a:r>
              <a:rPr lang="en-US" dirty="0" err="1" smtClean="0"/>
              <a:t>Dsh</a:t>
            </a:r>
            <a:r>
              <a:rPr lang="en-US" dirty="0" smtClean="0"/>
              <a:t>, hence β-catenin is accumulated in the cytoplasm. The accumulated β-catenin can enter the nucleus and activates the target genes such as LEF-1, c-</a:t>
            </a:r>
            <a:r>
              <a:rPr lang="en-US" dirty="0" err="1" smtClean="0"/>
              <a:t>myc</a:t>
            </a:r>
            <a:r>
              <a:rPr lang="en-US" dirty="0" smtClean="0"/>
              <a:t> and cyclin D1.</a:t>
            </a:r>
          </a:p>
          <a:p>
            <a:r>
              <a:rPr lang="en-US" dirty="0" smtClean="0"/>
              <a:t>From:  Chapter 3  </a:t>
            </a:r>
            <a:r>
              <a:rPr lang="en-US" dirty="0" err="1" smtClean="0"/>
              <a:t>Wnt</a:t>
            </a:r>
            <a:r>
              <a:rPr lang="en-US" dirty="0" smtClean="0"/>
              <a:t>/</a:t>
            </a:r>
            <a:r>
              <a:rPr lang="el-GR" dirty="0" smtClean="0"/>
              <a:t>β-</a:t>
            </a:r>
            <a:r>
              <a:rPr lang="en-US" dirty="0" smtClean="0"/>
              <a:t>Catenin Signaling Pathway in Canine Skin Melanoma and a Possibility as a Cancer Model for Human Skin Melanoma  By Jae-</a:t>
            </a:r>
            <a:r>
              <a:rPr lang="en-US" dirty="0" err="1" smtClean="0"/>
              <a:t>Ik</a:t>
            </a:r>
            <a:r>
              <a:rPr lang="en-US" dirty="0" smtClean="0"/>
              <a:t> Han and Ki-</a:t>
            </a:r>
            <a:r>
              <a:rPr lang="en-US" dirty="0" err="1" smtClean="0"/>
              <a:t>Jeong</a:t>
            </a:r>
            <a:r>
              <a:rPr lang="en-US" dirty="0" smtClean="0"/>
              <a:t> Na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7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</a:p>
          <a:p>
            <a:r>
              <a:rPr lang="en-US" dirty="0" err="1" smtClean="0"/>
              <a:t>Mathur</a:t>
            </a:r>
            <a:r>
              <a:rPr lang="en-US" dirty="0" smtClean="0"/>
              <a:t>, </a:t>
            </a:r>
            <a:r>
              <a:rPr lang="en-US" dirty="0" err="1" smtClean="0"/>
              <a:t>Rohit</a:t>
            </a:r>
            <a:r>
              <a:rPr lang="en-US" dirty="0" smtClean="0"/>
              <a:t>, et al. “Targeting </a:t>
            </a:r>
            <a:r>
              <a:rPr lang="en-US" dirty="0" err="1" smtClean="0"/>
              <a:t>Wnt</a:t>
            </a:r>
            <a:r>
              <a:rPr lang="en-US" dirty="0" smtClean="0"/>
              <a:t> pathway in mantle cell lymphoma-initiating cells.” Journal of hematology &amp; oncology 8.1 (2015): 63.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07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Mathur</a:t>
            </a:r>
            <a:r>
              <a:rPr lang="en-US" dirty="0" smtClean="0"/>
              <a:t>, </a:t>
            </a:r>
            <a:r>
              <a:rPr lang="en-US" dirty="0" err="1" smtClean="0"/>
              <a:t>Rohit</a:t>
            </a:r>
            <a:r>
              <a:rPr lang="en-US" dirty="0" smtClean="0"/>
              <a:t>, Jorge </a:t>
            </a:r>
            <a:r>
              <a:rPr lang="en-US" dirty="0" err="1" smtClean="0"/>
              <a:t>Romaguerra</a:t>
            </a:r>
            <a:r>
              <a:rPr lang="en-US" dirty="0" smtClean="0"/>
              <a:t>, Michael Wang et al. “Targeting </a:t>
            </a:r>
            <a:r>
              <a:rPr lang="en-US" dirty="0" err="1" smtClean="0"/>
              <a:t>Wnt</a:t>
            </a:r>
            <a:r>
              <a:rPr lang="en-US" dirty="0" smtClean="0"/>
              <a:t> pathway in mantle cell lymphoma-initiating cells.” Journal of hematology &amp; oncology 8.1 (2015): 63. MD Anderson.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9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</a:p>
          <a:p>
            <a:r>
              <a:rPr lang="en-US" dirty="0" err="1" smtClean="0"/>
              <a:t>Mathur</a:t>
            </a:r>
            <a:r>
              <a:rPr lang="en-US" dirty="0" smtClean="0"/>
              <a:t>, </a:t>
            </a:r>
            <a:r>
              <a:rPr lang="en-US" dirty="0" err="1" smtClean="0"/>
              <a:t>Rohit</a:t>
            </a:r>
            <a:r>
              <a:rPr lang="en-US" dirty="0" smtClean="0"/>
              <a:t>, et al. “Targeting </a:t>
            </a:r>
            <a:r>
              <a:rPr lang="en-US" dirty="0" err="1" smtClean="0"/>
              <a:t>Wnt</a:t>
            </a:r>
            <a:r>
              <a:rPr lang="en-US" dirty="0" smtClean="0"/>
              <a:t> pathway in mantle cell lymphoma-initiating cells.” Journal of hematology &amp; oncology 8.1 (2015): 63.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91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9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Li, Kun, et al. "</a:t>
            </a:r>
            <a:r>
              <a:rPr lang="en-US" dirty="0" err="1" smtClean="0"/>
              <a:t>Pterostilbene</a:t>
            </a:r>
            <a:r>
              <a:rPr lang="en-US" dirty="0" smtClean="0"/>
              <a:t> acts through metastasis-associated protein 1 to inhibit tumor growth, progression and metastasis in prostate cancer." </a:t>
            </a:r>
            <a:r>
              <a:rPr lang="en-US" dirty="0" err="1" smtClean="0"/>
              <a:t>PloS</a:t>
            </a:r>
            <a:r>
              <a:rPr lang="en-US" dirty="0" smtClean="0"/>
              <a:t> one 8.3 (2013): e57542.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74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 </a:t>
            </a:r>
            <a:r>
              <a:rPr lang="en-US" dirty="0" err="1" smtClean="0"/>
              <a:t>Agric</a:t>
            </a:r>
            <a:r>
              <a:rPr lang="en-US" dirty="0" smtClean="0"/>
              <a:t> Food Chem. 2015 Mar 11;63(9):2432-41.  Targeting cancer stem cells in breast cancer: potential anticancer properties of 6-shogaol and </a:t>
            </a:r>
            <a:r>
              <a:rPr lang="en-US" dirty="0" err="1" smtClean="0"/>
              <a:t>pterostilbene</a:t>
            </a:r>
            <a:r>
              <a:rPr lang="en-US" dirty="0" smtClean="0"/>
              <a:t>.  Wu CH1, Hong BH, Ho CT, Yen GC.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Wu, Chi-</a:t>
            </a:r>
            <a:r>
              <a:rPr lang="en-US" dirty="0" err="1" smtClean="0"/>
              <a:t>Hao</a:t>
            </a:r>
            <a:r>
              <a:rPr lang="en-US" dirty="0" smtClean="0"/>
              <a:t>, et al. "Targeting cancer stem cells in breast cancer: potential anticancer properties of 6-shogaol and </a:t>
            </a:r>
            <a:r>
              <a:rPr lang="en-US" dirty="0" err="1" smtClean="0"/>
              <a:t>pterostilbene</a:t>
            </a:r>
            <a:r>
              <a:rPr lang="en-US" dirty="0" smtClean="0"/>
              <a:t>." Journal of agricultural and food chemistry 63.9 (2015): 2432-2441.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Kundu</a:t>
            </a:r>
            <a:r>
              <a:rPr lang="en-US" dirty="0" smtClean="0"/>
              <a:t>, </a:t>
            </a:r>
            <a:r>
              <a:rPr lang="en-US" dirty="0" err="1" smtClean="0"/>
              <a:t>Chanakya</a:t>
            </a:r>
            <a:r>
              <a:rPr lang="en-US" dirty="0" smtClean="0"/>
              <a:t> </a:t>
            </a:r>
            <a:r>
              <a:rPr lang="en-US" dirty="0" err="1" smtClean="0"/>
              <a:t>Nath</a:t>
            </a:r>
            <a:r>
              <a:rPr lang="en-US" dirty="0" smtClean="0"/>
              <a:t>, et al. “Anti-</a:t>
            </a:r>
            <a:r>
              <a:rPr lang="en-US" dirty="0" err="1" smtClean="0"/>
              <a:t>malarials</a:t>
            </a:r>
            <a:r>
              <a:rPr lang="en-US" dirty="0" smtClean="0"/>
              <a:t> are anti-cancers and vice versa–One arrow two sparrows.”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tropica</a:t>
            </a:r>
            <a:r>
              <a:rPr lang="en-US" dirty="0" smtClean="0"/>
              <a:t> 149 (2015): 113-127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0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.Guzman, Monica L., et al. “The </a:t>
            </a:r>
            <a:r>
              <a:rPr lang="en-US" dirty="0" err="1" smtClean="0"/>
              <a:t>sesquiterpene</a:t>
            </a:r>
            <a:r>
              <a:rPr lang="en-US" dirty="0" smtClean="0"/>
              <a:t> lactone </a:t>
            </a:r>
            <a:r>
              <a:rPr lang="en-US" dirty="0" err="1" smtClean="0"/>
              <a:t>parthenolide</a:t>
            </a:r>
            <a:r>
              <a:rPr lang="en-US" dirty="0" smtClean="0"/>
              <a:t> induces apoptosis of human acute myelogenous leukemia stem and progenitor cells.” Blood 105.11 (2005): 4163-4169.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2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Gopal, Y. N., T. S. Arora, and M. W. Van Dyke. "</a:t>
            </a:r>
            <a:r>
              <a:rPr lang="en-US" dirty="0" err="1" smtClean="0"/>
              <a:t>Parthenolide</a:t>
            </a:r>
            <a:r>
              <a:rPr lang="en-US" dirty="0" smtClean="0"/>
              <a:t> specifically depletes histone deacetylase 1 protein and induces cell death through ataxia telangiectasia mutated." Chemistry &amp; biology 14.7 (2007): 813-823.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5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Life, the Science of Biology, by Purves, </a:t>
            </a:r>
            <a:r>
              <a:rPr lang="en-US" dirty="0" err="1" smtClean="0"/>
              <a:t>Orians</a:t>
            </a:r>
            <a:r>
              <a:rPr lang="en-US" dirty="0" smtClean="0"/>
              <a:t>, &amp; Heller, 5th ed., 1997</a:t>
            </a:r>
          </a:p>
          <a:p>
            <a:r>
              <a:rPr lang="en-US" dirty="0" smtClean="0"/>
              <a:t>Methylation of histone or of DNA usually turns a gene off.</a:t>
            </a:r>
          </a:p>
          <a:p>
            <a:r>
              <a:rPr lang="en-US" dirty="0" smtClean="0"/>
              <a:t>Acetylation of histone usually turns a gene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4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Rajendran</a:t>
            </a:r>
            <a:r>
              <a:rPr lang="en-US" dirty="0" smtClean="0"/>
              <a:t>, Praveen, et al. "Dietary phytochemicals, HDAC inhibition, and DNA damage/repair defects in cancer cells." Clinical epigenetics 3.1 (2011):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56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epigenetic effects of butyrate: potential therapeutic implications for clinical practice </a:t>
            </a:r>
          </a:p>
          <a:p>
            <a:r>
              <a:rPr lang="en-US" dirty="0" smtClean="0"/>
              <a:t>    Roberto </a:t>
            </a:r>
            <a:r>
              <a:rPr lang="en-US" dirty="0" err="1" smtClean="0"/>
              <a:t>Berni</a:t>
            </a:r>
            <a:r>
              <a:rPr lang="en-US" dirty="0" smtClean="0"/>
              <a:t> </a:t>
            </a:r>
            <a:r>
              <a:rPr lang="en-US" dirty="0" err="1" smtClean="0"/>
              <a:t>CananiEmail</a:t>
            </a:r>
            <a:r>
              <a:rPr lang="en-US" dirty="0" smtClean="0"/>
              <a:t> author, Margherita Di Costanzo and </a:t>
            </a:r>
            <a:r>
              <a:rPr lang="en-US" dirty="0" err="1" smtClean="0"/>
              <a:t>Ludovica</a:t>
            </a:r>
            <a:r>
              <a:rPr lang="en-US" dirty="0" smtClean="0"/>
              <a:t> Leone </a:t>
            </a:r>
          </a:p>
          <a:p>
            <a:r>
              <a:rPr lang="en-US" dirty="0" smtClean="0"/>
              <a:t>Clinical </a:t>
            </a:r>
            <a:r>
              <a:rPr lang="en-US" dirty="0" err="1" smtClean="0"/>
              <a:t>EpigeneticsThe</a:t>
            </a:r>
            <a:r>
              <a:rPr lang="en-US" dirty="0" smtClean="0"/>
              <a:t> official journal of the Clinical Epigenetics Society 2012 4:4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20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Mottamal</a:t>
            </a:r>
            <a:r>
              <a:rPr lang="en-US" dirty="0" smtClean="0"/>
              <a:t>, </a:t>
            </a:r>
            <a:r>
              <a:rPr lang="en-US" dirty="0" err="1" smtClean="0"/>
              <a:t>Madhusoodanan</a:t>
            </a:r>
            <a:r>
              <a:rPr lang="en-US" dirty="0" smtClean="0"/>
              <a:t>, et al. "Histone deacetylase inhibitors in clinical studies as templates for </a:t>
            </a:r>
          </a:p>
          <a:p>
            <a:r>
              <a:rPr lang="en-US" dirty="0" smtClean="0"/>
              <a:t>new anticancer agents." Molecules 20.3 (2015): 3898-3941.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1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Scott </a:t>
            </a:r>
            <a:r>
              <a:rPr lang="en-US" dirty="0" err="1" smtClean="0"/>
              <a:t>Bultman</a:t>
            </a:r>
            <a:r>
              <a:rPr lang="en-US" dirty="0" smtClean="0"/>
              <a:t>, PhD  </a:t>
            </a:r>
            <a:r>
              <a:rPr lang="en-US" dirty="0" err="1" smtClean="0"/>
              <a:t>Dept</a:t>
            </a:r>
            <a:r>
              <a:rPr lang="en-US" dirty="0" smtClean="0"/>
              <a:t> of Genetics </a:t>
            </a:r>
            <a:br>
              <a:rPr lang="en-US" dirty="0" smtClean="0"/>
            </a:br>
            <a:r>
              <a:rPr lang="en-US" dirty="0" smtClean="0"/>
              <a:t>5060 Genetic Medicine </a:t>
            </a:r>
            <a:r>
              <a:rPr lang="en-US" dirty="0" err="1" smtClean="0"/>
              <a:t>Bldg</a:t>
            </a:r>
            <a:r>
              <a:rPr lang="en-US" dirty="0" smtClean="0"/>
              <a:t>  CB# 7264</a:t>
            </a:r>
          </a:p>
          <a:p>
            <a:r>
              <a:rPr lang="en-US" dirty="0" smtClean="0"/>
              <a:t>120 Mason Farm Road Chapel Hill, NC 27599-7264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69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Heider</a:t>
            </a:r>
            <a:r>
              <a:rPr lang="en-US" dirty="0" smtClean="0"/>
              <a:t>, Ulrike, et al. “Histone deacetylase inhibitors reduce VEGF production and induce growth suppression and apoptosis in human mantle cell lymphoma.” European journal of </a:t>
            </a:r>
            <a:r>
              <a:rPr lang="en-US" dirty="0" err="1" smtClean="0"/>
              <a:t>haematology</a:t>
            </a:r>
            <a:r>
              <a:rPr lang="en-US" dirty="0" smtClean="0"/>
              <a:t> 76.1 (2006): 42-50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2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22) </a:t>
            </a:r>
            <a:r>
              <a:rPr lang="en-US" dirty="0" err="1" smtClean="0"/>
              <a:t>Hasanali</a:t>
            </a:r>
            <a:r>
              <a:rPr lang="en-US" dirty="0" smtClean="0"/>
              <a:t>, </a:t>
            </a:r>
            <a:r>
              <a:rPr lang="en-US" dirty="0" err="1" smtClean="0"/>
              <a:t>Zainul</a:t>
            </a:r>
            <a:r>
              <a:rPr lang="en-US" dirty="0" smtClean="0"/>
              <a:t>, Kamal Sharma, and Elliot </a:t>
            </a:r>
            <a:r>
              <a:rPr lang="en-US" dirty="0" err="1" smtClean="0"/>
              <a:t>Epner</a:t>
            </a:r>
            <a:r>
              <a:rPr lang="en-US" dirty="0" smtClean="0"/>
              <a:t>. “Flipping the cyclin D1 switch in mantle cell lymphoma.” Best Practice &amp; Research Clinical </a:t>
            </a:r>
            <a:r>
              <a:rPr lang="en-US" dirty="0" err="1" smtClean="0"/>
              <a:t>Haematology</a:t>
            </a:r>
            <a:r>
              <a:rPr lang="en-US" dirty="0" smtClean="0"/>
              <a:t> 25.2 (2012): 143-152.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33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 BLI analysis and quantification. Kim, </a:t>
            </a:r>
            <a:r>
              <a:rPr lang="en-US" dirty="0" err="1" smtClean="0"/>
              <a:t>Woong</a:t>
            </a:r>
            <a:r>
              <a:rPr lang="en-US" dirty="0" smtClean="0"/>
              <a:t>, et al. "Real‐Time Imaging Reveals Glioblastoma Suppression Effects of Curcumin in Mouse Brains." Bulletin of the Korean Chemical Society 36.5 (2015): 1528-1531.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Kundu</a:t>
            </a:r>
            <a:r>
              <a:rPr lang="en-US" dirty="0" smtClean="0"/>
              <a:t>, </a:t>
            </a:r>
            <a:r>
              <a:rPr lang="en-US" dirty="0" err="1" smtClean="0"/>
              <a:t>Chanakya</a:t>
            </a:r>
            <a:r>
              <a:rPr lang="en-US" dirty="0" smtClean="0"/>
              <a:t> </a:t>
            </a:r>
            <a:r>
              <a:rPr lang="en-US" dirty="0" err="1" smtClean="0"/>
              <a:t>Nath</a:t>
            </a:r>
            <a:r>
              <a:rPr lang="en-US" dirty="0" smtClean="0"/>
              <a:t>, et al. “Anti-</a:t>
            </a:r>
            <a:r>
              <a:rPr lang="en-US" dirty="0" err="1" smtClean="0"/>
              <a:t>malarials</a:t>
            </a:r>
            <a:r>
              <a:rPr lang="en-US" dirty="0" smtClean="0"/>
              <a:t> are anti-cancers and vice versa–One arrow two sparrows.”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tropica</a:t>
            </a:r>
            <a:r>
              <a:rPr lang="en-US" dirty="0" smtClean="0"/>
              <a:t> 149 (2015): 113-127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41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22) </a:t>
            </a:r>
            <a:r>
              <a:rPr lang="en-US" dirty="0" err="1" smtClean="0"/>
              <a:t>Hasanali</a:t>
            </a:r>
            <a:r>
              <a:rPr lang="en-US" dirty="0" smtClean="0"/>
              <a:t>, </a:t>
            </a:r>
            <a:r>
              <a:rPr lang="en-US" dirty="0" err="1" smtClean="0"/>
              <a:t>Zainul</a:t>
            </a:r>
            <a:r>
              <a:rPr lang="en-US" dirty="0" smtClean="0"/>
              <a:t>, Kamal Sharma, and Elliot </a:t>
            </a:r>
            <a:r>
              <a:rPr lang="en-US" dirty="0" err="1" smtClean="0"/>
              <a:t>Epner</a:t>
            </a:r>
            <a:r>
              <a:rPr lang="en-US" dirty="0" smtClean="0"/>
              <a:t>. “Flipping the cyclin D1 switch in mantle cell lymphoma.” Best Practice &amp; Research Clinical </a:t>
            </a:r>
            <a:r>
              <a:rPr lang="en-US" dirty="0" err="1" smtClean="0"/>
              <a:t>Haematology</a:t>
            </a:r>
            <a:r>
              <a:rPr lang="en-US" dirty="0" smtClean="0"/>
              <a:t> 25.2 (2012): 143-152.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899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27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Sestili</a:t>
            </a:r>
            <a:r>
              <a:rPr lang="en-US" dirty="0" smtClean="0"/>
              <a:t>, </a:t>
            </a:r>
            <a:r>
              <a:rPr lang="en-US" dirty="0" err="1" smtClean="0"/>
              <a:t>Piero</a:t>
            </a:r>
            <a:r>
              <a:rPr lang="en-US" dirty="0" smtClean="0"/>
              <a:t>, and Carmela </a:t>
            </a:r>
            <a:r>
              <a:rPr lang="en-US" dirty="0" err="1" smtClean="0"/>
              <a:t>Fimognari</a:t>
            </a:r>
            <a:r>
              <a:rPr lang="en-US" dirty="0" smtClean="0"/>
              <a:t>. “Cytotoxic and Antitumor Activity of </a:t>
            </a:r>
            <a:r>
              <a:rPr lang="en-US" dirty="0" err="1" smtClean="0"/>
              <a:t>Sulforaphane</a:t>
            </a:r>
            <a:r>
              <a:rPr lang="en-US" dirty="0" smtClean="0"/>
              <a:t>: The Role of Reactive Oxygen Species.” </a:t>
            </a:r>
            <a:r>
              <a:rPr lang="en-US" dirty="0" err="1" smtClean="0"/>
              <a:t>BioMed</a:t>
            </a:r>
            <a:r>
              <a:rPr lang="en-US" dirty="0" smtClean="0"/>
              <a:t> Research International 2015 (2015).</a:t>
            </a:r>
          </a:p>
          <a:p>
            <a:r>
              <a:rPr lang="en-US" dirty="0" smtClean="0"/>
              <a:t>Li, </a:t>
            </a:r>
            <a:r>
              <a:rPr lang="en-US" dirty="0" err="1" smtClean="0"/>
              <a:t>Yanyan</a:t>
            </a:r>
            <a:r>
              <a:rPr lang="en-US" dirty="0" smtClean="0"/>
              <a:t>, et al. “Implications of cancer stem cell theory for cancer chemoprevention by natural dietary compounds.” The Journal of nutritional biochemistry 22.9 (2011): 799-806.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1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61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36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Tsang, Chi Man, et al. "</a:t>
            </a:r>
            <a:r>
              <a:rPr lang="en-US" dirty="0" err="1" smtClean="0"/>
              <a:t>Berberine</a:t>
            </a:r>
            <a:r>
              <a:rPr lang="en-US" dirty="0" smtClean="0"/>
              <a:t> suppresses Id-1 expression and inhibits the growth and development of lung metastases in hepatocellular carcinoma." </a:t>
            </a:r>
            <a:r>
              <a:rPr lang="en-US" dirty="0" err="1" smtClean="0"/>
              <a:t>Biochimica</a:t>
            </a:r>
            <a:r>
              <a:rPr lang="en-US" dirty="0" smtClean="0"/>
              <a:t> et </a:t>
            </a:r>
            <a:r>
              <a:rPr lang="en-US" dirty="0" err="1" smtClean="0"/>
              <a:t>Biophysica</a:t>
            </a:r>
            <a:r>
              <a:rPr lang="en-US" dirty="0" smtClean="0"/>
              <a:t> </a:t>
            </a:r>
            <a:r>
              <a:rPr lang="en-US" dirty="0" err="1" smtClean="0"/>
              <a:t>Acta</a:t>
            </a:r>
            <a:r>
              <a:rPr lang="en-US" dirty="0" smtClean="0"/>
              <a:t> (BBA)-Molecular Basis of Disease 1852.3 (2015): 541-551.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34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Tsang, Chi Man, et al. "</a:t>
            </a:r>
            <a:r>
              <a:rPr lang="en-US" dirty="0" err="1" smtClean="0"/>
              <a:t>Berberine</a:t>
            </a:r>
            <a:r>
              <a:rPr lang="en-US" dirty="0" smtClean="0"/>
              <a:t> suppresses Id-1 expression and inhibits the growth and development of lung metastases in hepatocellular carcinoma." </a:t>
            </a:r>
            <a:r>
              <a:rPr lang="en-US" dirty="0" err="1" smtClean="0"/>
              <a:t>Biochimica</a:t>
            </a:r>
            <a:r>
              <a:rPr lang="en-US" dirty="0" smtClean="0"/>
              <a:t> et </a:t>
            </a:r>
            <a:r>
              <a:rPr lang="en-US" dirty="0" err="1" smtClean="0"/>
              <a:t>Biophysica</a:t>
            </a:r>
            <a:r>
              <a:rPr lang="en-US" dirty="0" smtClean="0"/>
              <a:t> </a:t>
            </a:r>
            <a:r>
              <a:rPr lang="en-US" dirty="0" err="1" smtClean="0"/>
              <a:t>Acta</a:t>
            </a:r>
            <a:r>
              <a:rPr lang="en-US" dirty="0" smtClean="0"/>
              <a:t> (BBA)-Molecular Basis of Disease 1852.3 (2015): 541-551.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1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Ortiz, Luis Miguel </a:t>
            </a:r>
            <a:r>
              <a:rPr lang="en-US" dirty="0" err="1" smtClean="0"/>
              <a:t>Guamán</a:t>
            </a:r>
            <a:r>
              <a:rPr lang="en-US" dirty="0" smtClean="0"/>
              <a:t>, et al. "</a:t>
            </a:r>
            <a:r>
              <a:rPr lang="en-US" dirty="0" err="1" smtClean="0"/>
              <a:t>Berberine</a:t>
            </a:r>
            <a:r>
              <a:rPr lang="en-US" dirty="0" smtClean="0"/>
              <a:t>, an Epiphany Against Cancer." Molecules 19 (2014): 12349-12367.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12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Biofactors</a:t>
            </a:r>
            <a:r>
              <a:rPr lang="en-US" dirty="0" smtClean="0"/>
              <a:t>. 2013 Nov-Dec;39(6):652-62. </a:t>
            </a:r>
            <a:r>
              <a:rPr lang="en-US" dirty="0" err="1" smtClean="0"/>
              <a:t>Berberine</a:t>
            </a:r>
            <a:r>
              <a:rPr lang="en-US" dirty="0" smtClean="0"/>
              <a:t> acts as a natural inhibitor of </a:t>
            </a:r>
            <a:r>
              <a:rPr lang="en-US" dirty="0" err="1" smtClean="0"/>
              <a:t>Wnt</a:t>
            </a:r>
            <a:r>
              <a:rPr lang="en-US" dirty="0" smtClean="0"/>
              <a:t>/</a:t>
            </a:r>
            <a:r>
              <a:rPr lang="el-GR" dirty="0" smtClean="0"/>
              <a:t>β-</a:t>
            </a:r>
            <a:r>
              <a:rPr lang="en-US" dirty="0" smtClean="0"/>
              <a:t>catenin signaling--identification of more active 13-arylalkyl derivatives. </a:t>
            </a:r>
            <a:r>
              <a:rPr lang="en-US" dirty="0" err="1" smtClean="0"/>
              <a:t>Albring</a:t>
            </a:r>
            <a:r>
              <a:rPr lang="en-US" dirty="0" smtClean="0"/>
              <a:t> KF1, </a:t>
            </a:r>
            <a:r>
              <a:rPr lang="en-US" dirty="0" err="1" smtClean="0"/>
              <a:t>Weidemüller</a:t>
            </a:r>
            <a:r>
              <a:rPr lang="en-US" dirty="0" smtClean="0"/>
              <a:t> J, </a:t>
            </a:r>
            <a:r>
              <a:rPr lang="en-US" dirty="0" err="1" smtClean="0"/>
              <a:t>Mittag</a:t>
            </a:r>
            <a:r>
              <a:rPr lang="en-US" dirty="0" smtClean="0"/>
              <a:t> S, </a:t>
            </a:r>
            <a:r>
              <a:rPr lang="en-US" dirty="0" err="1" smtClean="0"/>
              <a:t>Weiske</a:t>
            </a:r>
            <a:r>
              <a:rPr lang="en-US" dirty="0" smtClean="0"/>
              <a:t> J, Friedrich K, </a:t>
            </a:r>
            <a:r>
              <a:rPr lang="en-US" dirty="0" err="1" smtClean="0"/>
              <a:t>Geroni</a:t>
            </a:r>
            <a:r>
              <a:rPr lang="en-US" dirty="0" smtClean="0"/>
              <a:t> MC, Lombardi P, Huber O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Eur</a:t>
            </a:r>
            <a:r>
              <a:rPr lang="en-US" dirty="0" smtClean="0"/>
              <a:t> J </a:t>
            </a:r>
            <a:r>
              <a:rPr lang="en-US" dirty="0" err="1" smtClean="0"/>
              <a:t>Pharmacol</a:t>
            </a:r>
            <a:r>
              <a:rPr lang="en-US" dirty="0" smtClean="0"/>
              <a:t>. 2014 Oct 5;740:584-95. Targets and mechanisms of </a:t>
            </a:r>
            <a:r>
              <a:rPr lang="en-US" dirty="0" err="1" smtClean="0"/>
              <a:t>berberine</a:t>
            </a:r>
            <a:r>
              <a:rPr lang="en-US" dirty="0" smtClean="0"/>
              <a:t>, a natural drug with potential to treat cancer with special focus on breast </a:t>
            </a:r>
            <a:r>
              <a:rPr lang="en-US" dirty="0" err="1" smtClean="0"/>
              <a:t>cancer.Jabbarzadeh</a:t>
            </a:r>
            <a:r>
              <a:rPr lang="en-US" dirty="0" smtClean="0"/>
              <a:t> </a:t>
            </a:r>
            <a:r>
              <a:rPr lang="en-US" dirty="0" err="1" smtClean="0"/>
              <a:t>Kaboli</a:t>
            </a:r>
            <a:r>
              <a:rPr lang="en-US" dirty="0" smtClean="0"/>
              <a:t> P1, </a:t>
            </a:r>
            <a:r>
              <a:rPr lang="en-US" dirty="0" err="1" smtClean="0"/>
              <a:t>Rahmat</a:t>
            </a:r>
            <a:r>
              <a:rPr lang="en-US" dirty="0" smtClean="0"/>
              <a:t> A2, Ismail P3, Ling KH4.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96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Tiwari, </a:t>
            </a:r>
            <a:r>
              <a:rPr lang="en-US" dirty="0" err="1" smtClean="0"/>
              <a:t>Prabha</a:t>
            </a:r>
            <a:r>
              <a:rPr lang="en-US" dirty="0" smtClean="0"/>
              <a:t>, and K. P. Mishra. “</a:t>
            </a:r>
            <a:r>
              <a:rPr lang="en-US" dirty="0" err="1" smtClean="0"/>
              <a:t>Silibinin</a:t>
            </a:r>
            <a:r>
              <a:rPr lang="en-US" dirty="0" smtClean="0"/>
              <a:t> in cancer therapy: A promising prospect.” Cancer Research Frontiers 1.3 (2015): 303-318.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1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Kundu</a:t>
            </a:r>
            <a:r>
              <a:rPr lang="en-US" dirty="0" smtClean="0"/>
              <a:t>, </a:t>
            </a:r>
            <a:r>
              <a:rPr lang="en-US" dirty="0" err="1" smtClean="0"/>
              <a:t>Chanakya</a:t>
            </a:r>
            <a:r>
              <a:rPr lang="en-US" dirty="0" smtClean="0"/>
              <a:t> </a:t>
            </a:r>
            <a:r>
              <a:rPr lang="en-US" dirty="0" err="1" smtClean="0"/>
              <a:t>Nath</a:t>
            </a:r>
            <a:r>
              <a:rPr lang="en-US" dirty="0" smtClean="0"/>
              <a:t>, et al. “Anti-</a:t>
            </a:r>
            <a:r>
              <a:rPr lang="en-US" dirty="0" err="1" smtClean="0"/>
              <a:t>malarials</a:t>
            </a:r>
            <a:r>
              <a:rPr lang="en-US" dirty="0" smtClean="0"/>
              <a:t> are anti-cancers and vice versa–One arrow two sparrows.”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tropica</a:t>
            </a:r>
            <a:r>
              <a:rPr lang="en-US" dirty="0" smtClean="0"/>
              <a:t> 149 (2015): 113-127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205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	</a:t>
            </a:r>
          </a:p>
          <a:p>
            <a:r>
              <a:rPr lang="en-US" dirty="0" smtClean="0"/>
              <a:t>CRUMP A, ŌMURA S. </a:t>
            </a:r>
            <a:r>
              <a:rPr lang="en-US" dirty="0" err="1" smtClean="0"/>
              <a:t>Ivermectin</a:t>
            </a:r>
            <a:r>
              <a:rPr lang="en-US" dirty="0" smtClean="0"/>
              <a:t>, “Wonder drug” from Japan: the human use perspective. ŌMURA S, ed. Proceedings of the Japan Academy Series B, Physical and Biological Sciences. 2011;87(2):13-28. doi:10.2183/pjab.87.13.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61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	</a:t>
            </a:r>
          </a:p>
          <a:p>
            <a:r>
              <a:rPr lang="en-US" dirty="0" smtClean="0"/>
              <a:t>CRUMP A, ŌMURA S. </a:t>
            </a:r>
            <a:r>
              <a:rPr lang="en-US" dirty="0" err="1" smtClean="0"/>
              <a:t>Ivermectin</a:t>
            </a:r>
            <a:r>
              <a:rPr lang="en-US" dirty="0" smtClean="0"/>
              <a:t>, “Wonder drug” from Japan: the human use perspective. ŌMURA S, ed. Proceedings of the Japan Academy Series B, Physical and Biological Sciences. 2011;87(2):13-28. doi:10.2183/pjab.87.13.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72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29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CRUMP A, ŌMURA S. </a:t>
            </a:r>
            <a:r>
              <a:rPr lang="en-US" dirty="0" err="1" smtClean="0"/>
              <a:t>Ivermectin</a:t>
            </a:r>
            <a:r>
              <a:rPr lang="en-US" dirty="0" smtClean="0"/>
              <a:t>, “Wonder drug” from Japan: the human use perspective. ŌMURA S, ed. Proceedings of the Japan Academy Series B, Physical and Biological Sciences. 2011;87(2):13-28. doi:10.2183/pjab.87.13.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66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Sharmeen</a:t>
            </a:r>
            <a:r>
              <a:rPr lang="en-US" dirty="0" smtClean="0"/>
              <a:t> S, et al. The </a:t>
            </a:r>
            <a:r>
              <a:rPr lang="en-US" dirty="0" err="1" smtClean="0"/>
              <a:t>antiparasitic</a:t>
            </a:r>
            <a:r>
              <a:rPr lang="en-US" dirty="0" smtClean="0"/>
              <a:t> agent </a:t>
            </a:r>
            <a:r>
              <a:rPr lang="en-US" dirty="0" err="1" smtClean="0"/>
              <a:t>ivermectin</a:t>
            </a:r>
            <a:r>
              <a:rPr lang="en-US" dirty="0" smtClean="0"/>
              <a:t> induces chloride-dependent membrane hyperpolarization and cell death in leukemia cells. Blood. 2010;116(18):3593–3603. </a:t>
            </a:r>
            <a:r>
              <a:rPr lang="en-US" dirty="0" err="1" smtClean="0"/>
              <a:t>doi</a:t>
            </a:r>
            <a:r>
              <a:rPr lang="en-US" dirty="0" smtClean="0"/>
              <a:t>: 10.1182/blood-2010-01-262675.</a:t>
            </a:r>
          </a:p>
          <a:p>
            <a:r>
              <a:rPr lang="en-US" dirty="0" err="1" smtClean="0"/>
              <a:t>Sukhai</a:t>
            </a:r>
            <a:r>
              <a:rPr lang="en-US" dirty="0" smtClean="0"/>
              <a:t>, </a:t>
            </a:r>
            <a:r>
              <a:rPr lang="en-US" dirty="0" err="1" smtClean="0"/>
              <a:t>Mahadeo</a:t>
            </a:r>
            <a:r>
              <a:rPr lang="en-US" dirty="0" smtClean="0"/>
              <a:t> A., et al. “Lysosomal disruption preferentially targets acute myeloid leukemia cells and progenitors.” The Journal of clinical investigation 123.1 (2013): 315-328.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35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Sharmeen</a:t>
            </a:r>
            <a:r>
              <a:rPr lang="en-US" dirty="0" smtClean="0"/>
              <a:t> S, et al. The </a:t>
            </a:r>
            <a:r>
              <a:rPr lang="en-US" dirty="0" err="1" smtClean="0"/>
              <a:t>antiparasitic</a:t>
            </a:r>
            <a:r>
              <a:rPr lang="en-US" dirty="0" smtClean="0"/>
              <a:t> agent </a:t>
            </a:r>
            <a:r>
              <a:rPr lang="en-US" dirty="0" err="1" smtClean="0"/>
              <a:t>ivermectin</a:t>
            </a:r>
            <a:r>
              <a:rPr lang="en-US" dirty="0" smtClean="0"/>
              <a:t> induces chloride-dependent membrane hyperpolarization and cell death in leukemia cells. Blood. 2010;116(18):3593–3603. </a:t>
            </a:r>
            <a:r>
              <a:rPr lang="en-US" dirty="0" err="1" smtClean="0"/>
              <a:t>doi</a:t>
            </a:r>
            <a:r>
              <a:rPr lang="en-US" dirty="0" smtClean="0"/>
              <a:t>: 10.1182/blood-2010-01-262675.</a:t>
            </a:r>
          </a:p>
          <a:p>
            <a:r>
              <a:rPr lang="en-US" dirty="0" err="1" smtClean="0"/>
              <a:t>Sukhai</a:t>
            </a:r>
            <a:r>
              <a:rPr lang="en-US" dirty="0" smtClean="0"/>
              <a:t>, </a:t>
            </a:r>
            <a:r>
              <a:rPr lang="en-US" dirty="0" err="1" smtClean="0"/>
              <a:t>Mahadeo</a:t>
            </a:r>
            <a:r>
              <a:rPr lang="en-US" dirty="0" smtClean="0"/>
              <a:t> A., et al. “Lysosomal disruption preferentially targets acute myeloid leukemia cells and progenitors.” The Journal of clinical investigation 123.1 (2013): 315-328.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Melotti</a:t>
            </a:r>
            <a:r>
              <a:rPr lang="en-US" dirty="0" smtClean="0"/>
              <a:t>, Alice, et al. “The river blindness drug </a:t>
            </a:r>
            <a:r>
              <a:rPr lang="en-US" dirty="0" err="1" smtClean="0"/>
              <a:t>Ivermectin</a:t>
            </a:r>
            <a:r>
              <a:rPr lang="en-US" dirty="0" smtClean="0"/>
              <a:t> and related macrocyclic lactones inhibit WNT‐TCF pathway responses in human cancer.” EMBO molecular medicine (2014): e201404084.</a:t>
            </a:r>
          </a:p>
          <a:p>
            <a:r>
              <a:rPr lang="en-US" dirty="0" smtClean="0"/>
              <a:t>as a therapeutic WNT-TCF pathway response blocker to treat WNT-TCF-dependent diseases including multiple cancers.</a:t>
            </a:r>
          </a:p>
          <a:p>
            <a:endParaRPr lang="en-US" dirty="0" smtClean="0"/>
          </a:p>
          <a:p>
            <a:r>
              <a:rPr lang="en-US" dirty="0" smtClean="0"/>
              <a:t>We find that macrocyclic lactones of the </a:t>
            </a:r>
            <a:r>
              <a:rPr lang="en-US" dirty="0" err="1" smtClean="0"/>
              <a:t>Avermectin</a:t>
            </a:r>
            <a:r>
              <a:rPr lang="en-US" dirty="0" smtClean="0"/>
              <a:t> family have specific anti-WNT-TCF response activity in human cancer cells and that the clinically approved compound </a:t>
            </a:r>
            <a:r>
              <a:rPr lang="en-US" dirty="0" err="1" smtClean="0"/>
              <a:t>Ivermectin</a:t>
            </a:r>
            <a:r>
              <a:rPr lang="en-US" dirty="0" smtClean="0"/>
              <a:t> (EMEA- and FDA-approved) is a specific WNT-TCF response blocker at low </a:t>
            </a:r>
            <a:r>
              <a:rPr lang="en-US" dirty="0" err="1" smtClean="0"/>
              <a:t>micromolar</a:t>
            </a:r>
            <a:r>
              <a:rPr lang="en-US" dirty="0" smtClean="0"/>
              <a:t>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16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Karasawa, </a:t>
            </a:r>
            <a:r>
              <a:rPr lang="en-US" dirty="0" err="1" smtClean="0"/>
              <a:t>Satoki</a:t>
            </a:r>
            <a:r>
              <a:rPr lang="en-US" dirty="0" smtClean="0"/>
              <a:t>, et al. “Vitamin K2 covalently binds to </a:t>
            </a:r>
            <a:r>
              <a:rPr lang="en-US" dirty="0" err="1" smtClean="0"/>
              <a:t>Bak</a:t>
            </a:r>
            <a:r>
              <a:rPr lang="en-US" dirty="0" smtClean="0"/>
              <a:t> and induces </a:t>
            </a:r>
            <a:r>
              <a:rPr lang="en-US" dirty="0" err="1" smtClean="0"/>
              <a:t>Bak</a:t>
            </a:r>
            <a:r>
              <a:rPr lang="en-US" dirty="0" smtClean="0"/>
              <a:t>-mediated apoptosis.” Molecular pharmacology 83.3 (2013): 613-620.</a:t>
            </a:r>
          </a:p>
          <a:p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Pharmacol</a:t>
            </a:r>
            <a:r>
              <a:rPr lang="en-US" dirty="0" smtClean="0"/>
              <a:t>. 2013 Mar;83(3):613-20.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97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Karasawa, </a:t>
            </a:r>
            <a:r>
              <a:rPr lang="en-US" dirty="0" err="1" smtClean="0"/>
              <a:t>Satoki</a:t>
            </a:r>
            <a:r>
              <a:rPr lang="en-US" dirty="0" smtClean="0"/>
              <a:t>, et al. “Vitamin K2 covalently binds to </a:t>
            </a:r>
            <a:r>
              <a:rPr lang="en-US" dirty="0" err="1" smtClean="0"/>
              <a:t>Bak</a:t>
            </a:r>
            <a:r>
              <a:rPr lang="en-US" dirty="0" smtClean="0"/>
              <a:t> and induces </a:t>
            </a:r>
            <a:r>
              <a:rPr lang="en-US" dirty="0" err="1" smtClean="0"/>
              <a:t>Bak</a:t>
            </a:r>
            <a:r>
              <a:rPr lang="en-US" dirty="0" smtClean="0"/>
              <a:t>-mediated apoptosis.” Molecular pharmacology 83.3 (2013): 613-620.</a:t>
            </a:r>
          </a:p>
          <a:p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Pharmacol</a:t>
            </a:r>
            <a:r>
              <a:rPr lang="en-US" dirty="0" smtClean="0"/>
              <a:t>. 2013 Mar;83(3):613-20.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333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 err="1" smtClean="0"/>
              <a:t>Nascimento</a:t>
            </a:r>
            <a:r>
              <a:rPr lang="en-US" dirty="0" smtClean="0"/>
              <a:t> </a:t>
            </a:r>
            <a:r>
              <a:rPr lang="en-US" dirty="0" err="1" smtClean="0"/>
              <a:t>Gonçalves</a:t>
            </a:r>
            <a:r>
              <a:rPr lang="en-US" dirty="0" smtClean="0"/>
              <a:t>, </a:t>
            </a:r>
            <a:r>
              <a:rPr lang="en-US" dirty="0" err="1" smtClean="0"/>
              <a:t>Naiane</a:t>
            </a:r>
            <a:r>
              <a:rPr lang="en-US" dirty="0" smtClean="0"/>
              <a:t>, et al. "Effect of Melatonin in Epithelial Mesenchymal Transition Markers and Invasive Properties of Breast Cancer Stem Cells of Canine and Human Cell Lines." </a:t>
            </a:r>
            <a:r>
              <a:rPr lang="en-US" dirty="0" err="1" smtClean="0"/>
              <a:t>PloS</a:t>
            </a:r>
            <a:r>
              <a:rPr lang="en-US" dirty="0" smtClean="0"/>
              <a:t> one 11.3 (2016): e0150407.</a:t>
            </a:r>
          </a:p>
          <a:p>
            <a:r>
              <a:rPr lang="en-US" dirty="0" err="1" smtClean="0"/>
              <a:t>Ordoñez</a:t>
            </a:r>
            <a:r>
              <a:rPr lang="en-US" dirty="0" smtClean="0"/>
              <a:t>, R., et al. "Ceramide metabolism regulates autophagy and apoptotic cell death induced by melatonin in liver cancer cells." Journal of pineal research 59.2 (2015): 178.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 A K. Anticancer effect of antimalarial artemisinin compounds. Ann Med Health </a:t>
            </a:r>
            <a:r>
              <a:rPr lang="en-US" dirty="0" err="1" smtClean="0"/>
              <a:t>Sci</a:t>
            </a:r>
            <a:r>
              <a:rPr lang="en-US" dirty="0" smtClean="0"/>
              <a:t> Res [serial online] 2015 [cited 2016 Feb 13];5:93-102.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39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Orlandi</a:t>
            </a:r>
            <a:r>
              <a:rPr lang="en-US" dirty="0" smtClean="0"/>
              <a:t>, M., et al. "</a:t>
            </a:r>
            <a:r>
              <a:rPr lang="en-US" dirty="0" err="1" smtClean="0"/>
              <a:t>Retinoids</a:t>
            </a:r>
            <a:r>
              <a:rPr lang="en-US" dirty="0" smtClean="0"/>
              <a:t> and cancer: </a:t>
            </a:r>
            <a:r>
              <a:rPr lang="en-US" dirty="0" err="1" smtClean="0"/>
              <a:t>antitumoral</a:t>
            </a:r>
            <a:r>
              <a:rPr lang="en-US" dirty="0" smtClean="0"/>
              <a:t> effects of ATRA, 9-cis RA and the new retinoid IIF on the HL-60 leukemic cell line." Medical Principles and Practice 12.3 (2003): 164-169.</a:t>
            </a:r>
          </a:p>
          <a:p>
            <a:r>
              <a:rPr lang="en-US" dirty="0" smtClean="0"/>
              <a:t>Mueller, Beatrice U., et al. "ATRA resolves the differentiation block in t (15; 17) acute myeloid leukemia by restoring PU. 1 expression." Blood 107.8 (2006): 3330-3338.</a:t>
            </a:r>
          </a:p>
          <a:p>
            <a:r>
              <a:rPr lang="en-US" dirty="0" smtClean="0"/>
              <a:t>Wong, Siu-Fun. "Oral </a:t>
            </a:r>
            <a:r>
              <a:rPr lang="en-US" dirty="0" err="1" smtClean="0"/>
              <a:t>bexarotene</a:t>
            </a:r>
            <a:r>
              <a:rPr lang="en-US" dirty="0" smtClean="0"/>
              <a:t> in the treatment of cutaneous T-cell lymphoma." Annals of Pharmacotherapy 35.9 (2001): 1056-1065.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82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Solitro</a:t>
            </a:r>
            <a:r>
              <a:rPr lang="en-US" dirty="0" smtClean="0"/>
              <a:t>, A. R., and J. P. MacKeigan. “Leaving the lysosome behind: novel developments in autophagy inhibition.” Future medicinal chemistry 8.1 (2016): 73.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178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Lamb, Rebecca, et al. “Antibiotics that target mitochondria effectively eradicate cancer stem cells, across multiple tumor types: Treating cancer like an infectious disease.”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76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17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8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 formula of artemisinin. Created using ACD/</a:t>
            </a:r>
            <a:r>
              <a:rPr lang="en-US" dirty="0" err="1" smtClean="0"/>
              <a:t>ChemSketch</a:t>
            </a:r>
            <a:r>
              <a:rPr lang="en-US" dirty="0" smtClean="0"/>
              <a:t> 10.0 and </a:t>
            </a:r>
            <a:r>
              <a:rPr lang="en-US" dirty="0" err="1" smtClean="0"/>
              <a:t>Inkscape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Date 	12 April 2007</a:t>
            </a:r>
          </a:p>
          <a:p>
            <a:r>
              <a:rPr lang="en-US" dirty="0" smtClean="0"/>
              <a:t>Source 	Own work</a:t>
            </a:r>
          </a:p>
          <a:p>
            <a:r>
              <a:rPr lang="en-US" dirty="0" smtClean="0"/>
              <a:t>Author 	</a:t>
            </a:r>
            <a:r>
              <a:rPr lang="en-US" dirty="0" err="1" smtClean="0"/>
              <a:t>Fvasconcellos</a:t>
            </a:r>
            <a:r>
              <a:rPr lang="en-US" dirty="0" smtClean="0"/>
              <a:t> 23:05, 12 April 2007 (UTC)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7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Robert, Anne, </a:t>
            </a:r>
            <a:r>
              <a:rPr lang="en-US" dirty="0" err="1" smtClean="0"/>
              <a:t>Jérôme</a:t>
            </a:r>
            <a:r>
              <a:rPr lang="en-US" dirty="0" smtClean="0"/>
              <a:t> </a:t>
            </a:r>
            <a:r>
              <a:rPr lang="en-US" dirty="0" err="1" smtClean="0"/>
              <a:t>Cazelles</a:t>
            </a:r>
            <a:r>
              <a:rPr lang="en-US" dirty="0" smtClean="0"/>
              <a:t>, and Bernard </a:t>
            </a:r>
            <a:r>
              <a:rPr lang="en-US" dirty="0" err="1" smtClean="0"/>
              <a:t>Meunier</a:t>
            </a:r>
            <a:r>
              <a:rPr lang="en-US" dirty="0" smtClean="0"/>
              <a:t>. “Characterization of the alkylation product of </a:t>
            </a:r>
            <a:r>
              <a:rPr lang="en-US" dirty="0" err="1" smtClean="0"/>
              <a:t>heme</a:t>
            </a:r>
            <a:r>
              <a:rPr lang="en-US" dirty="0" smtClean="0"/>
              <a:t> by the antimalarial drug artemisinin.” </a:t>
            </a:r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dirty="0" smtClean="0"/>
              <a:t> International Edition 40.10 (2001): 1954-1957.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DD95A-0CB7-428C-81F1-0C115374F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1" r:id="rId10"/>
  </p:sldLayoutIdLst>
  <p:transition>
    <p:fade/>
  </p:transition>
  <p:hf hd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ffreydachmd.com/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3323987"/>
          </a:xfrm>
          <a:ln w="9525">
            <a:solidFill>
              <a:srgbClr val="FFFFAB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Best </a:t>
            </a:r>
            <a:r>
              <a:rPr lang="en-US" dirty="0" smtClean="0"/>
              <a:t>Answer </a:t>
            </a:r>
            <a:r>
              <a:rPr lang="en-US" dirty="0" smtClean="0"/>
              <a:t>For Cancer</a:t>
            </a:r>
            <a:br>
              <a:rPr lang="en-US" dirty="0" smtClean="0"/>
            </a:br>
            <a:r>
              <a:rPr lang="en-US" dirty="0" smtClean="0"/>
              <a:t>Artemisinin and </a:t>
            </a:r>
            <a:br>
              <a:rPr lang="en-US" dirty="0" smtClean="0"/>
            </a:br>
            <a:r>
              <a:rPr lang="en-US" dirty="0" smtClean="0"/>
              <a:t>Non-Toxic Targeted Cancer Therapies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2928" y="3581695"/>
            <a:ext cx="8229600" cy="25230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Jeffrey Dach MD</a:t>
            </a:r>
            <a:br>
              <a:rPr lang="en-US" dirty="0"/>
            </a:br>
            <a:r>
              <a:rPr lang="en-US" dirty="0"/>
              <a:t>7450 Griffin Road Suite 190</a:t>
            </a:r>
            <a:br>
              <a:rPr lang="en-US" dirty="0"/>
            </a:br>
            <a:r>
              <a:rPr lang="en-US" dirty="0"/>
              <a:t>Davie, FL 33021</a:t>
            </a:r>
            <a:br>
              <a:rPr lang="en-US" dirty="0"/>
            </a:br>
            <a:r>
              <a:rPr lang="en-US" dirty="0"/>
              <a:t>954-792-4663</a:t>
            </a:r>
            <a:br>
              <a:rPr lang="en-US" dirty="0"/>
            </a:br>
            <a:r>
              <a:rPr lang="en-US" dirty="0"/>
              <a:t>www.jeffreydachmd.com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9965" y="6324600"/>
            <a:ext cx="8229600" cy="332399"/>
          </a:xfrm>
          <a:prstGeom prst="rect">
            <a:avLst/>
          </a:prstGeom>
          <a:ln w="9525">
            <a:solidFill>
              <a:srgbClr val="FFFFAB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solidFill>
                  <a:srgbClr val="FFFF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2400" dirty="0" smtClean="0"/>
              <a:t> Slides </a:t>
            </a:r>
            <a:r>
              <a:rPr lang="en-US" sz="2400" dirty="0"/>
              <a:t>Available At</a:t>
            </a:r>
            <a:r>
              <a:rPr lang="en-US" sz="2400" dirty="0" smtClean="0"/>
              <a:t>:  http://www.jeffreydachmd.com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1628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Artemisinin Molecular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1684493"/>
            <a:ext cx="3276600" cy="425910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Endoperoxide</a:t>
            </a:r>
            <a:r>
              <a:rPr lang="en-US" sz="3200" dirty="0" smtClean="0">
                <a:solidFill>
                  <a:srgbClr val="FFFF00"/>
                </a:solidFill>
              </a:rPr>
              <a:t> Bridge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Oxygen Reacts with Fe</a:t>
            </a:r>
            <a:endParaRPr lang="en-US" sz="32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Fenton Reaction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Oxidation</a:t>
            </a:r>
          </a:p>
        </p:txBody>
      </p:sp>
      <p:pic>
        <p:nvPicPr>
          <p:cNvPr id="2050" name="Picture 2" descr="artemesinin chemical struct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19" y="1684493"/>
            <a:ext cx="476488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7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Artemisinin Reacting With Iron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1684493"/>
            <a:ext cx="3276600" cy="425910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Endoperoxide</a:t>
            </a:r>
            <a:r>
              <a:rPr lang="en-US" sz="3200" dirty="0" smtClean="0">
                <a:solidFill>
                  <a:srgbClr val="FFFF00"/>
                </a:solidFill>
              </a:rPr>
              <a:t> Bridge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Oxygen Reacts with Fe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Robert </a:t>
            </a:r>
            <a:r>
              <a:rPr lang="en-US" sz="3200" dirty="0" smtClean="0">
                <a:solidFill>
                  <a:srgbClr val="FFFF00"/>
                </a:solidFill>
              </a:rPr>
              <a:t>Anne et al. 2001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eme_Artemesinin_alkylation_fenton_i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56" y="1752601"/>
            <a:ext cx="47714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61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Artemisinin Reacting With Fe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4495801"/>
            <a:ext cx="3932743" cy="212796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Oxygen reacts with Fe –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Protoporphyrin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Ester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98104" y="3463821"/>
            <a:ext cx="993734" cy="13412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17351" y="3476817"/>
            <a:ext cx="993734" cy="134123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 bwMode="auto">
          <a:xfrm>
            <a:off x="4798738" y="4640698"/>
            <a:ext cx="3630959" cy="19676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Fe Removed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Demetalization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5122" name="Picture 2" descr="artemesinin_reacting_with_H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6" y="1042097"/>
            <a:ext cx="8659475" cy="25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271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High Iron Content of Neoplastic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1371600"/>
            <a:ext cx="8534400" cy="49724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“Neoplastic </a:t>
            </a:r>
            <a:r>
              <a:rPr lang="en-US" sz="4000" dirty="0">
                <a:solidFill>
                  <a:srgbClr val="FFFF00"/>
                </a:solidFill>
              </a:rPr>
              <a:t>cells express high levels of the transferrin receptor 1 (TfR1) and internalize iron (Fe) from transferrin (</a:t>
            </a:r>
            <a:r>
              <a:rPr lang="en-US" sz="4000" dirty="0" err="1">
                <a:solidFill>
                  <a:srgbClr val="FFFF00"/>
                </a:solidFill>
              </a:rPr>
              <a:t>Tf</a:t>
            </a:r>
            <a:r>
              <a:rPr lang="en-US" sz="4000" dirty="0">
                <a:solidFill>
                  <a:srgbClr val="FFFF00"/>
                </a:solidFill>
              </a:rPr>
              <a:t>) at a </a:t>
            </a:r>
            <a:r>
              <a:rPr lang="en-US" sz="4800" dirty="0">
                <a:solidFill>
                  <a:srgbClr val="FFFF00"/>
                </a:solidFill>
              </a:rPr>
              <a:t>tremendous</a:t>
            </a:r>
            <a:r>
              <a:rPr lang="en-US" sz="4000" dirty="0">
                <a:solidFill>
                  <a:srgbClr val="FFFF00"/>
                </a:solidFill>
              </a:rPr>
              <a:t> rate</a:t>
            </a:r>
            <a:r>
              <a:rPr lang="en-US" sz="4000" dirty="0" smtClean="0">
                <a:solidFill>
                  <a:srgbClr val="FFFF00"/>
                </a:solidFill>
              </a:rPr>
              <a:t>.”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K</a:t>
            </a:r>
            <a:r>
              <a:rPr lang="en-US" sz="3200" dirty="0" smtClean="0">
                <a:solidFill>
                  <a:srgbClr val="FFFF00"/>
                </a:solidFill>
              </a:rPr>
              <a:t>wok</a:t>
            </a:r>
            <a:r>
              <a:rPr lang="en-US" sz="3200" dirty="0">
                <a:solidFill>
                  <a:srgbClr val="FFFF00"/>
                </a:solidFill>
              </a:rPr>
              <a:t>, Juliana </a:t>
            </a:r>
            <a:r>
              <a:rPr lang="en-US" sz="3200" dirty="0" err="1">
                <a:solidFill>
                  <a:srgbClr val="FFFF00"/>
                </a:solidFill>
              </a:rPr>
              <a:t>C</a:t>
            </a:r>
            <a:r>
              <a:rPr lang="en-US" sz="3200" dirty="0" err="1" smtClean="0">
                <a:solidFill>
                  <a:srgbClr val="FFFF00"/>
                </a:solidFill>
              </a:rPr>
              <a:t>.,et</a:t>
            </a:r>
            <a:r>
              <a:rPr lang="en-US" sz="3200" dirty="0" smtClean="0">
                <a:solidFill>
                  <a:srgbClr val="FFFF00"/>
                </a:solidFill>
              </a:rPr>
              <a:t> al “</a:t>
            </a:r>
            <a:r>
              <a:rPr lang="en-US" sz="3200" dirty="0">
                <a:solidFill>
                  <a:srgbClr val="FFFF00"/>
                </a:solidFill>
              </a:rPr>
              <a:t>The iron metabolism of neoplastic </a:t>
            </a:r>
            <a:r>
              <a:rPr lang="en-US" sz="3200" dirty="0" smtClean="0">
                <a:solidFill>
                  <a:srgbClr val="FFFF00"/>
                </a:solidFill>
              </a:rPr>
              <a:t>cells.” </a:t>
            </a:r>
            <a:r>
              <a:rPr lang="en-US" sz="3200" dirty="0">
                <a:solidFill>
                  <a:srgbClr val="FFFF00"/>
                </a:solidFill>
              </a:rPr>
              <a:t>Critical Reviews in Oncology/Hematology 42.1 (2002): 65-78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4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Cancer Cells Have Increased Iron and Transferrin Receptors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2743200"/>
            <a:ext cx="8534400" cy="36008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To Enhance Effect of </a:t>
            </a:r>
            <a:r>
              <a:rPr lang="en-US" sz="3200" dirty="0" err="1" smtClean="0">
                <a:solidFill>
                  <a:srgbClr val="FFFF00"/>
                </a:solidFill>
              </a:rPr>
              <a:t>Artemisin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Give Iron IV or PO.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Enhancement of cytotoxicity of </a:t>
            </a:r>
            <a:r>
              <a:rPr lang="en-US" sz="3200" dirty="0" err="1" smtClean="0">
                <a:solidFill>
                  <a:srgbClr val="FFFF00"/>
                </a:solidFill>
              </a:rPr>
              <a:t>artemisinins</a:t>
            </a:r>
            <a:r>
              <a:rPr lang="en-US" sz="3200" dirty="0" smtClean="0">
                <a:solidFill>
                  <a:srgbClr val="FFFF00"/>
                </a:solidFill>
              </a:rPr>
              <a:t> toward cancer cells by ferrous iron..</a:t>
            </a:r>
            <a:r>
              <a:rPr lang="en-US" sz="3200" dirty="0" err="1" smtClean="0">
                <a:solidFill>
                  <a:srgbClr val="FFFF00"/>
                </a:solidFill>
              </a:rPr>
              <a:t>Efferth</a:t>
            </a:r>
            <a:r>
              <a:rPr lang="en-US" sz="3200" dirty="0" smtClean="0">
                <a:solidFill>
                  <a:srgbClr val="FFFF00"/>
                </a:solidFill>
              </a:rPr>
              <a:t> et </a:t>
            </a:r>
            <a:r>
              <a:rPr lang="en-US" sz="3200" dirty="0">
                <a:solidFill>
                  <a:srgbClr val="FFFF00"/>
                </a:solidFill>
              </a:rPr>
              <a:t>al Free </a:t>
            </a:r>
            <a:r>
              <a:rPr lang="en-US" sz="3200" dirty="0" err="1">
                <a:solidFill>
                  <a:srgbClr val="FFFF00"/>
                </a:solidFill>
              </a:rPr>
              <a:t>Radic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Biol</a:t>
            </a:r>
            <a:r>
              <a:rPr lang="en-US" sz="3200" dirty="0">
                <a:solidFill>
                  <a:srgbClr val="FFFF00"/>
                </a:solidFill>
              </a:rPr>
              <a:t> Med. 2004 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0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Cancer Cells Contain Massive Amounts of Iron in Lysosomes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1559783"/>
            <a:ext cx="7924800" cy="530617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Cancer cells express high levels of the transferrin receptors for internalizing iron (Fe) at a tremendous rate. Kwok, Juliana et al. 2002.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Rapidly growing tumor cells, but not their normal counterparts, highly express </a:t>
            </a:r>
            <a:r>
              <a:rPr lang="en-US" sz="3200" dirty="0" err="1">
                <a:solidFill>
                  <a:srgbClr val="FFFF00"/>
                </a:solidFill>
              </a:rPr>
              <a:t>Tf</a:t>
            </a:r>
            <a:r>
              <a:rPr lang="en-US" sz="3200" dirty="0">
                <a:solidFill>
                  <a:srgbClr val="FFFF00"/>
                </a:solidFill>
              </a:rPr>
              <a:t> receptors (</a:t>
            </a:r>
            <a:r>
              <a:rPr lang="en-US" sz="3200" dirty="0" err="1">
                <a:solidFill>
                  <a:srgbClr val="FFFF00"/>
                </a:solidFill>
              </a:rPr>
              <a:t>TfR</a:t>
            </a:r>
            <a:r>
              <a:rPr lang="en-US" sz="3200" dirty="0">
                <a:solidFill>
                  <a:srgbClr val="FFFF00"/>
                </a:solidFill>
              </a:rPr>
              <a:t>) and require transferrin for cell growth and survival</a:t>
            </a:r>
            <a:r>
              <a:rPr lang="en-US" sz="3200" dirty="0" smtClean="0">
                <a:solidFill>
                  <a:srgbClr val="FFFF00"/>
                </a:solidFill>
              </a:rPr>
              <a:t>.  </a:t>
            </a:r>
            <a:r>
              <a:rPr lang="en-US" sz="3200" dirty="0" err="1" smtClean="0">
                <a:solidFill>
                  <a:srgbClr val="FFFF00"/>
                </a:solidFill>
              </a:rPr>
              <a:t>TfR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is highly expressed on </a:t>
            </a:r>
            <a:r>
              <a:rPr lang="en-US" sz="3200" dirty="0" smtClean="0">
                <a:solidFill>
                  <a:srgbClr val="FFFF00"/>
                </a:solidFill>
              </a:rPr>
              <a:t>Mantle Cell </a:t>
            </a:r>
            <a:r>
              <a:rPr lang="en-US" sz="3200" dirty="0">
                <a:solidFill>
                  <a:srgbClr val="FFFF00"/>
                </a:solidFill>
              </a:rPr>
              <a:t>Lymphoma </a:t>
            </a:r>
            <a:r>
              <a:rPr lang="en-US" sz="3200" dirty="0" err="1" smtClean="0">
                <a:solidFill>
                  <a:srgbClr val="FFFF00"/>
                </a:solidFill>
              </a:rPr>
              <a:t>cells.Lepelletier</a:t>
            </a:r>
            <a:r>
              <a:rPr lang="en-US" sz="3200" dirty="0" smtClean="0">
                <a:solidFill>
                  <a:srgbClr val="FFFF00"/>
                </a:solidFill>
              </a:rPr>
              <a:t> et al 2007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20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Mode of Action Cancer Cell Death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94985"/>
            <a:ext cx="8942560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3962400"/>
            <a:ext cx="143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NAC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30" y="762000"/>
            <a:ext cx="359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Artemisinin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8656" y="828493"/>
            <a:ext cx="1420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DFO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754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Artemisinin Reacting With Iron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1684493"/>
            <a:ext cx="8153400" cy="425910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Yang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Nai</a:t>
            </a:r>
            <a:r>
              <a:rPr lang="en-US" sz="3600" dirty="0">
                <a:solidFill>
                  <a:srgbClr val="FFFF00"/>
                </a:solidFill>
              </a:rPr>
              <a:t>-Di, et al. “</a:t>
            </a:r>
            <a:r>
              <a:rPr lang="en-US" sz="3600" dirty="0" err="1">
                <a:solidFill>
                  <a:srgbClr val="FFFF00"/>
                </a:solidFill>
              </a:rPr>
              <a:t>Artesunate</a:t>
            </a:r>
            <a:r>
              <a:rPr lang="en-US" sz="3600" dirty="0">
                <a:solidFill>
                  <a:srgbClr val="FFFF00"/>
                </a:solidFill>
              </a:rPr>
              <a:t> induces cell death in human cancer cells via enhancing lysosomal function and lysosomal degradation of ferritin.” Journal of Biological Chemistry 289.48 (2014): 33425-33441.  (full free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9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Lysosomal Inhibitors  and Iron Chelators Block Effect of Artemisinin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382000" cy="4382738"/>
          </a:xfrm>
        </p:spPr>
        <p:txBody>
          <a:bodyPr/>
          <a:lstStyle/>
          <a:p>
            <a:r>
              <a:rPr lang="en-US" sz="3200" dirty="0" err="1"/>
              <a:t>Chloroquin</a:t>
            </a:r>
            <a:r>
              <a:rPr lang="en-US" sz="3200" dirty="0"/>
              <a:t> inhibits Ferritin Degradation and Cell Death induced by </a:t>
            </a:r>
            <a:r>
              <a:rPr lang="en-US" sz="3200" dirty="0" smtClean="0"/>
              <a:t>ART</a:t>
            </a:r>
            <a:endParaRPr lang="en-US" sz="3200" dirty="0"/>
          </a:p>
          <a:p>
            <a:r>
              <a:rPr lang="en-US" sz="3200" dirty="0" smtClean="0"/>
              <a:t>BAF </a:t>
            </a:r>
            <a:r>
              <a:rPr lang="en-US" sz="3200" dirty="0"/>
              <a:t>is a lysosomal inhibitor which prevents artemisinin cell death.  </a:t>
            </a:r>
            <a:endParaRPr lang="en-US" sz="3200" dirty="0" smtClean="0"/>
          </a:p>
          <a:p>
            <a:r>
              <a:rPr lang="en-US" sz="3200" dirty="0" smtClean="0"/>
              <a:t>DFO </a:t>
            </a:r>
            <a:r>
              <a:rPr lang="en-US" sz="3200" dirty="0"/>
              <a:t>is iron chelator which inhibits cell death. </a:t>
            </a:r>
            <a:endParaRPr lang="en-US" sz="3200" dirty="0" smtClean="0"/>
          </a:p>
          <a:p>
            <a:r>
              <a:rPr lang="en-US" sz="3200" dirty="0" smtClean="0"/>
              <a:t>NAC </a:t>
            </a:r>
            <a:r>
              <a:rPr lang="en-US" sz="3200" dirty="0"/>
              <a:t>(N acetyl cysteine inhibits ROS )inhibits cell death. </a:t>
            </a:r>
            <a:endParaRPr lang="en-US" sz="3200" dirty="0" smtClean="0"/>
          </a:p>
          <a:p>
            <a:r>
              <a:rPr lang="en-US" sz="3200" dirty="0" smtClean="0"/>
              <a:t>From: Yang</a:t>
            </a:r>
            <a:r>
              <a:rPr lang="en-US" sz="3200" dirty="0"/>
              <a:t>, </a:t>
            </a:r>
            <a:r>
              <a:rPr lang="en-US" sz="3200" dirty="0" err="1"/>
              <a:t>Nai</a:t>
            </a:r>
            <a:r>
              <a:rPr lang="en-US" sz="3200" dirty="0"/>
              <a:t>-Di, et al. (6)  “</a:t>
            </a:r>
            <a:r>
              <a:rPr lang="en-US" sz="3200" dirty="0" err="1"/>
              <a:t>Artesunate</a:t>
            </a:r>
            <a:r>
              <a:rPr lang="en-US" sz="3200" dirty="0"/>
              <a:t> induces cell death in human cancer cells “</a:t>
            </a:r>
          </a:p>
        </p:txBody>
      </p:sp>
    </p:spTree>
    <p:extLst>
      <p:ext uri="{BB962C8B-B14F-4D97-AF65-F5344CB8AC3E}">
        <p14:creationId xmlns:p14="http://schemas.microsoft.com/office/powerpoint/2010/main" val="500617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Lysosomal Clustering </a:t>
            </a:r>
            <a:r>
              <a:rPr lang="en-US" dirty="0" smtClean="0"/>
              <a:t>at </a:t>
            </a:r>
            <a:r>
              <a:rPr lang="en-US" dirty="0"/>
              <a:t>Nucleus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461" y="1411553"/>
            <a:ext cx="3817339" cy="5127558"/>
          </a:xfrm>
        </p:spPr>
        <p:txBody>
          <a:bodyPr/>
          <a:lstStyle/>
          <a:p>
            <a:r>
              <a:rPr lang="en-US" dirty="0" smtClean="0"/>
              <a:t>Top </a:t>
            </a:r>
            <a:r>
              <a:rPr lang="en-US" dirty="0"/>
              <a:t>Row are </a:t>
            </a:r>
            <a:r>
              <a:rPr lang="en-US" dirty="0" smtClean="0"/>
              <a:t>Untreated </a:t>
            </a:r>
            <a:r>
              <a:rPr lang="en-US" dirty="0"/>
              <a:t>Breast Cancer Cells showing lysosomes (dark stained particles) dispersed throughout cells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Bottom Row,  </a:t>
            </a:r>
            <a:r>
              <a:rPr lang="en-US" dirty="0" smtClean="0"/>
              <a:t>Breast </a:t>
            </a:r>
            <a:r>
              <a:rPr lang="en-US" dirty="0"/>
              <a:t>cancer cells treated with Artemisinin. </a:t>
            </a:r>
            <a:r>
              <a:rPr lang="en-US" dirty="0" smtClean="0"/>
              <a:t>(Yellow arrows) </a:t>
            </a:r>
            <a:r>
              <a:rPr lang="en-US" dirty="0" err="1" smtClean="0"/>
              <a:t>peri</a:t>
            </a:r>
            <a:r>
              <a:rPr lang="en-US" dirty="0" smtClean="0"/>
              <a:t>-nuclear </a:t>
            </a:r>
            <a:r>
              <a:rPr lang="en-US" dirty="0"/>
              <a:t>clustering of </a:t>
            </a:r>
            <a:r>
              <a:rPr lang="en-US" dirty="0" err="1"/>
              <a:t>autophagosomes</a:t>
            </a:r>
            <a:r>
              <a:rPr lang="en-US" dirty="0"/>
              <a:t> (lysosomes).</a:t>
            </a:r>
          </a:p>
        </p:txBody>
      </p:sp>
      <p:pic>
        <p:nvPicPr>
          <p:cNvPr id="9218" name="Picture 2" descr="Artemesinin_perinuclear clusterine_auto_phago_lysosome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1553"/>
            <a:ext cx="502186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73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467600" cy="3810000"/>
          </a:xfrm>
          <a:ln w="9525">
            <a:solidFill>
              <a:srgbClr val="FFFFAB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of the Drugs </a:t>
            </a:r>
            <a:br>
              <a:rPr lang="en-US" dirty="0" smtClean="0"/>
            </a:br>
            <a:r>
              <a:rPr lang="en-US" dirty="0" smtClean="0"/>
              <a:t>Mentioned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This Talk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OFF-Label Use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000" y="6045060"/>
            <a:ext cx="6629400" cy="664797"/>
          </a:xfrm>
          <a:prstGeom prst="rect">
            <a:avLst/>
          </a:prstGeom>
          <a:ln w="9525">
            <a:solidFill>
              <a:srgbClr val="FFFFAB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>
            <a:sp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solidFill>
                  <a:srgbClr val="FFFF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2400" dirty="0" smtClean="0"/>
              <a:t> Slides </a:t>
            </a:r>
            <a:r>
              <a:rPr lang="en-US" sz="2400" dirty="0"/>
              <a:t>Available </a:t>
            </a:r>
            <a:r>
              <a:rPr lang="en-US" sz="2400" dirty="0" smtClean="0"/>
              <a:t>At::  </a:t>
            </a:r>
            <a:r>
              <a:rPr lang="en-US" sz="2400" dirty="0"/>
              <a:t>http://www.jeffreydachmd.com</a:t>
            </a:r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5581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Lysosomal Clustering </a:t>
            </a:r>
            <a:r>
              <a:rPr lang="en-US" dirty="0" smtClean="0"/>
              <a:t>at </a:t>
            </a:r>
            <a:r>
              <a:rPr lang="en-US" dirty="0"/>
              <a:t>Nucleus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352800" cy="4913047"/>
          </a:xfrm>
        </p:spPr>
        <p:txBody>
          <a:bodyPr/>
          <a:lstStyle/>
          <a:p>
            <a:r>
              <a:rPr lang="en-US" dirty="0" smtClean="0"/>
              <a:t>Breast </a:t>
            </a:r>
            <a:r>
              <a:rPr lang="en-US" dirty="0"/>
              <a:t>Cancer Cells (Top row, yellow arrow) treated with artemisinin and </a:t>
            </a:r>
            <a:r>
              <a:rPr lang="en-US" dirty="0" err="1" smtClean="0"/>
              <a:t>holotransferrin</a:t>
            </a:r>
            <a:endParaRPr lang="en-US" dirty="0" smtClean="0"/>
          </a:p>
          <a:p>
            <a:r>
              <a:rPr lang="en-US" dirty="0" smtClean="0"/>
              <a:t>Clustering </a:t>
            </a:r>
            <a:r>
              <a:rPr lang="en-US" dirty="0"/>
              <a:t>of mitochondria (green) and lysosomes(red).  Normal breast cells (lower row) show no clustering effects</a:t>
            </a:r>
            <a:r>
              <a:rPr lang="en-US" dirty="0" smtClean="0"/>
              <a:t>.).</a:t>
            </a:r>
            <a:endParaRPr lang="en-US" dirty="0"/>
          </a:p>
        </p:txBody>
      </p:sp>
      <p:pic>
        <p:nvPicPr>
          <p:cNvPr id="21506" name="Picture 2" descr="http://i1.wp.com/jeffreydachmd.com/wp-content/uploads/2016/02/Artemesinin_Breast_Cancer_Study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255447"/>
            <a:ext cx="583862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9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Artemisinin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458200" cy="5503045"/>
          </a:xfrm>
        </p:spPr>
        <p:txBody>
          <a:bodyPr/>
          <a:lstStyle/>
          <a:p>
            <a:r>
              <a:rPr lang="en-US" dirty="0" smtClean="0"/>
              <a:t>Dr</a:t>
            </a:r>
            <a:r>
              <a:rPr lang="en-US" dirty="0"/>
              <a:t>. Sanjeev Krishna at St George University London in 2010.(71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randomized study was done with 20 colon cancer patients awaiting surgery. 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alf </a:t>
            </a:r>
            <a:r>
              <a:rPr lang="en-US" dirty="0"/>
              <a:t>received the </a:t>
            </a:r>
            <a:r>
              <a:rPr lang="en-US" dirty="0" err="1"/>
              <a:t>Artesunate</a:t>
            </a:r>
            <a:r>
              <a:rPr lang="en-US" dirty="0"/>
              <a:t> pill for two weeks prior to surgery, and the other half a placebo.  </a:t>
            </a:r>
            <a:endParaRPr lang="en-US" dirty="0" smtClean="0"/>
          </a:p>
          <a:p>
            <a:r>
              <a:rPr lang="en-US" dirty="0" smtClean="0"/>
              <a:t>Five </a:t>
            </a:r>
            <a:r>
              <a:rPr lang="en-US" dirty="0"/>
              <a:t>years later, there were 6 cancer recurrences in the placebo group, but only one in the </a:t>
            </a:r>
            <a:r>
              <a:rPr lang="en-US" dirty="0" err="1"/>
              <a:t>Artesunate</a:t>
            </a:r>
            <a:r>
              <a:rPr lang="en-US" dirty="0"/>
              <a:t> (Artemisinin) group.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were no deaths in the </a:t>
            </a:r>
            <a:r>
              <a:rPr lang="en-US" dirty="0" err="1"/>
              <a:t>Artesenate</a:t>
            </a:r>
            <a:r>
              <a:rPr lang="en-US" dirty="0"/>
              <a:t> group, compared to three deaths in the placebo group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Krishna</a:t>
            </a:r>
            <a:r>
              <a:rPr lang="en-US" sz="2000" dirty="0"/>
              <a:t>, Sanjeev, et al. “A </a:t>
            </a:r>
            <a:r>
              <a:rPr lang="en-US" sz="2000" dirty="0" err="1"/>
              <a:t>randomised</a:t>
            </a:r>
            <a:r>
              <a:rPr lang="en-US" sz="2000" dirty="0"/>
              <a:t>, double blind, placebo-controlled pilot study of oral </a:t>
            </a:r>
            <a:r>
              <a:rPr lang="en-US" sz="2000" dirty="0" err="1"/>
              <a:t>artesunate</a:t>
            </a:r>
            <a:r>
              <a:rPr lang="en-US" sz="2000" dirty="0"/>
              <a:t> therapy for colorectal cancer.” </a:t>
            </a:r>
            <a:r>
              <a:rPr lang="en-US" sz="2000" dirty="0" err="1"/>
              <a:t>EBioMedicine</a:t>
            </a:r>
            <a:r>
              <a:rPr lang="en-US" sz="2000" dirty="0"/>
              <a:t> 2.1 (2015): 82-90.</a:t>
            </a:r>
          </a:p>
        </p:txBody>
      </p:sp>
    </p:spTree>
    <p:extLst>
      <p:ext uri="{BB962C8B-B14F-4D97-AF65-F5344CB8AC3E}">
        <p14:creationId xmlns:p14="http://schemas.microsoft.com/office/powerpoint/2010/main" val="182904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to Increase Effect of Artemisinin?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2286000"/>
            <a:ext cx="8382000" cy="4191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Deliver Iron to the Cancer Cell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Down Regulate </a:t>
            </a:r>
            <a:r>
              <a:rPr lang="en-US" sz="3600" dirty="0" err="1" smtClean="0">
                <a:solidFill>
                  <a:srgbClr val="FFFF00"/>
                </a:solidFill>
              </a:rPr>
              <a:t>Intracelluar</a:t>
            </a:r>
            <a:r>
              <a:rPr lang="en-US" sz="3600" dirty="0" smtClean="0">
                <a:solidFill>
                  <a:srgbClr val="FFFF00"/>
                </a:solidFill>
              </a:rPr>
              <a:t> Glutathione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Removes Anti-Oxidant Protection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Other </a:t>
            </a:r>
            <a:r>
              <a:rPr lang="en-US" sz="3600" dirty="0">
                <a:solidFill>
                  <a:srgbClr val="FFFF00"/>
                </a:solidFill>
              </a:rPr>
              <a:t>Non-Toxic Therapies </a:t>
            </a:r>
            <a:r>
              <a:rPr lang="en-US" sz="3600" dirty="0" smtClean="0">
                <a:solidFill>
                  <a:srgbClr val="FFFF00"/>
                </a:solidFill>
              </a:rPr>
              <a:t>in Combination Having a Synergistic </a:t>
            </a:r>
            <a:r>
              <a:rPr lang="en-US" sz="3600" dirty="0">
                <a:solidFill>
                  <a:srgbClr val="FFFF00"/>
                </a:solidFill>
              </a:rPr>
              <a:t>Anti-Tumor </a:t>
            </a:r>
            <a:r>
              <a:rPr lang="en-US" sz="3600" dirty="0" smtClean="0">
                <a:solidFill>
                  <a:srgbClr val="FFFF00"/>
                </a:solidFill>
              </a:rPr>
              <a:t>Effect.</a:t>
            </a:r>
            <a:endParaRPr lang="en-US" sz="36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3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Downregulate Glutathione with Sulfasalazine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52600"/>
            <a:ext cx="8382000" cy="4481227"/>
          </a:xfrm>
        </p:spPr>
        <p:txBody>
          <a:bodyPr/>
          <a:lstStyle/>
          <a:p>
            <a:r>
              <a:rPr lang="en-US" dirty="0" smtClean="0"/>
              <a:t>Long History of Use in Inflammatory </a:t>
            </a:r>
            <a:r>
              <a:rPr lang="en-US" dirty="0"/>
              <a:t>bowel disease and rheumatoid arthritis.  </a:t>
            </a:r>
            <a:endParaRPr lang="en-US" dirty="0" smtClean="0"/>
          </a:p>
          <a:p>
            <a:r>
              <a:rPr lang="en-US" dirty="0" smtClean="0"/>
              <a:t>Suppression of  Nuclear Factor </a:t>
            </a:r>
            <a:r>
              <a:rPr lang="en-US" dirty="0"/>
              <a:t>Kappa Beta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Blocks </a:t>
            </a:r>
            <a:r>
              <a:rPr lang="en-US" dirty="0" err="1" smtClean="0"/>
              <a:t>Xct</a:t>
            </a:r>
            <a:r>
              <a:rPr lang="en-US" dirty="0" smtClean="0"/>
              <a:t> </a:t>
            </a:r>
            <a:r>
              <a:rPr lang="en-US" dirty="0" err="1" smtClean="0"/>
              <a:t>Cystine</a:t>
            </a:r>
            <a:r>
              <a:rPr lang="en-US" dirty="0" smtClean="0"/>
              <a:t> Active Transport</a:t>
            </a:r>
          </a:p>
          <a:p>
            <a:r>
              <a:rPr lang="en-US" dirty="0" smtClean="0"/>
              <a:t>Starves Lymphoma Cell of </a:t>
            </a:r>
            <a:r>
              <a:rPr lang="en-US" dirty="0" err="1" smtClean="0"/>
              <a:t>Cystine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Down-Regulates  </a:t>
            </a:r>
            <a:r>
              <a:rPr lang="en-US" dirty="0" err="1" smtClean="0"/>
              <a:t>Intracellualar</a:t>
            </a:r>
            <a:r>
              <a:rPr lang="en-US" dirty="0" smtClean="0"/>
              <a:t> Glutathione</a:t>
            </a:r>
          </a:p>
          <a:p>
            <a:r>
              <a:rPr lang="en-US" dirty="0" smtClean="0"/>
              <a:t>Strips Cancer Cell of Anti-Oxidant Defenses upregulated in </a:t>
            </a:r>
            <a:r>
              <a:rPr lang="en-US" dirty="0" err="1" smtClean="0"/>
              <a:t>chemoresistant</a:t>
            </a:r>
            <a:r>
              <a:rPr lang="en-US" dirty="0" smtClean="0"/>
              <a:t> cell lines, and upregulated in Cancer Stem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Sulfasalazine Blocks Upregulated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err="1" smtClean="0">
                <a:solidFill>
                  <a:srgbClr val="FFFF00"/>
                </a:solidFill>
              </a:rPr>
              <a:t>Cystine</a:t>
            </a:r>
            <a:r>
              <a:rPr lang="en-US" sz="4000" dirty="0" smtClean="0">
                <a:solidFill>
                  <a:srgbClr val="FFFF00"/>
                </a:solidFill>
              </a:rPr>
              <a:t> Transport in Cancer Stem Cells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5257800"/>
            <a:ext cx="8763000" cy="139187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err="1" smtClean="0">
                <a:solidFill>
                  <a:srgbClr val="FFFF00"/>
                </a:solidFill>
              </a:rPr>
              <a:t>Toyokuni</a:t>
            </a:r>
            <a:r>
              <a:rPr lang="en-US" sz="2400" dirty="0">
                <a:solidFill>
                  <a:srgbClr val="FFFF00"/>
                </a:solidFill>
              </a:rPr>
              <a:t>, Shinya. “Iron and thiols as two major players in carcinogenesis: friends or foes?.” The Changing Faces of Glutathione, a Cellular Protagonist (2015): 114. </a:t>
            </a:r>
            <a:r>
              <a:rPr lang="en-US" sz="2400" dirty="0" smtClean="0">
                <a:solidFill>
                  <a:srgbClr val="FFFF00"/>
                </a:solidFill>
              </a:rPr>
              <a:t>Fig 9.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1" y="1338184"/>
            <a:ext cx="8935278" cy="384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1676400"/>
            <a:ext cx="2057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Sulfasalazine</a:t>
            </a:r>
            <a:endPara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694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Effect of </a:t>
            </a:r>
            <a:r>
              <a:rPr lang="en-US" sz="4000" dirty="0" smtClean="0">
                <a:solidFill>
                  <a:srgbClr val="FFFF00"/>
                </a:solidFill>
              </a:rPr>
              <a:t>Sulfasalazine on Cancer Stem Cells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784186"/>
            <a:ext cx="8763000" cy="586549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Gastric Cancer Patients -Biopsies evaluated </a:t>
            </a:r>
            <a:r>
              <a:rPr lang="en-US" sz="2800" dirty="0">
                <a:solidFill>
                  <a:srgbClr val="FFFF00"/>
                </a:solidFill>
              </a:rPr>
              <a:t>before and after sulfasalazine for </a:t>
            </a:r>
            <a:r>
              <a:rPr lang="en-US" sz="2800" dirty="0" smtClean="0">
                <a:solidFill>
                  <a:srgbClr val="FFFF00"/>
                </a:solidFill>
              </a:rPr>
              <a:t>CD44</a:t>
            </a:r>
            <a:endParaRPr lang="en-US" sz="28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</a:rPr>
              <a:t>Optimal dose of SSZ was </a:t>
            </a:r>
            <a:r>
              <a:rPr lang="en-US" sz="2800" dirty="0" smtClean="0">
                <a:solidFill>
                  <a:srgbClr val="FFFF00"/>
                </a:solidFill>
              </a:rPr>
              <a:t> 8g/day x 2 weeks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</a:rPr>
              <a:t>Down regulation of CD44v expression and decreased level of GSH </a:t>
            </a:r>
            <a:r>
              <a:rPr lang="en-US" sz="2800" dirty="0" smtClean="0">
                <a:solidFill>
                  <a:srgbClr val="FFFF00"/>
                </a:solidFill>
              </a:rPr>
              <a:t>shows  </a:t>
            </a:r>
            <a:r>
              <a:rPr lang="en-US" sz="2800" dirty="0">
                <a:solidFill>
                  <a:srgbClr val="FFFF00"/>
                </a:solidFill>
              </a:rPr>
              <a:t>drug-on-target effect and mode of action of SSZ for </a:t>
            </a:r>
            <a:r>
              <a:rPr lang="en-US" sz="2800" dirty="0" smtClean="0">
                <a:solidFill>
                  <a:srgbClr val="FFFF00"/>
                </a:solidFill>
              </a:rPr>
              <a:t>CSCs.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Shitara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Kohei</a:t>
            </a:r>
            <a:r>
              <a:rPr lang="en-US" sz="2800" dirty="0">
                <a:solidFill>
                  <a:srgbClr val="FFFF00"/>
                </a:solidFill>
              </a:rPr>
              <a:t>, et al. "Effect of sulfasalazine (SSZ) on cancer stem-like cells (CSCs) via inhibiting </a:t>
            </a:r>
            <a:r>
              <a:rPr lang="en-US" sz="2800" dirty="0" err="1">
                <a:solidFill>
                  <a:srgbClr val="FFFF00"/>
                </a:solidFill>
              </a:rPr>
              <a:t>xCT</a:t>
            </a:r>
            <a:r>
              <a:rPr lang="en-US" sz="2800" dirty="0">
                <a:solidFill>
                  <a:srgbClr val="FFFF00"/>
                </a:solidFill>
              </a:rPr>
              <a:t> signal pathway: Phase 1 study in patients with gastric cancer (EPOC 1205)." ASCO Annual Meeting Proceedings. Vol. 32. No. 15_suppl. 2014..  </a:t>
            </a:r>
            <a:r>
              <a:rPr lang="en-US" sz="2800" dirty="0" smtClean="0">
                <a:solidFill>
                  <a:srgbClr val="FFFF00"/>
                </a:solidFill>
              </a:rPr>
              <a:t> Stem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23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923" y="961509"/>
            <a:ext cx="3067877" cy="3381891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Sulfasalazine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Induces </a:t>
            </a:r>
            <a:r>
              <a:rPr lang="en-US" sz="4000" dirty="0" err="1" smtClean="0">
                <a:solidFill>
                  <a:srgbClr val="FFFF00"/>
                </a:solidFill>
              </a:rPr>
              <a:t>Ferroptosis</a:t>
            </a:r>
            <a:r>
              <a:rPr lang="en-US" sz="4000" dirty="0" smtClean="0">
                <a:solidFill>
                  <a:srgbClr val="FFFF00"/>
                </a:solidFill>
              </a:rPr>
              <a:t>-</a:t>
            </a:r>
            <a:r>
              <a:rPr lang="en-US" sz="4000" u="sng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Fibro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Sarcoma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Cell Line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5715000"/>
            <a:ext cx="8763000" cy="964247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Ferroptosis</a:t>
            </a:r>
            <a:r>
              <a:rPr lang="en-US" sz="2400" dirty="0">
                <a:solidFill>
                  <a:srgbClr val="FFFF00"/>
                </a:solidFill>
              </a:rPr>
              <a:t> is triggered by inhibition of </a:t>
            </a:r>
            <a:r>
              <a:rPr lang="en-US" sz="2400" dirty="0" err="1">
                <a:solidFill>
                  <a:srgbClr val="FFFF00"/>
                </a:solidFill>
              </a:rPr>
              <a:t>cystine</a:t>
            </a:r>
            <a:r>
              <a:rPr lang="en-US" sz="2400" dirty="0">
                <a:solidFill>
                  <a:srgbClr val="FFFF00"/>
                </a:solidFill>
              </a:rPr>
              <a:t> uptake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</a:rPr>
              <a:t>Reduced </a:t>
            </a:r>
            <a:r>
              <a:rPr lang="en-US" sz="2400" dirty="0" err="1">
                <a:solidFill>
                  <a:srgbClr val="FFFF00"/>
                </a:solidFill>
              </a:rPr>
              <a:t>cystine</a:t>
            </a:r>
            <a:r>
              <a:rPr lang="en-US" sz="2400" dirty="0">
                <a:solidFill>
                  <a:srgbClr val="FFFF00"/>
                </a:solidFill>
              </a:rPr>
              <a:t> uptake leads to the production of lethal lipid ROS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021" y="37099"/>
            <a:ext cx="5961205" cy="56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4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Sulfasalazine inhibits Lymphoma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99365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Gout found that sulfasalazine suppressed 90% of lymphoma xenografts in mice, a remarkable finding.  </a:t>
            </a:r>
            <a:r>
              <a:rPr lang="en-US" dirty="0" smtClean="0"/>
              <a:t>Gout PW Leukemia 2001 </a:t>
            </a:r>
          </a:p>
          <a:p>
            <a:endParaRPr lang="en-US" dirty="0"/>
          </a:p>
          <a:p>
            <a:r>
              <a:rPr lang="en-US" dirty="0" smtClean="0"/>
              <a:t>Sulfasalazine </a:t>
            </a:r>
            <a:r>
              <a:rPr lang="en-US" dirty="0"/>
              <a:t>inhibits growth of mantle cell lymphoma in a murine MCL model as reported by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Bebb</a:t>
            </a:r>
            <a:r>
              <a:rPr lang="en-US" dirty="0"/>
              <a:t> in 2003 </a:t>
            </a:r>
            <a:r>
              <a:rPr lang="en-US" dirty="0" err="1" smtClean="0"/>
              <a:t>Blood.Vol</a:t>
            </a:r>
            <a:r>
              <a:rPr lang="en-US" dirty="0" smtClean="0"/>
              <a:t> 102, No11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693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382000" cy="1994392"/>
          </a:xfrm>
        </p:spPr>
        <p:txBody>
          <a:bodyPr/>
          <a:lstStyle/>
          <a:p>
            <a:r>
              <a:rPr lang="en-US" sz="7200" dirty="0" smtClean="0"/>
              <a:t>Artemisinin Synergies </a:t>
            </a:r>
            <a:r>
              <a:rPr lang="en-US" sz="7200" smtClean="0"/>
              <a:t/>
            </a:r>
            <a:br>
              <a:rPr lang="en-US" sz="7200" smtClean="0"/>
            </a:b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4035030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Artemisinin </a:t>
            </a:r>
            <a:r>
              <a:rPr lang="en-US" dirty="0" smtClean="0">
                <a:solidFill>
                  <a:srgbClr val="FFFF00"/>
                </a:solidFill>
              </a:rPr>
              <a:t>plus </a:t>
            </a:r>
            <a:r>
              <a:rPr lang="en-US" dirty="0" err="1" smtClean="0">
                <a:solidFill>
                  <a:srgbClr val="FFFF00"/>
                </a:solidFill>
              </a:rPr>
              <a:t>Allicin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Garlic)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Osteosarcoma Cell 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1512626"/>
            <a:ext cx="4163342" cy="4735774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Caspace</a:t>
            </a:r>
            <a:r>
              <a:rPr lang="en-US" sz="2800" dirty="0" smtClean="0">
                <a:solidFill>
                  <a:srgbClr val="FFFF00"/>
                </a:solidFill>
              </a:rPr>
              <a:t> 3 Activity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Apoptosis </a:t>
            </a:r>
            <a:r>
              <a:rPr lang="en-US" sz="2800" dirty="0">
                <a:solidFill>
                  <a:srgbClr val="FFFF00"/>
                </a:solidFill>
              </a:rPr>
              <a:t>levels after treating Osteosarcoma cells (in culture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Artesunate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(green arrow),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Allicin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(blue arrow) or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Combination </a:t>
            </a:r>
            <a:r>
              <a:rPr lang="en-US" sz="2800" dirty="0">
                <a:solidFill>
                  <a:srgbClr val="FFFF00"/>
                </a:solidFill>
              </a:rPr>
              <a:t>of </a:t>
            </a:r>
            <a:r>
              <a:rPr lang="en-US" sz="2800" dirty="0" err="1">
                <a:solidFill>
                  <a:srgbClr val="FFFF00"/>
                </a:solidFill>
              </a:rPr>
              <a:t>Artesunate</a:t>
            </a:r>
            <a:r>
              <a:rPr lang="en-US" sz="2800" dirty="0">
                <a:solidFill>
                  <a:srgbClr val="FFFF00"/>
                </a:solidFill>
              </a:rPr>
              <a:t> and </a:t>
            </a:r>
            <a:r>
              <a:rPr lang="en-US" sz="2800" dirty="0" err="1">
                <a:solidFill>
                  <a:srgbClr val="FFFF00"/>
                </a:solidFill>
              </a:rPr>
              <a:t>Allicin</a:t>
            </a:r>
            <a:r>
              <a:rPr lang="en-US" sz="2800" dirty="0">
                <a:solidFill>
                  <a:srgbClr val="FFFF00"/>
                </a:solidFill>
              </a:rPr>
              <a:t> (Red Arrow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8674" name="Picture 2" descr="Synergistic Anticancer Effect Artesunate with Allicin Osteosarc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16" y="1512626"/>
            <a:ext cx="4460906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8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Myth -  NO Cure for Cancer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562600" y="1044909"/>
            <a:ext cx="3429000" cy="5638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Medicine Man 1992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Elusive Rare Flower in Amazon Rainforest cures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Cancer ?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3000 plant species have anticancer activity (</a:t>
            </a:r>
            <a:r>
              <a:rPr lang="en-US" sz="2800" dirty="0" err="1" smtClean="0">
                <a:solidFill>
                  <a:srgbClr val="FFFF00"/>
                </a:solidFill>
              </a:rPr>
              <a:t>Gali</a:t>
            </a:r>
            <a:r>
              <a:rPr lang="en-US" sz="2800" dirty="0" smtClean="0">
                <a:solidFill>
                  <a:srgbClr val="FFFF00"/>
                </a:solidFill>
              </a:rPr>
              <a:t> 2015)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46" y="1044909"/>
            <a:ext cx="46682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Artemisinin </a:t>
            </a:r>
            <a:r>
              <a:rPr lang="en-US" dirty="0">
                <a:solidFill>
                  <a:srgbClr val="FFFF00"/>
                </a:solidFill>
              </a:rPr>
              <a:t>plus Resveratrol Hepatoma 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Cervical </a:t>
            </a:r>
            <a:r>
              <a:rPr lang="en-US" dirty="0" smtClean="0">
                <a:solidFill>
                  <a:srgbClr val="FFFF00"/>
                </a:solidFill>
              </a:rPr>
              <a:t>Ca Cell </a:t>
            </a:r>
            <a:r>
              <a:rPr lang="en-US" dirty="0">
                <a:solidFill>
                  <a:srgbClr val="FFFF00"/>
                </a:solidFill>
              </a:rPr>
              <a:t>lines. 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1905000"/>
            <a:ext cx="4163342" cy="47244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Apoptosis Count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Artemisinin </a:t>
            </a:r>
            <a:r>
              <a:rPr lang="en-US" sz="3200" dirty="0">
                <a:solidFill>
                  <a:srgbClr val="FFFF00"/>
                </a:solidFill>
              </a:rPr>
              <a:t>(green arrow),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Resveratrol </a:t>
            </a:r>
            <a:r>
              <a:rPr lang="en-US" sz="3200" dirty="0">
                <a:solidFill>
                  <a:srgbClr val="FFFF00"/>
                </a:solidFill>
              </a:rPr>
              <a:t>(blue arrow) and the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Combination </a:t>
            </a:r>
            <a:r>
              <a:rPr lang="en-US" sz="3200" dirty="0">
                <a:solidFill>
                  <a:srgbClr val="FFFF00"/>
                </a:solidFill>
              </a:rPr>
              <a:t>(red arrow) for two cancer cell lines (black and grey bars</a:t>
            </a:r>
            <a:r>
              <a:rPr lang="en-US" sz="3200" dirty="0" smtClean="0">
                <a:solidFill>
                  <a:srgbClr val="FFFF00"/>
                </a:solidFill>
              </a:rPr>
              <a:t>) Li et al 2014.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441" y="2444087"/>
            <a:ext cx="44399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3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Dihydroartimisin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Butyrate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lymphoblastic leukemia cell line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1828800"/>
            <a:ext cx="4163342" cy="42672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</a:rPr>
              <a:t>Cell Count after treatment with </a:t>
            </a:r>
            <a:r>
              <a:rPr lang="en-US" sz="2800" dirty="0" err="1" smtClean="0">
                <a:solidFill>
                  <a:srgbClr val="FFFF00"/>
                </a:solidFill>
              </a:rPr>
              <a:t>Dihydroartemisinin</a:t>
            </a:r>
            <a:r>
              <a:rPr lang="en-US" sz="2800" dirty="0" smtClean="0">
                <a:solidFill>
                  <a:srgbClr val="FFFF00"/>
                </a:solidFill>
              </a:rPr>
              <a:t> (Green </a:t>
            </a:r>
            <a:r>
              <a:rPr lang="en-US" sz="2800" dirty="0">
                <a:solidFill>
                  <a:srgbClr val="FFFF00"/>
                </a:solidFill>
              </a:rPr>
              <a:t>Arrow),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Butyrate </a:t>
            </a:r>
            <a:r>
              <a:rPr lang="en-US" sz="2800" dirty="0">
                <a:solidFill>
                  <a:srgbClr val="FFFF00"/>
                </a:solidFill>
              </a:rPr>
              <a:t>(blue Arrow),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Combination </a:t>
            </a:r>
            <a:r>
              <a:rPr lang="en-US" sz="2800" dirty="0">
                <a:solidFill>
                  <a:srgbClr val="FFFF00"/>
                </a:solidFill>
              </a:rPr>
              <a:t>(Red Arrow)  </a:t>
            </a:r>
            <a:r>
              <a:rPr lang="en-US" sz="2800" dirty="0" smtClean="0">
                <a:solidFill>
                  <a:srgbClr val="FFFF00"/>
                </a:solidFill>
              </a:rPr>
              <a:t>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394" y="1828800"/>
            <a:ext cx="427060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4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382000" cy="2742289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Targeting 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Cancer </a:t>
            </a:r>
            <a:r>
              <a:rPr lang="en-US" sz="6600" dirty="0">
                <a:solidFill>
                  <a:srgbClr val="FFFF00"/>
                </a:solidFill>
              </a:rPr>
              <a:t>Stem </a:t>
            </a:r>
            <a:r>
              <a:rPr lang="en-US" sz="6600" dirty="0" smtClean="0">
                <a:solidFill>
                  <a:srgbClr val="FFFF00"/>
                </a:solidFill>
              </a:rPr>
              <a:t>Cells with 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Non-Toxic Therapies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52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Progenitor) Cancer Stem </a:t>
            </a:r>
            <a:r>
              <a:rPr lang="en-US" dirty="0" smtClean="0">
                <a:solidFill>
                  <a:srgbClr val="FFFF00"/>
                </a:solidFill>
              </a:rPr>
              <a:t>Cells (CSCs)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4313" y="894985"/>
            <a:ext cx="8534400" cy="5638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>
                <a:solidFill>
                  <a:srgbClr val="FFFF00"/>
                </a:solidFill>
              </a:rPr>
              <a:t>CSCs </a:t>
            </a:r>
            <a:r>
              <a:rPr lang="en-US" sz="3600" dirty="0" smtClean="0">
                <a:solidFill>
                  <a:srgbClr val="FFFF00"/>
                </a:solidFill>
              </a:rPr>
              <a:t>responsible </a:t>
            </a:r>
            <a:r>
              <a:rPr lang="en-US" sz="3600" dirty="0">
                <a:solidFill>
                  <a:srgbClr val="FFFF00"/>
                </a:solidFill>
              </a:rPr>
              <a:t>for tumor </a:t>
            </a:r>
            <a:r>
              <a:rPr lang="en-US" sz="3600" dirty="0" smtClean="0">
                <a:solidFill>
                  <a:srgbClr val="FFFF00"/>
                </a:solidFill>
              </a:rPr>
              <a:t>relapse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Resistant to cytotoxic chemotherapy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Cell markers CD44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Secondary spheres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Differentiating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Self-renewal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Dr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Yanyan</a:t>
            </a:r>
            <a:r>
              <a:rPr lang="en-US" sz="3600" dirty="0">
                <a:solidFill>
                  <a:srgbClr val="FFFF00"/>
                </a:solidFill>
              </a:rPr>
              <a:t> Li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2011 </a:t>
            </a:r>
            <a:r>
              <a:rPr lang="en-US" sz="3600" dirty="0" smtClean="0">
                <a:solidFill>
                  <a:srgbClr val="FFFF00"/>
                </a:solidFill>
              </a:rPr>
              <a:t>(134)</a:t>
            </a:r>
          </a:p>
        </p:txBody>
      </p:sp>
    </p:spTree>
    <p:extLst>
      <p:ext uri="{BB962C8B-B14F-4D97-AF65-F5344CB8AC3E}">
        <p14:creationId xmlns:p14="http://schemas.microsoft.com/office/powerpoint/2010/main" val="2172255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Progenitor)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Cancer </a:t>
            </a:r>
            <a:r>
              <a:rPr lang="en-US" dirty="0">
                <a:solidFill>
                  <a:srgbClr val="FFFF00"/>
                </a:solidFill>
              </a:rPr>
              <a:t>Stem </a:t>
            </a:r>
            <a:r>
              <a:rPr lang="en-US" dirty="0" smtClean="0">
                <a:solidFill>
                  <a:srgbClr val="FFFF00"/>
                </a:solidFill>
              </a:rPr>
              <a:t>Cells (CSCs)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1559783"/>
            <a:ext cx="7772400" cy="4993417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Wnt</a:t>
            </a:r>
            <a:r>
              <a:rPr lang="en-US" sz="3600" dirty="0" smtClean="0">
                <a:solidFill>
                  <a:srgbClr val="FFFF00"/>
                </a:solidFill>
              </a:rPr>
              <a:t>/β-catenin </a:t>
            </a:r>
            <a:r>
              <a:rPr lang="en-US" sz="3600" dirty="0">
                <a:solidFill>
                  <a:srgbClr val="FFFF00"/>
                </a:solidFill>
              </a:rPr>
              <a:t>signaling is implicated </a:t>
            </a:r>
            <a:r>
              <a:rPr lang="en-US" sz="3600" dirty="0" smtClean="0">
                <a:solidFill>
                  <a:srgbClr val="FFFF00"/>
                </a:solidFill>
              </a:rPr>
              <a:t>in CSCs of, melanoma, </a:t>
            </a:r>
            <a:r>
              <a:rPr lang="en-US" sz="3600" dirty="0">
                <a:solidFill>
                  <a:srgbClr val="FFFF00"/>
                </a:solidFill>
              </a:rPr>
              <a:t>breast </a:t>
            </a:r>
            <a:r>
              <a:rPr lang="en-US" sz="3600" dirty="0" smtClean="0">
                <a:solidFill>
                  <a:srgbClr val="FFFF00"/>
                </a:solidFill>
              </a:rPr>
              <a:t>, colon, </a:t>
            </a:r>
            <a:r>
              <a:rPr lang="en-US" sz="3600" dirty="0">
                <a:solidFill>
                  <a:srgbClr val="FFFF00"/>
                </a:solidFill>
              </a:rPr>
              <a:t>liver 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>
                <a:solidFill>
                  <a:srgbClr val="FFFF00"/>
                </a:solidFill>
              </a:rPr>
              <a:t>lung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cancers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WNT OFF - Elimination </a:t>
            </a:r>
            <a:r>
              <a:rPr lang="en-US" sz="3600" dirty="0">
                <a:solidFill>
                  <a:srgbClr val="FFFF00"/>
                </a:solidFill>
              </a:rPr>
              <a:t>of </a:t>
            </a:r>
            <a:r>
              <a:rPr lang="el-GR" sz="3600" dirty="0">
                <a:solidFill>
                  <a:srgbClr val="FFFF00"/>
                </a:solidFill>
              </a:rPr>
              <a:t>β-</a:t>
            </a:r>
            <a:r>
              <a:rPr lang="en-US" sz="3600" dirty="0" smtClean="0">
                <a:solidFill>
                  <a:srgbClr val="FFFF00"/>
                </a:solidFill>
              </a:rPr>
              <a:t>catenin.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B-Catenin - T </a:t>
            </a:r>
            <a:r>
              <a:rPr lang="en-US" sz="3600" dirty="0">
                <a:solidFill>
                  <a:srgbClr val="FFFF00"/>
                </a:solidFill>
              </a:rPr>
              <a:t>cell factor/lymphoid enhancer factor (TCF/LEF) </a:t>
            </a:r>
            <a:r>
              <a:rPr lang="en-US" sz="3600" dirty="0" smtClean="0">
                <a:solidFill>
                  <a:srgbClr val="FFFF00"/>
                </a:solidFill>
              </a:rPr>
              <a:t>transcription activator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>
                <a:solidFill>
                  <a:srgbClr val="FFFF00"/>
                </a:solidFill>
              </a:rPr>
              <a:t>c-Jun, c-</a:t>
            </a:r>
            <a:r>
              <a:rPr lang="en-US" sz="3600" dirty="0" err="1">
                <a:solidFill>
                  <a:srgbClr val="FFFF00"/>
                </a:solidFill>
              </a:rPr>
              <a:t>Myc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4400" dirty="0" smtClean="0">
                <a:solidFill>
                  <a:srgbClr val="FFFF00"/>
                </a:solidFill>
              </a:rPr>
              <a:t>Cyclin </a:t>
            </a:r>
            <a:r>
              <a:rPr lang="en-US" sz="4400" dirty="0">
                <a:solidFill>
                  <a:srgbClr val="FFFF00"/>
                </a:solidFill>
              </a:rPr>
              <a:t>D1</a:t>
            </a:r>
            <a:endParaRPr lang="en-US" sz="4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5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5957"/>
            <a:ext cx="8686800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9221" y="230188"/>
            <a:ext cx="291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WNT OFF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56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09" y="230188"/>
            <a:ext cx="7483929" cy="6575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5638800"/>
            <a:ext cx="2875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Cyclin D1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5629701"/>
            <a:ext cx="1143000" cy="3854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40374" y="304800"/>
            <a:ext cx="273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WNT ON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42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1000" y="1752600"/>
            <a:ext cx="8077200" cy="3733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Wnt</a:t>
            </a:r>
            <a:r>
              <a:rPr lang="en-US" sz="3600" dirty="0" smtClean="0">
                <a:solidFill>
                  <a:srgbClr val="FFFF00"/>
                </a:solidFill>
              </a:rPr>
              <a:t>/β-catenin </a:t>
            </a:r>
            <a:r>
              <a:rPr lang="en-US" sz="3600" dirty="0">
                <a:solidFill>
                  <a:srgbClr val="FFFF00"/>
                </a:solidFill>
              </a:rPr>
              <a:t>signaling </a:t>
            </a:r>
            <a:r>
              <a:rPr lang="en-US" sz="3600" dirty="0" smtClean="0">
                <a:solidFill>
                  <a:srgbClr val="FFFF00"/>
                </a:solidFill>
              </a:rPr>
              <a:t>OFF - GOOD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>
                <a:solidFill>
                  <a:srgbClr val="FFFF00"/>
                </a:solidFill>
              </a:rPr>
              <a:t>Wnt</a:t>
            </a:r>
            <a:r>
              <a:rPr lang="en-US" sz="3600" dirty="0">
                <a:solidFill>
                  <a:srgbClr val="FFFF00"/>
                </a:solidFill>
              </a:rPr>
              <a:t>/</a:t>
            </a:r>
            <a:r>
              <a:rPr lang="el-GR" sz="3600" dirty="0">
                <a:solidFill>
                  <a:srgbClr val="FFFF00"/>
                </a:solidFill>
              </a:rPr>
              <a:t>β-</a:t>
            </a:r>
            <a:r>
              <a:rPr lang="en-US" sz="3600" dirty="0" smtClean="0">
                <a:solidFill>
                  <a:srgbClr val="FFFF00"/>
                </a:solidFill>
              </a:rPr>
              <a:t>catenin ON  -  BAD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>
                <a:solidFill>
                  <a:srgbClr val="FFFF00"/>
                </a:solidFill>
              </a:rPr>
              <a:t>Wnt</a:t>
            </a:r>
            <a:r>
              <a:rPr lang="en-US" sz="3600" dirty="0">
                <a:solidFill>
                  <a:srgbClr val="FFFF00"/>
                </a:solidFill>
              </a:rPr>
              <a:t>/</a:t>
            </a:r>
            <a:r>
              <a:rPr lang="el-GR" sz="3600" dirty="0">
                <a:solidFill>
                  <a:srgbClr val="FFFF00"/>
                </a:solidFill>
              </a:rPr>
              <a:t>β-</a:t>
            </a:r>
            <a:r>
              <a:rPr lang="en-US" sz="3600" dirty="0" smtClean="0">
                <a:solidFill>
                  <a:srgbClr val="FFFF00"/>
                </a:solidFill>
              </a:rPr>
              <a:t>catenin Upregulated in Cancer Stem cells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>
                <a:solidFill>
                  <a:srgbClr val="FFFF00"/>
                </a:solidFill>
              </a:rPr>
              <a:t>Inhibiting </a:t>
            </a:r>
            <a:r>
              <a:rPr lang="en-US" sz="3600" dirty="0" err="1">
                <a:solidFill>
                  <a:srgbClr val="FFFF00"/>
                </a:solidFill>
              </a:rPr>
              <a:t>Wnt</a:t>
            </a:r>
            <a:r>
              <a:rPr lang="en-US" sz="3600" dirty="0">
                <a:solidFill>
                  <a:srgbClr val="FFFF00"/>
                </a:solidFill>
              </a:rPr>
              <a:t>/</a:t>
            </a:r>
            <a:r>
              <a:rPr lang="el-GR" sz="3600" dirty="0">
                <a:solidFill>
                  <a:srgbClr val="FFFF00"/>
                </a:solidFill>
              </a:rPr>
              <a:t>β-</a:t>
            </a:r>
            <a:r>
              <a:rPr lang="en-US" sz="3600" dirty="0" smtClean="0">
                <a:solidFill>
                  <a:srgbClr val="FFFF00"/>
                </a:solidFill>
              </a:rPr>
              <a:t>catenin kills cancer stem cells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4411" y="230188"/>
            <a:ext cx="6775189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WNT / Beta Catenin Signaling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42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WNT Up-regulated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Cancer Stem Cells 100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799"/>
            <a:ext cx="8001000" cy="5386090"/>
          </a:xfrm>
        </p:spPr>
        <p:txBody>
          <a:bodyPr/>
          <a:lstStyle/>
          <a:p>
            <a:r>
              <a:rPr lang="en-US" dirty="0" smtClean="0"/>
              <a:t>Stem Cells have elevated </a:t>
            </a:r>
            <a:r>
              <a:rPr lang="en-US" dirty="0"/>
              <a:t>expression of </a:t>
            </a:r>
            <a:r>
              <a:rPr lang="en-US" dirty="0" err="1" smtClean="0"/>
              <a:t>Wnt</a:t>
            </a:r>
            <a:r>
              <a:rPr lang="en-US" dirty="0" smtClean="0"/>
              <a:t> </a:t>
            </a:r>
            <a:r>
              <a:rPr lang="en-US" dirty="0"/>
              <a:t>target genes </a:t>
            </a:r>
            <a:r>
              <a:rPr lang="en-US" dirty="0" smtClean="0"/>
              <a:t>encoding ID2 </a:t>
            </a:r>
            <a:r>
              <a:rPr lang="en-US" dirty="0"/>
              <a:t>and TCF4 (both &gt;100-fold) compared with </a:t>
            </a:r>
            <a:r>
              <a:rPr lang="en-US" dirty="0" smtClean="0"/>
              <a:t>MCL non-ICs. </a:t>
            </a:r>
          </a:p>
          <a:p>
            <a:r>
              <a:rPr lang="en-US" dirty="0" smtClean="0"/>
              <a:t>MCL-ICs- Dormant (non-replicating) -Resistant to conventional chemotherapy (vincristine</a:t>
            </a:r>
            <a:r>
              <a:rPr lang="en-US" dirty="0"/>
              <a:t>, doxorubicin </a:t>
            </a:r>
            <a:r>
              <a:rPr lang="en-US" dirty="0" err="1" smtClean="0"/>
              <a:t>ibrutinib</a:t>
            </a:r>
            <a:r>
              <a:rPr lang="en-US" dirty="0" smtClean="0"/>
              <a:t>)</a:t>
            </a:r>
          </a:p>
          <a:p>
            <a:r>
              <a:rPr lang="en-US" dirty="0"/>
              <a:t>Inhibition of </a:t>
            </a:r>
            <a:r>
              <a:rPr lang="en-US" dirty="0" err="1"/>
              <a:t>Wnt</a:t>
            </a:r>
            <a:r>
              <a:rPr lang="en-US" dirty="0"/>
              <a:t> signaling preferentially eliminates MCL-ICs</a:t>
            </a:r>
            <a:endParaRPr lang="en-US" dirty="0" smtClean="0"/>
          </a:p>
          <a:p>
            <a:r>
              <a:rPr lang="en-US" dirty="0" err="1"/>
              <a:t>Mathur</a:t>
            </a:r>
            <a:r>
              <a:rPr lang="en-US" dirty="0"/>
              <a:t>, </a:t>
            </a:r>
            <a:r>
              <a:rPr lang="en-US" dirty="0" err="1"/>
              <a:t>Rohit</a:t>
            </a:r>
            <a:r>
              <a:rPr lang="en-US" dirty="0"/>
              <a:t>, Jorge </a:t>
            </a:r>
            <a:r>
              <a:rPr lang="en-US" dirty="0" err="1"/>
              <a:t>Romaguerra</a:t>
            </a:r>
            <a:r>
              <a:rPr lang="en-US" dirty="0"/>
              <a:t>, Michael </a:t>
            </a:r>
            <a:r>
              <a:rPr lang="en-US" dirty="0" smtClean="0"/>
              <a:t>Wang et </a:t>
            </a:r>
            <a:r>
              <a:rPr lang="en-US" dirty="0"/>
              <a:t>al. “Targeting </a:t>
            </a:r>
            <a:r>
              <a:rPr lang="en-US" dirty="0" err="1"/>
              <a:t>Wnt</a:t>
            </a:r>
            <a:r>
              <a:rPr lang="en-US" dirty="0"/>
              <a:t> pathway in mantle cell lymphoma-initiating cells.” Journal of hematology &amp; oncology 8.1 (2015): 63</a:t>
            </a:r>
            <a:r>
              <a:rPr lang="en-US" dirty="0" smtClean="0"/>
              <a:t>. From MD Anderson Center.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71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Progenitor)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Cancer </a:t>
            </a:r>
            <a:r>
              <a:rPr lang="en-US" dirty="0">
                <a:solidFill>
                  <a:srgbClr val="FFFF00"/>
                </a:solidFill>
              </a:rPr>
              <a:t>Stem </a:t>
            </a:r>
            <a:r>
              <a:rPr lang="en-US" dirty="0" smtClean="0">
                <a:solidFill>
                  <a:srgbClr val="FFFF00"/>
                </a:solidFill>
              </a:rPr>
              <a:t>Cells (CSCs)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23900" y="2590800"/>
            <a:ext cx="7696200" cy="32004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Non-Toxic Targeted Therapies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Dietary </a:t>
            </a:r>
            <a:r>
              <a:rPr lang="en-US" sz="3600" dirty="0">
                <a:solidFill>
                  <a:srgbClr val="FFFF00"/>
                </a:solidFill>
              </a:rPr>
              <a:t>compounds can directly or indirectly affect </a:t>
            </a:r>
            <a:r>
              <a:rPr lang="en-US" sz="3600" dirty="0" smtClean="0">
                <a:solidFill>
                  <a:srgbClr val="FFFF00"/>
                </a:solidFill>
              </a:rPr>
              <a:t>Cancer Stem Cell (CSCs) self-renewal </a:t>
            </a:r>
            <a:r>
              <a:rPr lang="en-US" sz="3600" dirty="0">
                <a:solidFill>
                  <a:srgbClr val="FFFF00"/>
                </a:solidFill>
              </a:rPr>
              <a:t>pathways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8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Anti- Malaria Drugs Serve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As Anti-Cancer Drugs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667000"/>
            <a:ext cx="7924800" cy="2819399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>
                <a:solidFill>
                  <a:srgbClr val="FFFF00"/>
                </a:solidFill>
              </a:rPr>
              <a:t>Kundu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Chanakya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Nath</a:t>
            </a:r>
            <a:r>
              <a:rPr lang="en-US" sz="3200" dirty="0">
                <a:solidFill>
                  <a:srgbClr val="FFFF00"/>
                </a:solidFill>
              </a:rPr>
              <a:t>, et al. “Anti-</a:t>
            </a:r>
            <a:r>
              <a:rPr lang="en-US" sz="3200" dirty="0" err="1">
                <a:solidFill>
                  <a:srgbClr val="FFFF00"/>
                </a:solidFill>
              </a:rPr>
              <a:t>malarials</a:t>
            </a:r>
            <a:r>
              <a:rPr lang="en-US" sz="3200" dirty="0">
                <a:solidFill>
                  <a:srgbClr val="FFFF00"/>
                </a:solidFill>
              </a:rPr>
              <a:t> are anti-cancers and vice versa–One arrow two sparrows.” </a:t>
            </a:r>
            <a:r>
              <a:rPr lang="en-US" sz="3200" dirty="0" err="1">
                <a:solidFill>
                  <a:srgbClr val="FFFF00"/>
                </a:solidFill>
              </a:rPr>
              <a:t>Acta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tropica</a:t>
            </a:r>
            <a:r>
              <a:rPr lang="en-US" sz="3200" dirty="0">
                <a:solidFill>
                  <a:srgbClr val="FFFF00"/>
                </a:solidFill>
              </a:rPr>
              <a:t> 149 (2015</a:t>
            </a:r>
            <a:r>
              <a:rPr lang="en-US" sz="3200" dirty="0" smtClean="0">
                <a:solidFill>
                  <a:srgbClr val="FFFF00"/>
                </a:solidFill>
              </a:rPr>
              <a:t>):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Targeting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Progenitor) Cancer Stem </a:t>
            </a:r>
            <a:r>
              <a:rPr lang="en-US" dirty="0" smtClean="0">
                <a:solidFill>
                  <a:srgbClr val="FFFF00"/>
                </a:solidFill>
              </a:rPr>
              <a:t>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295400" y="1828800"/>
            <a:ext cx="7010400" cy="47244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Berberine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Resveratrol  - </a:t>
            </a:r>
            <a:r>
              <a:rPr lang="en-US" sz="3600" dirty="0" err="1" smtClean="0">
                <a:solidFill>
                  <a:srgbClr val="FFFF00"/>
                </a:solidFill>
              </a:rPr>
              <a:t>Pterostilbene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Vitamin D3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Curcumin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Feverfew (</a:t>
            </a:r>
            <a:r>
              <a:rPr lang="en-US" sz="3600" dirty="0" err="1" smtClean="0">
                <a:solidFill>
                  <a:srgbClr val="FFFF00"/>
                </a:solidFill>
              </a:rPr>
              <a:t>Parthenolide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Sulforaphane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Dr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Yanyan</a:t>
            </a:r>
            <a:r>
              <a:rPr lang="en-US" sz="3600" dirty="0">
                <a:solidFill>
                  <a:srgbClr val="FFFF00"/>
                </a:solidFill>
              </a:rPr>
              <a:t> Li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2011 </a:t>
            </a: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3600" dirty="0">
                <a:solidFill>
                  <a:srgbClr val="FFFF00"/>
                </a:solidFill>
              </a:rPr>
              <a:t>134)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Pterostilbene</a:t>
            </a:r>
            <a:r>
              <a:rPr lang="en-US" dirty="0" smtClean="0">
                <a:solidFill>
                  <a:srgbClr val="FFFF00"/>
                </a:solidFill>
              </a:rPr>
              <a:t>-Resveratrol Derivative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Image result for pterostilb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43" y="1531197"/>
            <a:ext cx="3514713" cy="21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2" y="4572000"/>
            <a:ext cx="3556000" cy="1931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68" y="1725122"/>
            <a:ext cx="3574085" cy="20526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730086" y="4293476"/>
            <a:ext cx="3962400" cy="2209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Methylated Version of </a:t>
            </a:r>
            <a:r>
              <a:rPr lang="en-US" sz="3200" dirty="0" err="1" smtClean="0">
                <a:solidFill>
                  <a:srgbClr val="FFFF00"/>
                </a:solidFill>
              </a:rPr>
              <a:t>Reservatrol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More Bio-Available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082" y="877866"/>
            <a:ext cx="329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resveratrol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309" y="3713238"/>
            <a:ext cx="403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pterostilbene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499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Pterostilbene</a:t>
            </a:r>
            <a:r>
              <a:rPr lang="en-US" dirty="0" smtClean="0">
                <a:solidFill>
                  <a:srgbClr val="FFFF00"/>
                </a:solidFill>
              </a:rPr>
              <a:t> – Prostate CA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0" y="1241926"/>
            <a:ext cx="3810000" cy="5387474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</a:rPr>
              <a:t>Li, Kun, et al. "</a:t>
            </a:r>
            <a:r>
              <a:rPr lang="en-US" sz="2800" dirty="0" err="1">
                <a:solidFill>
                  <a:srgbClr val="FFFF00"/>
                </a:solidFill>
              </a:rPr>
              <a:t>Pterostilbene</a:t>
            </a:r>
            <a:r>
              <a:rPr lang="en-US" sz="2800" dirty="0">
                <a:solidFill>
                  <a:srgbClr val="FFFF00"/>
                </a:solidFill>
              </a:rPr>
              <a:t> acts through metastasis-associated protein 1 to inhibit tumor growth, progression and metastasis in prostate cancer." </a:t>
            </a:r>
            <a:r>
              <a:rPr lang="en-US" sz="2800" dirty="0" err="1">
                <a:solidFill>
                  <a:srgbClr val="FFFF00"/>
                </a:solidFill>
              </a:rPr>
              <a:t>PloS</a:t>
            </a:r>
            <a:r>
              <a:rPr lang="en-US" sz="2800" dirty="0">
                <a:solidFill>
                  <a:srgbClr val="FFFF00"/>
                </a:solidFill>
              </a:rPr>
              <a:t> one 8.3 (2013): e57542.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39141"/>
            <a:ext cx="5010150" cy="47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8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Pterostilbene</a:t>
            </a:r>
            <a:r>
              <a:rPr lang="en-US" dirty="0" smtClean="0">
                <a:solidFill>
                  <a:srgbClr val="FFFF00"/>
                </a:solidFill>
              </a:rPr>
              <a:t> – CA Stem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92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Dr</a:t>
            </a:r>
            <a:r>
              <a:rPr lang="en-US" sz="2800" dirty="0">
                <a:solidFill>
                  <a:schemeClr val="tx2"/>
                </a:solidFill>
              </a:rPr>
              <a:t> Chi-</a:t>
            </a:r>
            <a:r>
              <a:rPr lang="en-US" sz="2800" dirty="0" err="1">
                <a:solidFill>
                  <a:schemeClr val="tx2"/>
                </a:solidFill>
              </a:rPr>
              <a:t>Hao</a:t>
            </a:r>
            <a:r>
              <a:rPr lang="en-US" sz="2800" dirty="0">
                <a:solidFill>
                  <a:schemeClr val="tx2"/>
                </a:solidFill>
              </a:rPr>
              <a:t> Wu reported in 2015 that 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err="1" smtClean="0">
                <a:solidFill>
                  <a:schemeClr val="tx2"/>
                </a:solidFill>
              </a:rPr>
              <a:t>Pterostilbene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targets breast cancer stem cells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Breast </a:t>
            </a:r>
            <a:r>
              <a:rPr lang="en-US" sz="2800" dirty="0">
                <a:solidFill>
                  <a:schemeClr val="tx2"/>
                </a:solidFill>
              </a:rPr>
              <a:t>cancer cells (MCF-7)  in vitro,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err="1" smtClean="0">
                <a:solidFill>
                  <a:schemeClr val="tx2"/>
                </a:solidFill>
              </a:rPr>
              <a:t>Pterotilbene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selectively killed Breast Cancer Stem Cells which express the CD44 surface antigen. 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Degradation </a:t>
            </a:r>
            <a:r>
              <a:rPr lang="en-US" sz="2800" dirty="0">
                <a:solidFill>
                  <a:schemeClr val="tx2"/>
                </a:solidFill>
              </a:rPr>
              <a:t>of β-catenin,  thus inhibiting expression of cancer growth factors C-</a:t>
            </a:r>
            <a:r>
              <a:rPr lang="en-US" sz="2800" dirty="0" err="1">
                <a:solidFill>
                  <a:schemeClr val="tx2"/>
                </a:solidFill>
              </a:rPr>
              <a:t>Myc</a:t>
            </a:r>
            <a:r>
              <a:rPr lang="en-US" sz="2800" dirty="0">
                <a:solidFill>
                  <a:schemeClr val="tx2"/>
                </a:solidFill>
              </a:rPr>
              <a:t> and Cyclin D1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J </a:t>
            </a:r>
            <a:r>
              <a:rPr lang="en-US" sz="2800" dirty="0" err="1">
                <a:solidFill>
                  <a:schemeClr val="tx2"/>
                </a:solidFill>
              </a:rPr>
              <a:t>Agric</a:t>
            </a:r>
            <a:r>
              <a:rPr lang="en-US" sz="2800" dirty="0">
                <a:solidFill>
                  <a:schemeClr val="tx2"/>
                </a:solidFill>
              </a:rPr>
              <a:t> Food Chem. 2015 Mar 11;63(9):2432-41.  Targeting cancer stem cells in breast cancer: potential anticancer properties of 6-shogaol and </a:t>
            </a:r>
            <a:r>
              <a:rPr lang="en-US" sz="2800" dirty="0" err="1">
                <a:solidFill>
                  <a:schemeClr val="tx2"/>
                </a:solidFill>
              </a:rPr>
              <a:t>pterostilbene</a:t>
            </a:r>
            <a:r>
              <a:rPr lang="en-US" sz="2800" dirty="0">
                <a:solidFill>
                  <a:schemeClr val="tx2"/>
                </a:solidFill>
              </a:rPr>
              <a:t>. Wu CH1, Hong BH, Ho CT, Yen GC.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3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Feverfew-</a:t>
            </a:r>
            <a:r>
              <a:rPr lang="en-US" dirty="0" err="1" smtClean="0">
                <a:solidFill>
                  <a:srgbClr val="FFFF00"/>
                </a:solidFill>
              </a:rPr>
              <a:t>Parthenolide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89848" y="892710"/>
            <a:ext cx="8686800" cy="5334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>
                <a:solidFill>
                  <a:srgbClr val="FFFF00"/>
                </a:solidFill>
              </a:rPr>
              <a:t>Parthenolide</a:t>
            </a:r>
            <a:r>
              <a:rPr lang="en-US" sz="3200" dirty="0">
                <a:solidFill>
                  <a:srgbClr val="FFFF00"/>
                </a:solidFill>
              </a:rPr>
              <a:t> preferentially targets AML progenitor and stem cell </a:t>
            </a:r>
            <a:r>
              <a:rPr lang="en-US" sz="3200" dirty="0" smtClean="0">
                <a:solidFill>
                  <a:srgbClr val="FFFF00"/>
                </a:solidFill>
              </a:rPr>
              <a:t>populations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inhibition </a:t>
            </a:r>
            <a:r>
              <a:rPr lang="en-US" sz="3200" dirty="0">
                <a:solidFill>
                  <a:srgbClr val="FFFF00"/>
                </a:solidFill>
              </a:rPr>
              <a:t>of nuclear factor κ B (NF-</a:t>
            </a:r>
            <a:r>
              <a:rPr lang="en-US" sz="3200" dirty="0" err="1">
                <a:solidFill>
                  <a:srgbClr val="FFFF00"/>
                </a:solidFill>
              </a:rPr>
              <a:t>κB</a:t>
            </a:r>
            <a:r>
              <a:rPr lang="en-US" sz="3200" dirty="0">
                <a:solidFill>
                  <a:srgbClr val="FFFF00"/>
                </a:solidFill>
              </a:rPr>
              <a:t>), </a:t>
            </a:r>
            <a:r>
              <a:rPr lang="en-US" sz="3200" dirty="0" err="1">
                <a:solidFill>
                  <a:srgbClr val="FFFF00"/>
                </a:solidFill>
              </a:rPr>
              <a:t>proapoptotic</a:t>
            </a:r>
            <a:r>
              <a:rPr lang="en-US" sz="3200" dirty="0">
                <a:solidFill>
                  <a:srgbClr val="FFFF00"/>
                </a:solidFill>
              </a:rPr>
              <a:t> activation of p53,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and </a:t>
            </a:r>
            <a:r>
              <a:rPr lang="en-US" sz="3200" dirty="0">
                <a:solidFill>
                  <a:srgbClr val="FFFF00"/>
                </a:solidFill>
              </a:rPr>
              <a:t>increased reactive oxygen species (ROS).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triggers </a:t>
            </a:r>
            <a:r>
              <a:rPr lang="en-US" sz="3200" dirty="0">
                <a:solidFill>
                  <a:srgbClr val="FFFF00"/>
                </a:solidFill>
              </a:rPr>
              <a:t>Cancer Stem Cell-specific apoptosis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Guzman</a:t>
            </a:r>
            <a:r>
              <a:rPr lang="en-US" sz="3200" dirty="0">
                <a:solidFill>
                  <a:srgbClr val="FFFF00"/>
                </a:solidFill>
              </a:rPr>
              <a:t>, Monica L., et al. “The </a:t>
            </a:r>
            <a:r>
              <a:rPr lang="en-US" sz="3200" dirty="0" err="1">
                <a:solidFill>
                  <a:srgbClr val="FFFF00"/>
                </a:solidFill>
              </a:rPr>
              <a:t>sesquiterpene</a:t>
            </a:r>
            <a:r>
              <a:rPr lang="en-US" sz="3200" dirty="0">
                <a:solidFill>
                  <a:srgbClr val="FFFF00"/>
                </a:solidFill>
              </a:rPr>
              <a:t> lactone </a:t>
            </a:r>
            <a:r>
              <a:rPr lang="en-US" sz="3200" dirty="0" err="1">
                <a:solidFill>
                  <a:srgbClr val="FFFF00"/>
                </a:solidFill>
              </a:rPr>
              <a:t>parthenolide</a:t>
            </a:r>
            <a:r>
              <a:rPr lang="en-US" sz="3200" dirty="0">
                <a:solidFill>
                  <a:srgbClr val="FFFF00"/>
                </a:solidFill>
              </a:rPr>
              <a:t> induces apoptosis of human acute myelogenous leukemia stem and progenitor cells.” Blood 105.11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Feverfew-</a:t>
            </a:r>
            <a:r>
              <a:rPr lang="en-US" dirty="0" err="1" smtClean="0">
                <a:solidFill>
                  <a:srgbClr val="FFFF00"/>
                </a:solidFill>
              </a:rPr>
              <a:t>Parthenolide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89848" y="892710"/>
            <a:ext cx="8686800" cy="5334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Parthenolide</a:t>
            </a:r>
            <a:r>
              <a:rPr lang="en-US" sz="3200" dirty="0" smtClean="0">
                <a:solidFill>
                  <a:srgbClr val="FFFF00"/>
                </a:solidFill>
              </a:rPr>
              <a:t> is HDAC inhibitor (Histone De-</a:t>
            </a:r>
            <a:r>
              <a:rPr lang="en-US" sz="3200" dirty="0" err="1" smtClean="0">
                <a:solidFill>
                  <a:srgbClr val="FFFF00"/>
                </a:solidFill>
              </a:rPr>
              <a:t>Acetylase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Gopal 2007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HDAC inhibitors (</a:t>
            </a:r>
            <a:r>
              <a:rPr lang="en-US" sz="3200" dirty="0" err="1">
                <a:solidFill>
                  <a:srgbClr val="FFFF00"/>
                </a:solidFill>
              </a:rPr>
              <a:t>HDACi</a:t>
            </a:r>
            <a:r>
              <a:rPr lang="en-US" sz="3200" dirty="0">
                <a:solidFill>
                  <a:srgbClr val="FFFF00"/>
                </a:solidFill>
              </a:rPr>
              <a:t>) activate both the death-receptor and intrinsic apoptotic pathways.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79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HDAC Inhibition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4183723"/>
            <a:ext cx="8308119" cy="265076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</a:rPr>
              <a:t>The DNA is wrapped around the histone core of eight protein subunits, forming the nucleosome.   The nucleosome is clamped by histone H1.  About 200 base pairs (</a:t>
            </a:r>
            <a:r>
              <a:rPr lang="en-US" sz="2400" dirty="0" err="1">
                <a:solidFill>
                  <a:srgbClr val="FFFF00"/>
                </a:solidFill>
              </a:rPr>
              <a:t>bp</a:t>
            </a:r>
            <a:r>
              <a:rPr lang="en-US" sz="2400" dirty="0">
                <a:solidFill>
                  <a:srgbClr val="FFFF00"/>
                </a:solidFill>
              </a:rPr>
              <a:t>) of DNA coil around one histone.  The coil "untwists" so as to generate one negative </a:t>
            </a:r>
            <a:r>
              <a:rPr lang="en-US" sz="2400" dirty="0" err="1">
                <a:solidFill>
                  <a:srgbClr val="FFFF00"/>
                </a:solidFill>
              </a:rPr>
              <a:t>superturn</a:t>
            </a:r>
            <a:r>
              <a:rPr lang="en-US" sz="2400" dirty="0">
                <a:solidFill>
                  <a:srgbClr val="FFFF00"/>
                </a:solidFill>
              </a:rPr>
              <a:t> per nucleosome.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</a:rPr>
              <a:t>Methylation of histone or of DNA usually turns a gene off.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</a:rPr>
              <a:t>Acetylation of histone usually turns a gene on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02" y="206997"/>
            <a:ext cx="6791313" cy="37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HDAC Inhibition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5410200"/>
            <a:ext cx="8536718" cy="1447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err="1">
                <a:solidFill>
                  <a:srgbClr val="FFFF00"/>
                </a:solidFill>
              </a:rPr>
              <a:t>Rajendran</a:t>
            </a:r>
            <a:r>
              <a:rPr lang="en-US" sz="2400" dirty="0">
                <a:solidFill>
                  <a:srgbClr val="FFFF00"/>
                </a:solidFill>
              </a:rPr>
              <a:t>, Praveen, et al. "Dietary phytochemicals, HDAC inhibition, and DNA damage/repair defects in cancer </a:t>
            </a:r>
            <a:r>
              <a:rPr lang="en-US" sz="2400" dirty="0" err="1">
                <a:solidFill>
                  <a:srgbClr val="FFFF00"/>
                </a:solidFill>
              </a:rPr>
              <a:t>cells</a:t>
            </a:r>
            <a:r>
              <a:rPr lang="en-US" sz="2400" dirty="0" err="1" smtClean="0">
                <a:solidFill>
                  <a:srgbClr val="FFFF00"/>
                </a:solidFill>
              </a:rPr>
              <a:t>."Clinical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epigenetics 3.1 (2011): 1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240" y="810933"/>
            <a:ext cx="5793520" cy="46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HDAC 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262730" cy="5041380"/>
          </a:xfrm>
        </p:spPr>
        <p:txBody>
          <a:bodyPr/>
          <a:lstStyle/>
          <a:p>
            <a:r>
              <a:rPr lang="en-US" dirty="0" err="1" smtClean="0"/>
              <a:t>Vorinostat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Romidepsin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depsipeptide</a:t>
            </a:r>
            <a:r>
              <a:rPr lang="en-US" dirty="0"/>
              <a:t>), </a:t>
            </a:r>
            <a:r>
              <a:rPr lang="en-US" dirty="0" smtClean="0"/>
              <a:t>approved </a:t>
            </a:r>
            <a:r>
              <a:rPr lang="en-US" dirty="0"/>
              <a:t>for </a:t>
            </a:r>
            <a:r>
              <a:rPr lang="en-US" dirty="0" smtClean="0"/>
              <a:t>Cutaneous </a:t>
            </a:r>
            <a:r>
              <a:rPr lang="en-US" dirty="0"/>
              <a:t>T-cell </a:t>
            </a:r>
            <a:r>
              <a:rPr lang="en-US" dirty="0" smtClean="0"/>
              <a:t>Lymphoma </a:t>
            </a:r>
            <a:endParaRPr lang="en-US" dirty="0"/>
          </a:p>
          <a:p>
            <a:r>
              <a:rPr lang="en-US" dirty="0" err="1" smtClean="0"/>
              <a:t>Sulforaphane</a:t>
            </a:r>
            <a:endParaRPr lang="en-US" dirty="0"/>
          </a:p>
          <a:p>
            <a:r>
              <a:rPr lang="en-US" dirty="0" err="1"/>
              <a:t>Parthenolide</a:t>
            </a:r>
            <a:endParaRPr lang="en-US" dirty="0"/>
          </a:p>
          <a:p>
            <a:r>
              <a:rPr lang="en-US" dirty="0"/>
              <a:t>Allium compounds Garlic, onions, shallots </a:t>
            </a:r>
          </a:p>
          <a:p>
            <a:r>
              <a:rPr lang="en-US" dirty="0"/>
              <a:t>Selenium</a:t>
            </a:r>
          </a:p>
          <a:p>
            <a:r>
              <a:rPr lang="en-US" dirty="0"/>
              <a:t>EGCG, </a:t>
            </a:r>
            <a:r>
              <a:rPr lang="en-US" dirty="0" smtClean="0"/>
              <a:t>polyphenolic </a:t>
            </a:r>
            <a:r>
              <a:rPr lang="en-US" dirty="0" err="1"/>
              <a:t>catechin</a:t>
            </a:r>
            <a:r>
              <a:rPr lang="en-US" dirty="0"/>
              <a:t> in green </a:t>
            </a:r>
            <a:r>
              <a:rPr lang="en-US" dirty="0" smtClean="0"/>
              <a:t>tea </a:t>
            </a:r>
          </a:p>
          <a:p>
            <a:r>
              <a:rPr lang="en-US" dirty="0" smtClean="0"/>
              <a:t>Curcumin</a:t>
            </a:r>
            <a:endParaRPr lang="en-US" dirty="0"/>
          </a:p>
          <a:p>
            <a:r>
              <a:rPr lang="en-US" dirty="0" smtClean="0"/>
              <a:t>Resveratrol/ </a:t>
            </a:r>
            <a:r>
              <a:rPr lang="en-US" dirty="0" err="1" smtClean="0"/>
              <a:t>pterostilbene</a:t>
            </a:r>
            <a:endParaRPr lang="en-US" dirty="0"/>
          </a:p>
          <a:p>
            <a:r>
              <a:rPr lang="en-US" dirty="0" smtClean="0"/>
              <a:t>Quercetin</a:t>
            </a:r>
          </a:p>
          <a:p>
            <a:r>
              <a:rPr lang="en-US" dirty="0" smtClean="0"/>
              <a:t>Butyrate-product of </a:t>
            </a:r>
            <a:r>
              <a:rPr lang="en-US" dirty="0" err="1" smtClean="0"/>
              <a:t>bacterila</a:t>
            </a:r>
            <a:r>
              <a:rPr lang="en-US" dirty="0" smtClean="0"/>
              <a:t> fermentation in colon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9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HDAC 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262730" cy="3877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76200"/>
            <a:ext cx="8915400" cy="5865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076046"/>
            <a:ext cx="825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Mottamal</a:t>
            </a:r>
            <a:r>
              <a:rPr lang="en-US" dirty="0"/>
              <a:t>, </a:t>
            </a:r>
            <a:r>
              <a:rPr lang="en-US" dirty="0" err="1"/>
              <a:t>Madhusoodanan</a:t>
            </a:r>
            <a:r>
              <a:rPr lang="en-US" dirty="0"/>
              <a:t>, et al. "Histone deacetylase inhibitors in clinical studies as templates for </a:t>
            </a:r>
            <a:r>
              <a:rPr lang="en-US" dirty="0" smtClean="0"/>
              <a:t>new </a:t>
            </a:r>
            <a:r>
              <a:rPr lang="en-US" dirty="0"/>
              <a:t>anticancer agents." Molecules 20.3 (2015): 3898-3941.</a:t>
            </a:r>
          </a:p>
        </p:txBody>
      </p:sp>
    </p:spTree>
    <p:extLst>
      <p:ext uri="{BB962C8B-B14F-4D97-AF65-F5344CB8AC3E}">
        <p14:creationId xmlns:p14="http://schemas.microsoft.com/office/powerpoint/2010/main" val="4156559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Anti-</a:t>
            </a:r>
            <a:r>
              <a:rPr lang="en-US" dirty="0" err="1" smtClean="0">
                <a:solidFill>
                  <a:srgbClr val="FFFF00"/>
                </a:solidFill>
              </a:rPr>
              <a:t>Malarials</a:t>
            </a:r>
            <a:r>
              <a:rPr lang="en-US" dirty="0" smtClean="0">
                <a:solidFill>
                  <a:srgbClr val="FFFF00"/>
                </a:solidFill>
              </a:rPr>
              <a:t> are Anti-Cancer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90600" y="894985"/>
            <a:ext cx="6858000" cy="5810613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Taxol </a:t>
            </a:r>
            <a:r>
              <a:rPr lang="en-US" sz="3200" dirty="0">
                <a:solidFill>
                  <a:srgbClr val="FFFF00"/>
                </a:solidFill>
              </a:rPr>
              <a:t>and its derivatives 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Quinine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and its derivatives 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BD"/>
                </a:solidFill>
              </a:rPr>
              <a:t>Artemisinin </a:t>
            </a:r>
            <a:r>
              <a:rPr lang="en-US" sz="3200" dirty="0">
                <a:solidFill>
                  <a:srgbClr val="FFFF00"/>
                </a:solidFill>
              </a:rPr>
              <a:t>and its derivatives 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BD"/>
                </a:solidFill>
              </a:rPr>
              <a:t>Curcumin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and its derivatives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Resveratrol- </a:t>
            </a:r>
            <a:r>
              <a:rPr lang="en-US" sz="4000" dirty="0" err="1" smtClean="0">
                <a:solidFill>
                  <a:srgbClr val="FFFFBD"/>
                </a:solidFill>
              </a:rPr>
              <a:t>Pterostilbene</a:t>
            </a:r>
            <a:r>
              <a:rPr lang="en-US" sz="4000" dirty="0" smtClean="0">
                <a:solidFill>
                  <a:srgbClr val="FFFFBD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Vinblastine </a:t>
            </a:r>
            <a:endParaRPr lang="en-US" sz="32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Piperine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Camptothecin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endParaRPr lang="en-US" sz="32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Betulinic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acid 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Quassinoid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16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Butyrate 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789504" cy="42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5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Butyrate made by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Probiotic from Japan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7770"/>
            <a:ext cx="3943350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59783"/>
            <a:ext cx="3527552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40386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Butyrate induces apoptosis in Mantle Cell Lymphoma, </a:t>
            </a:r>
            <a:r>
              <a:rPr lang="en-US" sz="2800" dirty="0" err="1" smtClean="0">
                <a:solidFill>
                  <a:srgbClr val="FFFF00"/>
                </a:solidFill>
              </a:rPr>
              <a:t>Heider</a:t>
            </a:r>
            <a:r>
              <a:rPr lang="en-US" sz="2800" dirty="0" smtClean="0">
                <a:solidFill>
                  <a:srgbClr val="FFFF00"/>
                </a:solidFill>
              </a:rPr>
              <a:t> 2006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3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Curcumin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7652" name="Picture 4" descr="http://www.mdpi.com/molecules/molecules-19-02445/article_deploy/html/images/molecules-19-02445-g001-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82" y="1095192"/>
            <a:ext cx="72266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3810000"/>
            <a:ext cx="4648200" cy="28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3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Curcumin – </a:t>
            </a:r>
            <a:r>
              <a:rPr lang="en-US" dirty="0" err="1" smtClean="0">
                <a:solidFill>
                  <a:srgbClr val="FFFF00"/>
                </a:solidFill>
              </a:rPr>
              <a:t>GlioBlastoma</a:t>
            </a:r>
            <a:r>
              <a:rPr lang="en-US" dirty="0" smtClean="0">
                <a:solidFill>
                  <a:srgbClr val="FFFF00"/>
                </a:solidFill>
              </a:rPr>
              <a:t> Model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31428"/>
            <a:ext cx="4644300" cy="5757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219200"/>
            <a:ext cx="35747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Bioluminescent imaging of Glioblastoma implanted into brainstem of mice treated with Curcumin (Lower panel)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29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Curcumin Down Regulates Cyclin D1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" y="1447800"/>
            <a:ext cx="8229600" cy="4896215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Dr</a:t>
            </a:r>
            <a:r>
              <a:rPr lang="en-US" sz="4000" dirty="0">
                <a:solidFill>
                  <a:srgbClr val="FFFF00"/>
                </a:solidFill>
              </a:rPr>
              <a:t>. Elliot </a:t>
            </a:r>
            <a:r>
              <a:rPr lang="en-US" sz="4000" dirty="0" err="1">
                <a:solidFill>
                  <a:srgbClr val="FFFF00"/>
                </a:solidFill>
              </a:rPr>
              <a:t>Epner</a:t>
            </a:r>
            <a:r>
              <a:rPr lang="en-US" sz="4000" dirty="0">
                <a:solidFill>
                  <a:srgbClr val="FFFF00"/>
                </a:solidFill>
              </a:rPr>
              <a:t> from Penn State reports in 2012, “Curcumin…has been shown in vitro to downregulate cyclins D1 and D3 at both the transcriptional and post-transcriptional levels in Mantle Cell Lymphoma and Multiple Myeloma. ” (22)</a:t>
            </a:r>
          </a:p>
        </p:txBody>
      </p:sp>
    </p:spTree>
    <p:extLst>
      <p:ext uri="{BB962C8B-B14F-4D97-AF65-F5344CB8AC3E}">
        <p14:creationId xmlns:p14="http://schemas.microsoft.com/office/powerpoint/2010/main" val="14957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Curcumin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1066800"/>
            <a:ext cx="8915400" cy="57912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Potent </a:t>
            </a:r>
            <a:r>
              <a:rPr lang="en-US" sz="4000" dirty="0">
                <a:solidFill>
                  <a:srgbClr val="FFFF00"/>
                </a:solidFill>
              </a:rPr>
              <a:t>inhibitory effect on </a:t>
            </a:r>
            <a:r>
              <a:rPr lang="en-US" sz="4000" dirty="0" err="1">
                <a:solidFill>
                  <a:srgbClr val="FFFF00"/>
                </a:solidFill>
              </a:rPr>
              <a:t>Wnt</a:t>
            </a:r>
            <a:r>
              <a:rPr lang="en-US" sz="4000" dirty="0">
                <a:solidFill>
                  <a:srgbClr val="FFFF00"/>
                </a:solidFill>
              </a:rPr>
              <a:t>/β-catenin </a:t>
            </a:r>
            <a:r>
              <a:rPr lang="en-US" sz="4000" dirty="0" smtClean="0">
                <a:solidFill>
                  <a:srgbClr val="FFFF00"/>
                </a:solidFill>
              </a:rPr>
              <a:t>signaling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Decreased </a:t>
            </a:r>
            <a:r>
              <a:rPr lang="el-GR" sz="4000" dirty="0">
                <a:solidFill>
                  <a:srgbClr val="FFFF00"/>
                </a:solidFill>
              </a:rPr>
              <a:t>β-</a:t>
            </a:r>
            <a:r>
              <a:rPr lang="en-US" sz="4000" dirty="0">
                <a:solidFill>
                  <a:srgbClr val="FFFF00"/>
                </a:solidFill>
              </a:rPr>
              <a:t>catenin/TCF transcription activity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Inactivation </a:t>
            </a:r>
            <a:r>
              <a:rPr lang="en-US" sz="4000" dirty="0">
                <a:solidFill>
                  <a:srgbClr val="FFFF00"/>
                </a:solidFill>
              </a:rPr>
              <a:t>of NF-</a:t>
            </a:r>
            <a:r>
              <a:rPr lang="en-US" sz="4000" dirty="0" err="1">
                <a:solidFill>
                  <a:srgbClr val="FFFF00"/>
                </a:solidFill>
              </a:rPr>
              <a:t>κB</a:t>
            </a:r>
            <a:r>
              <a:rPr lang="en-US" sz="4000" dirty="0">
                <a:solidFill>
                  <a:srgbClr val="FFFF00"/>
                </a:solidFill>
              </a:rPr>
              <a:t> DNA-binding activity </a:t>
            </a:r>
            <a:r>
              <a:rPr lang="en-US" sz="4000" dirty="0" smtClean="0">
                <a:solidFill>
                  <a:srgbClr val="FFFF00"/>
                </a:solidFill>
              </a:rPr>
              <a:t>mediated </a:t>
            </a:r>
            <a:r>
              <a:rPr lang="en-US" sz="4000" dirty="0">
                <a:solidFill>
                  <a:srgbClr val="FFFF00"/>
                </a:solidFill>
              </a:rPr>
              <a:t>by Notch-1 signaling pathway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>
                <a:solidFill>
                  <a:srgbClr val="FFFF00"/>
                </a:solidFill>
              </a:rPr>
              <a:t> Li, </a:t>
            </a:r>
            <a:r>
              <a:rPr lang="en-US" sz="4000" dirty="0" err="1">
                <a:solidFill>
                  <a:srgbClr val="FFFF00"/>
                </a:solidFill>
              </a:rPr>
              <a:t>Yanyan</a:t>
            </a:r>
            <a:r>
              <a:rPr lang="en-US" sz="4000" dirty="0">
                <a:solidFill>
                  <a:srgbClr val="FFFF00"/>
                </a:solidFill>
              </a:rPr>
              <a:t>, et al. </a:t>
            </a:r>
            <a:r>
              <a:rPr lang="en-US" sz="4000" dirty="0" smtClean="0">
                <a:solidFill>
                  <a:srgbClr val="FFFF00"/>
                </a:solidFill>
              </a:rPr>
              <a:t>“The J Nut Bio </a:t>
            </a:r>
            <a:r>
              <a:rPr lang="en-US" sz="4000" dirty="0">
                <a:solidFill>
                  <a:srgbClr val="FFFF00"/>
                </a:solidFill>
              </a:rPr>
              <a:t>22.9 (2011): 799-806. </a:t>
            </a:r>
          </a:p>
        </p:txBody>
      </p:sp>
    </p:spTree>
    <p:extLst>
      <p:ext uri="{BB962C8B-B14F-4D97-AF65-F5344CB8AC3E}">
        <p14:creationId xmlns:p14="http://schemas.microsoft.com/office/powerpoint/2010/main" val="31422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Sulphoraphane</a:t>
            </a:r>
            <a:r>
              <a:rPr lang="en-US" dirty="0" smtClean="0">
                <a:solidFill>
                  <a:srgbClr val="FFFF00"/>
                </a:solidFill>
              </a:rPr>
              <a:t> Broccoli)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1066800"/>
            <a:ext cx="8382000" cy="5638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Targets </a:t>
            </a:r>
            <a:r>
              <a:rPr lang="en-US" sz="4000" dirty="0">
                <a:solidFill>
                  <a:srgbClr val="FFFF00"/>
                </a:solidFill>
              </a:rPr>
              <a:t>cancer stem </a:t>
            </a:r>
            <a:r>
              <a:rPr lang="en-US" sz="4000" dirty="0" smtClean="0">
                <a:solidFill>
                  <a:srgbClr val="FFFF00"/>
                </a:solidFill>
              </a:rPr>
              <a:t>cells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Depletes </a:t>
            </a:r>
            <a:r>
              <a:rPr lang="en-US" sz="4000" dirty="0">
                <a:solidFill>
                  <a:srgbClr val="FFFF00"/>
                </a:solidFill>
              </a:rPr>
              <a:t>glutathione in the cancer cell, thus rending it more sensitive to oxidative </a:t>
            </a:r>
            <a:r>
              <a:rPr lang="en-US" sz="4000" dirty="0" smtClean="0">
                <a:solidFill>
                  <a:srgbClr val="FFFF00"/>
                </a:solidFill>
              </a:rPr>
              <a:t>damage. </a:t>
            </a:r>
            <a:r>
              <a:rPr lang="en-US" sz="4000" dirty="0" err="1" smtClean="0">
                <a:solidFill>
                  <a:srgbClr val="FFFF00"/>
                </a:solidFill>
              </a:rPr>
              <a:t>Sestili</a:t>
            </a:r>
            <a:r>
              <a:rPr lang="en-US" sz="4000" dirty="0" smtClean="0">
                <a:solidFill>
                  <a:srgbClr val="FFFF00"/>
                </a:solidFill>
              </a:rPr>
              <a:t> 2015.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Potent inhibitor of </a:t>
            </a:r>
            <a:r>
              <a:rPr lang="en-US" sz="4000" dirty="0" err="1" smtClean="0">
                <a:solidFill>
                  <a:srgbClr val="FFFF00"/>
                </a:solidFill>
              </a:rPr>
              <a:t>Wnt</a:t>
            </a:r>
            <a:r>
              <a:rPr lang="en-US" sz="4000" dirty="0" smtClean="0">
                <a:solidFill>
                  <a:srgbClr val="FFFF00"/>
                </a:solidFill>
              </a:rPr>
              <a:t>/β-catenin signaling.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Li, </a:t>
            </a:r>
            <a:r>
              <a:rPr lang="en-US" sz="4000" dirty="0" err="1" smtClean="0">
                <a:solidFill>
                  <a:srgbClr val="FFFF00"/>
                </a:solidFill>
              </a:rPr>
              <a:t>Yanyan</a:t>
            </a:r>
            <a:r>
              <a:rPr lang="en-US" sz="4000" dirty="0" smtClean="0">
                <a:solidFill>
                  <a:srgbClr val="FFFF00"/>
                </a:solidFill>
              </a:rPr>
              <a:t>, et al. “The J Nut Bio 22.9 (2011): 799-806.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1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Berberine – Oregon Grape</a:t>
            </a:r>
            <a:endParaRPr lang="en-US" dirty="0"/>
          </a:p>
        </p:txBody>
      </p:sp>
      <p:pic>
        <p:nvPicPr>
          <p:cNvPr id="10242" name="Picture 2" descr="Oregon_Grape_Berberine_Jeffrey_Dach_M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1489"/>
            <a:ext cx="6632187" cy="50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Berberine</a:t>
            </a:r>
            <a:r>
              <a:rPr lang="en-US" dirty="0" smtClean="0">
                <a:solidFill>
                  <a:srgbClr val="FFFF00"/>
                </a:solidFill>
              </a:rPr>
              <a:t> Chemical Structure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789373" cy="32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47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err="1" smtClean="0"/>
              <a:t>Berberine</a:t>
            </a:r>
            <a:r>
              <a:rPr lang="en-US" dirty="0" smtClean="0"/>
              <a:t> – Bioluminescence</a:t>
            </a:r>
            <a:br>
              <a:rPr lang="en-US" dirty="0" smtClean="0"/>
            </a:br>
            <a:r>
              <a:rPr lang="en-US" dirty="0" smtClean="0"/>
              <a:t>HCC Xenograft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59783"/>
            <a:ext cx="7361582" cy="52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894985"/>
            <a:ext cx="8305800" cy="5429615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Doxorubicin 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Dolastatins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Lentinan</a:t>
            </a:r>
            <a:r>
              <a:rPr lang="en-US" sz="4000" dirty="0">
                <a:solidFill>
                  <a:srgbClr val="FFFF00"/>
                </a:solidFill>
              </a:rPr>
              <a:t> 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Methotrexate </a:t>
            </a:r>
            <a:r>
              <a:rPr lang="en-US" sz="4000" dirty="0">
                <a:solidFill>
                  <a:srgbClr val="FFFF00"/>
                </a:solidFill>
              </a:rPr>
              <a:t>and its derivatives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Daunorubicin</a:t>
            </a:r>
            <a:endParaRPr lang="en-US" sz="40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Primaquine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Doxycycline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6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Berberine</a:t>
            </a:r>
            <a:r>
              <a:rPr lang="en-US" dirty="0" smtClean="0">
                <a:solidFill>
                  <a:srgbClr val="FFFF00"/>
                </a:solidFill>
              </a:rPr>
              <a:t> –HCC Xenograft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0" y="2057400"/>
            <a:ext cx="3498574" cy="3733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</a:rPr>
              <a:t>Inhibits Lung Mets</a:t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en-US" sz="24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</a:rPr>
              <a:t>Tsang</a:t>
            </a:r>
            <a:r>
              <a:rPr lang="en-US" sz="2400" dirty="0">
                <a:solidFill>
                  <a:srgbClr val="FFFF00"/>
                </a:solidFill>
              </a:rPr>
              <a:t>, Chi Man, et al. "</a:t>
            </a:r>
            <a:r>
              <a:rPr lang="en-US" sz="2400" dirty="0" err="1">
                <a:solidFill>
                  <a:srgbClr val="FFFF00"/>
                </a:solidFill>
              </a:rPr>
              <a:t>Berberine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inhibits </a:t>
            </a:r>
            <a:r>
              <a:rPr lang="en-US" sz="2400" dirty="0">
                <a:solidFill>
                  <a:srgbClr val="FFFF00"/>
                </a:solidFill>
              </a:rPr>
              <a:t>the growth and development of lung metastases in hepatocellular carcinoma."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2015): 541-551.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5399"/>
            <a:ext cx="4572000" cy="5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Berberine</a:t>
            </a:r>
            <a:r>
              <a:rPr lang="en-US" dirty="0" smtClean="0">
                <a:solidFill>
                  <a:srgbClr val="FFFF00"/>
                </a:solidFill>
              </a:rPr>
              <a:t> – Epiphany Against Cancer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7116" y="6065261"/>
            <a:ext cx="7917367" cy="792739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FF00"/>
                </a:solidFill>
              </a:rPr>
              <a:t>Ortiz, Luis Miguel </a:t>
            </a:r>
            <a:r>
              <a:rPr lang="en-US" sz="2000" dirty="0" err="1">
                <a:solidFill>
                  <a:srgbClr val="FFFF00"/>
                </a:solidFill>
              </a:rPr>
              <a:t>Guamán</a:t>
            </a:r>
            <a:r>
              <a:rPr lang="en-US" sz="2000" dirty="0">
                <a:solidFill>
                  <a:srgbClr val="FFFF00"/>
                </a:solidFill>
              </a:rPr>
              <a:t>, et al. "</a:t>
            </a:r>
            <a:r>
              <a:rPr lang="en-US" sz="2000" dirty="0" err="1">
                <a:solidFill>
                  <a:srgbClr val="FFFF00"/>
                </a:solidFill>
              </a:rPr>
              <a:t>Berberine</a:t>
            </a:r>
            <a:r>
              <a:rPr lang="en-US" sz="2000" dirty="0">
                <a:solidFill>
                  <a:srgbClr val="FFFF00"/>
                </a:solidFill>
              </a:rPr>
              <a:t>, an Epiphany </a:t>
            </a:r>
            <a:r>
              <a:rPr lang="en-US" sz="2000" dirty="0" smtClean="0">
                <a:solidFill>
                  <a:srgbClr val="FFFF00"/>
                </a:solidFill>
              </a:rPr>
              <a:t>Against Cancer</a:t>
            </a:r>
            <a:r>
              <a:rPr lang="en-US" sz="2000" dirty="0">
                <a:solidFill>
                  <a:srgbClr val="FFFF00"/>
                </a:solidFill>
              </a:rPr>
              <a:t>." Molecules 19 (2014): 12349-12367.6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-5338"/>
            <a:ext cx="9105901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5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Berberine</a:t>
            </a:r>
            <a:r>
              <a:rPr lang="en-US" dirty="0" smtClean="0">
                <a:solidFill>
                  <a:srgbClr val="FFFF00"/>
                </a:solidFill>
              </a:rPr>
              <a:t> – WNT Inhibitor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1066800"/>
            <a:ext cx="7764967" cy="57912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Berberine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acts as a natural inhibitor of </a:t>
            </a:r>
            <a:r>
              <a:rPr lang="en-US" sz="3200" dirty="0" err="1">
                <a:solidFill>
                  <a:srgbClr val="FFFF00"/>
                </a:solidFill>
              </a:rPr>
              <a:t>Wnt</a:t>
            </a:r>
            <a:r>
              <a:rPr lang="en-US" sz="3200" dirty="0">
                <a:solidFill>
                  <a:srgbClr val="FFFF00"/>
                </a:solidFill>
              </a:rPr>
              <a:t>/</a:t>
            </a:r>
            <a:r>
              <a:rPr lang="el-GR" sz="3200" dirty="0">
                <a:solidFill>
                  <a:srgbClr val="FFFF00"/>
                </a:solidFill>
              </a:rPr>
              <a:t>β-</a:t>
            </a:r>
            <a:r>
              <a:rPr lang="en-US" sz="3200" dirty="0">
                <a:solidFill>
                  <a:srgbClr val="FFFF00"/>
                </a:solidFill>
              </a:rPr>
              <a:t>catenin </a:t>
            </a:r>
            <a:r>
              <a:rPr lang="en-US" sz="2000" dirty="0" err="1" smtClean="0">
                <a:solidFill>
                  <a:srgbClr val="FFFF00"/>
                </a:solidFill>
              </a:rPr>
              <a:t>Albring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KF1, </a:t>
            </a:r>
            <a:r>
              <a:rPr lang="en-US" sz="2000" dirty="0" err="1" smtClean="0">
                <a:solidFill>
                  <a:srgbClr val="FFFF00"/>
                </a:solidFill>
              </a:rPr>
              <a:t>etal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r>
              <a:rPr lang="en-US" sz="2000" dirty="0" err="1">
                <a:solidFill>
                  <a:srgbClr val="FFFF00"/>
                </a:solidFill>
              </a:rPr>
              <a:t>Biofactors</a:t>
            </a:r>
            <a:r>
              <a:rPr lang="en-US" sz="2000" dirty="0">
                <a:solidFill>
                  <a:srgbClr val="FFFF00"/>
                </a:solidFill>
              </a:rPr>
              <a:t>. 2013 Nov-Dec;39(6):652-62.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Signaling </a:t>
            </a:r>
            <a:r>
              <a:rPr lang="en-US" sz="2800" dirty="0">
                <a:solidFill>
                  <a:srgbClr val="FFFF00"/>
                </a:solidFill>
              </a:rPr>
              <a:t>pathways affected by </a:t>
            </a:r>
            <a:r>
              <a:rPr lang="en-US" sz="2800" dirty="0" err="1">
                <a:solidFill>
                  <a:srgbClr val="FFFF00"/>
                </a:solidFill>
              </a:rPr>
              <a:t>berberine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MAP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mitogen-activated </a:t>
            </a:r>
            <a:r>
              <a:rPr lang="en-US" sz="2800" dirty="0" smtClean="0">
                <a:solidFill>
                  <a:srgbClr val="FFFF00"/>
                </a:solidFill>
              </a:rPr>
              <a:t>protein kinase) </a:t>
            </a:r>
            <a:r>
              <a:rPr lang="en-US" sz="2800" dirty="0">
                <a:solidFill>
                  <a:srgbClr val="FFFF00"/>
                </a:solidFill>
              </a:rPr>
              <a:t>and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FFFF00"/>
                </a:solidFill>
              </a:rPr>
              <a:t>Wnt</a:t>
            </a:r>
            <a:r>
              <a:rPr lang="en-US" sz="2800" dirty="0" smtClean="0">
                <a:solidFill>
                  <a:srgbClr val="FFFF00"/>
                </a:solidFill>
              </a:rPr>
              <a:t>/β-catenin </a:t>
            </a:r>
            <a:r>
              <a:rPr lang="en-US" sz="2800" dirty="0">
                <a:solidFill>
                  <a:srgbClr val="FFFF00"/>
                </a:solidFill>
              </a:rPr>
              <a:t>pathways, are critical for reducing cellular </a:t>
            </a:r>
            <a:r>
              <a:rPr lang="en-US" sz="2800" dirty="0" smtClean="0">
                <a:solidFill>
                  <a:srgbClr val="FFFF00"/>
                </a:solidFill>
              </a:rPr>
              <a:t>migration and </a:t>
            </a:r>
            <a:r>
              <a:rPr lang="en-US" sz="2800" dirty="0">
                <a:solidFill>
                  <a:srgbClr val="FFFF00"/>
                </a:solidFill>
              </a:rPr>
              <a:t>sensitivity to various growth factors</a:t>
            </a:r>
            <a:r>
              <a:rPr lang="en-US" sz="2800" dirty="0" smtClean="0">
                <a:solidFill>
                  <a:srgbClr val="FFFF00"/>
                </a:solidFill>
              </a:rPr>
              <a:t>.    </a:t>
            </a:r>
            <a:r>
              <a:rPr lang="en-US" sz="2000" dirty="0" err="1" smtClean="0">
                <a:solidFill>
                  <a:srgbClr val="FFFF00"/>
                </a:solidFill>
              </a:rPr>
              <a:t>Eur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J </a:t>
            </a:r>
            <a:r>
              <a:rPr lang="en-US" sz="2000" dirty="0" err="1">
                <a:solidFill>
                  <a:srgbClr val="FFFF00"/>
                </a:solidFill>
              </a:rPr>
              <a:t>Pharmacol</a:t>
            </a:r>
            <a:r>
              <a:rPr lang="en-US" sz="2000" dirty="0">
                <a:solidFill>
                  <a:srgbClr val="FFFF00"/>
                </a:solidFill>
              </a:rPr>
              <a:t>. 2014 Oct 5;740:584-95. Targets and mechanisms of </a:t>
            </a:r>
            <a:r>
              <a:rPr lang="en-US" sz="2000" dirty="0" err="1">
                <a:solidFill>
                  <a:srgbClr val="FFFF00"/>
                </a:solidFill>
              </a:rPr>
              <a:t>berberine</a:t>
            </a:r>
            <a:r>
              <a:rPr lang="en-US" sz="2000" dirty="0">
                <a:solidFill>
                  <a:srgbClr val="FFFF00"/>
                </a:solidFill>
              </a:rPr>
              <a:t>, a natural drug with potential to treat cancer with special focus on breast cancer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</a:rPr>
              <a:t>Jabbarzadeh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Kaboli</a:t>
            </a:r>
            <a:r>
              <a:rPr lang="en-US" sz="2000" dirty="0">
                <a:solidFill>
                  <a:srgbClr val="FFFF00"/>
                </a:solidFill>
              </a:rPr>
              <a:t> P1, </a:t>
            </a:r>
            <a:r>
              <a:rPr lang="en-US" sz="2000" dirty="0" err="1">
                <a:solidFill>
                  <a:srgbClr val="FFFF00"/>
                </a:solidFill>
              </a:rPr>
              <a:t>Rahmat</a:t>
            </a:r>
            <a:r>
              <a:rPr lang="en-US" sz="2000" dirty="0">
                <a:solidFill>
                  <a:srgbClr val="FFFF00"/>
                </a:solidFill>
              </a:rPr>
              <a:t> A2, Ismail P3, Ling KH4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02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Milk Thistle </a:t>
            </a:r>
            <a:r>
              <a:rPr lang="en-US" dirty="0" err="1" smtClean="0">
                <a:solidFill>
                  <a:srgbClr val="FFFF00"/>
                </a:solidFill>
              </a:rPr>
              <a:t>Psylibin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Phytosome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143000"/>
            <a:ext cx="8305800" cy="51054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>
                <a:solidFill>
                  <a:srgbClr val="FFFF00"/>
                </a:solidFill>
              </a:rPr>
              <a:t>inhibited </a:t>
            </a:r>
            <a:r>
              <a:rPr lang="en-US" sz="3600" dirty="0" err="1">
                <a:solidFill>
                  <a:srgbClr val="FFFF00"/>
                </a:solidFill>
              </a:rPr>
              <a:t>Wnt</a:t>
            </a:r>
            <a:r>
              <a:rPr lang="en-US" sz="3600" dirty="0">
                <a:solidFill>
                  <a:srgbClr val="FFFF00"/>
                </a:solidFill>
              </a:rPr>
              <a:t>/β-catenin signaling by suppressing </a:t>
            </a:r>
            <a:r>
              <a:rPr lang="en-US" sz="3600" dirty="0" err="1">
                <a:solidFill>
                  <a:srgbClr val="FFFF00"/>
                </a:solidFill>
              </a:rPr>
              <a:t>Wnt</a:t>
            </a:r>
            <a:r>
              <a:rPr lang="en-US" sz="3600" dirty="0">
                <a:solidFill>
                  <a:srgbClr val="FFFF00"/>
                </a:solidFill>
              </a:rPr>
              <a:t> co-receptor LRP6 expression in human breast cancer cells MDA-MB-231 and </a:t>
            </a:r>
            <a:r>
              <a:rPr lang="en-US" sz="3600" dirty="0" smtClean="0">
                <a:solidFill>
                  <a:srgbClr val="FFFF00"/>
                </a:solidFill>
              </a:rPr>
              <a:t>T-47D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>
                <a:solidFill>
                  <a:srgbClr val="FFFF00"/>
                </a:solidFill>
              </a:rPr>
              <a:t>Tiwari, </a:t>
            </a:r>
            <a:r>
              <a:rPr lang="en-US" sz="3600" dirty="0" err="1">
                <a:solidFill>
                  <a:srgbClr val="FFFF00"/>
                </a:solidFill>
              </a:rPr>
              <a:t>Prabha</a:t>
            </a:r>
            <a:r>
              <a:rPr lang="en-US" sz="3600" dirty="0">
                <a:solidFill>
                  <a:srgbClr val="FFFF00"/>
                </a:solidFill>
              </a:rPr>
              <a:t>, and K. P. Mishra. “</a:t>
            </a:r>
            <a:r>
              <a:rPr lang="en-US" sz="3600" dirty="0" err="1">
                <a:solidFill>
                  <a:srgbClr val="FFFF00"/>
                </a:solidFill>
              </a:rPr>
              <a:t>Silibinin</a:t>
            </a:r>
            <a:r>
              <a:rPr lang="en-US" sz="3600" dirty="0">
                <a:solidFill>
                  <a:srgbClr val="FFFF00"/>
                </a:solidFill>
              </a:rPr>
              <a:t> in cancer therapy: A promising prospect.” Cancer Research Frontiers 1.3 (2015): 303-318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447800"/>
            <a:ext cx="7205579" cy="4191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029200" y="1066800"/>
            <a:ext cx="3733800" cy="49911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William C. Campbell and Satoshi </a:t>
            </a:r>
            <a:r>
              <a:rPr lang="en-US" sz="2800" dirty="0" err="1" smtClean="0">
                <a:solidFill>
                  <a:srgbClr val="FFFF00"/>
                </a:solidFill>
              </a:rPr>
              <a:t>Ōmura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Nobel Prize 2015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Revolutionary drug 1970’s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Originating from a single Japanese soil sample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FFFF00"/>
                </a:solidFill>
              </a:rPr>
              <a:t>Streptomyces </a:t>
            </a:r>
            <a:r>
              <a:rPr lang="en-US" sz="2800" dirty="0" err="1">
                <a:solidFill>
                  <a:srgbClr val="FFFF00"/>
                </a:solidFill>
              </a:rPr>
              <a:t>avermitilis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0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Ivermectin</a:t>
            </a:r>
            <a:r>
              <a:rPr lang="en-US" dirty="0" smtClean="0"/>
              <a:t> Chemical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4427" y="869585"/>
            <a:ext cx="6895145" cy="58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5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95800" y="1600200"/>
            <a:ext cx="4267200" cy="50292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err="1">
                <a:solidFill>
                  <a:srgbClr val="FFFF00"/>
                </a:solidFill>
              </a:rPr>
              <a:t>Ivermectin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err="1" smtClean="0">
                <a:solidFill>
                  <a:srgbClr val="FFFF00"/>
                </a:solidFill>
              </a:rPr>
              <a:t>Stromectol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for humans 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err="1" smtClean="0">
                <a:solidFill>
                  <a:srgbClr val="FFFF00"/>
                </a:solidFill>
              </a:rPr>
              <a:t>Ivomec</a:t>
            </a:r>
            <a:r>
              <a:rPr lang="en-US" sz="4000" dirty="0" smtClean="0">
                <a:solidFill>
                  <a:srgbClr val="FFFF00"/>
                </a:solidFill>
              </a:rPr>
              <a:t> for Dogs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Wonder Drug From Japan Crump 2011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37974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9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r>
              <a:rPr lang="en-US" dirty="0" smtClean="0">
                <a:solidFill>
                  <a:srgbClr val="FFFF00"/>
                </a:solidFill>
              </a:rPr>
              <a:t> Treatment  in Humans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894985"/>
            <a:ext cx="8077200" cy="5734415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Lice </a:t>
            </a:r>
            <a:r>
              <a:rPr lang="en-US" sz="3200" dirty="0">
                <a:solidFill>
                  <a:srgbClr val="FFFF00"/>
                </a:solidFill>
              </a:rPr>
              <a:t>(Pediculosis) and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Scabies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Mites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Parasites </a:t>
            </a:r>
            <a:r>
              <a:rPr lang="en-US" sz="3200" dirty="0">
                <a:solidFill>
                  <a:srgbClr val="FFFF00"/>
                </a:solidFill>
              </a:rPr>
              <a:t>such as Nematodes,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Onchocerciasis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(river blindness)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Strongyloidiasis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Ascariasis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cutaneous </a:t>
            </a:r>
            <a:r>
              <a:rPr lang="en-US" sz="3200" dirty="0">
                <a:solidFill>
                  <a:srgbClr val="FFFF00"/>
                </a:solidFill>
              </a:rPr>
              <a:t>larva </a:t>
            </a:r>
            <a:r>
              <a:rPr lang="en-US" sz="3200" dirty="0" err="1">
                <a:solidFill>
                  <a:srgbClr val="FFFF00"/>
                </a:solidFill>
              </a:rPr>
              <a:t>migrans</a:t>
            </a:r>
            <a:r>
              <a:rPr lang="en-US" sz="3200" dirty="0" smtClean="0">
                <a:solidFill>
                  <a:srgbClr val="FFFF00"/>
                </a:solidFill>
              </a:rPr>
              <a:t>,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Filariases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Gnathostomiasis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and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Trichuriasis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193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r>
              <a:rPr lang="en-US" dirty="0" smtClean="0">
                <a:solidFill>
                  <a:srgbClr val="FFFF00"/>
                </a:solidFill>
              </a:rPr>
              <a:t> Safety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0779" y="894985"/>
            <a:ext cx="8077200" cy="5734415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About </a:t>
            </a:r>
            <a:r>
              <a:rPr lang="en-US" sz="3200" dirty="0">
                <a:solidFill>
                  <a:srgbClr val="FFFF00"/>
                </a:solidFill>
              </a:rPr>
              <a:t>200 million are currently taking </a:t>
            </a:r>
            <a:r>
              <a:rPr lang="en-US" sz="3200" dirty="0" err="1">
                <a:solidFill>
                  <a:srgbClr val="FFFF00"/>
                </a:solidFill>
              </a:rPr>
              <a:t>Ivermectin</a:t>
            </a:r>
            <a:r>
              <a:rPr lang="en-US" sz="3200" dirty="0">
                <a:solidFill>
                  <a:srgbClr val="FFFF00"/>
                </a:solidFill>
              </a:rPr>
              <a:t> as treatment/prevention of river blindness. 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“</a:t>
            </a:r>
            <a:r>
              <a:rPr lang="en-US" sz="3200" dirty="0">
                <a:solidFill>
                  <a:srgbClr val="FFFF00"/>
                </a:solidFill>
              </a:rPr>
              <a:t>astonishingly safe for human use.”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“Indeed, it is such a safe drug, with minimal side effects, that it can be administered by non-medical staff and even illiterate individuals in remote rural communities</a:t>
            </a:r>
            <a:r>
              <a:rPr lang="en-US" sz="3200" dirty="0" smtClean="0">
                <a:solidFill>
                  <a:srgbClr val="FFFF00"/>
                </a:solidFill>
              </a:rPr>
              <a:t>,”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CRUMP A, ŌMURA S. </a:t>
            </a:r>
            <a:r>
              <a:rPr lang="en-US" sz="3200" dirty="0" err="1">
                <a:solidFill>
                  <a:srgbClr val="FFFF00"/>
                </a:solidFill>
              </a:rPr>
              <a:t>Ivermectin</a:t>
            </a:r>
            <a:r>
              <a:rPr lang="en-US" sz="3200" dirty="0">
                <a:solidFill>
                  <a:srgbClr val="FFFF00"/>
                </a:solidFill>
              </a:rPr>
              <a:t>, “Wonder drug” from Japan  </a:t>
            </a:r>
            <a:r>
              <a:rPr lang="en-US" sz="3200" dirty="0" smtClean="0">
                <a:solidFill>
                  <a:srgbClr val="FFFF00"/>
                </a:solidFill>
              </a:rPr>
              <a:t>2011.</a:t>
            </a:r>
          </a:p>
        </p:txBody>
      </p:sp>
    </p:spTree>
    <p:extLst>
      <p:ext uri="{BB962C8B-B14F-4D97-AF65-F5344CB8AC3E}">
        <p14:creationId xmlns:p14="http://schemas.microsoft.com/office/powerpoint/2010/main" val="3686305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2200" y="-152400"/>
            <a:ext cx="2590800" cy="21336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r>
              <a:rPr lang="en-US" dirty="0" smtClean="0">
                <a:solidFill>
                  <a:srgbClr val="FFFF00"/>
                </a:solidFill>
              </a:rPr>
              <a:t>  Leukemia Cells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84448" y="1981200"/>
            <a:ext cx="3069052" cy="477408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dirty="0" err="1">
                <a:solidFill>
                  <a:srgbClr val="FFFF00"/>
                </a:solidFill>
              </a:rPr>
              <a:t>Sharmeen</a:t>
            </a:r>
            <a:r>
              <a:rPr lang="en-US" sz="2400" dirty="0">
                <a:solidFill>
                  <a:srgbClr val="FFFF00"/>
                </a:solidFill>
              </a:rPr>
              <a:t> S, et al. The </a:t>
            </a:r>
            <a:r>
              <a:rPr lang="en-US" sz="2400" dirty="0" err="1">
                <a:solidFill>
                  <a:srgbClr val="FFFF00"/>
                </a:solidFill>
              </a:rPr>
              <a:t>antiparasitic</a:t>
            </a:r>
            <a:r>
              <a:rPr lang="en-US" sz="2400" dirty="0">
                <a:solidFill>
                  <a:srgbClr val="FFFF00"/>
                </a:solidFill>
              </a:rPr>
              <a:t> agent </a:t>
            </a:r>
            <a:r>
              <a:rPr lang="en-US" sz="2400" dirty="0" err="1">
                <a:solidFill>
                  <a:srgbClr val="FFFF00"/>
                </a:solidFill>
              </a:rPr>
              <a:t>ivermectin</a:t>
            </a:r>
            <a:r>
              <a:rPr lang="en-US" sz="2400" dirty="0">
                <a:solidFill>
                  <a:srgbClr val="FFFF00"/>
                </a:solidFill>
              </a:rPr>
              <a:t> induces chloride-dependent membrane hyperpolarization and cell death in leukemia cells. Blood. 2010;116(18):3593–3603. </a:t>
            </a:r>
            <a:r>
              <a:rPr lang="en-US" sz="2400" dirty="0" smtClean="0">
                <a:solidFill>
                  <a:srgbClr val="FFFF00"/>
                </a:solidFill>
              </a:rPr>
              <a:t>clinical </a:t>
            </a:r>
            <a:r>
              <a:rPr lang="en-US" sz="2400" dirty="0">
                <a:solidFill>
                  <a:srgbClr val="FFFF00"/>
                </a:solidFill>
              </a:rPr>
              <a:t>investigation </a:t>
            </a:r>
            <a:r>
              <a:rPr lang="en-US" sz="2000" dirty="0">
                <a:solidFill>
                  <a:srgbClr val="FFFF00"/>
                </a:solidFill>
              </a:rPr>
              <a:t>123.1 (2013): 315-328.</a:t>
            </a:r>
            <a:endParaRPr lang="en-US" sz="4800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65584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2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 You You Artemesinin_China_Dail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143000"/>
            <a:ext cx="4465336" cy="55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Nobel Prize in </a:t>
            </a:r>
            <a:r>
              <a:rPr lang="en-US" dirty="0" err="1"/>
              <a:t>Medicne</a:t>
            </a:r>
            <a:r>
              <a:rPr lang="en-US" dirty="0"/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sz="quarter" idx="4"/>
          </p:nvPr>
        </p:nvSpPr>
        <p:spPr>
          <a:xfrm>
            <a:off x="685800" y="1752600"/>
            <a:ext cx="2355850" cy="349018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/>
              <a:t>Tu</a:t>
            </a:r>
            <a:r>
              <a:rPr lang="en-US" sz="3600" dirty="0"/>
              <a:t> You </a:t>
            </a:r>
            <a:r>
              <a:rPr lang="en-US" sz="3600" dirty="0" err="1" smtClean="0"/>
              <a:t>You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Discovered  Artemisinin anti-malarial taken by </a:t>
            </a:r>
            <a:br>
              <a:rPr lang="en-US" sz="3600" dirty="0" smtClean="0"/>
            </a:br>
            <a:r>
              <a:rPr lang="en-US" sz="3600" dirty="0" smtClean="0"/>
              <a:t>2 million people.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7904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r>
              <a:rPr lang="en-US" dirty="0" smtClean="0">
                <a:solidFill>
                  <a:srgbClr val="FFFF00"/>
                </a:solidFill>
              </a:rPr>
              <a:t> – Leukemia Cells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52400" y="5029200"/>
            <a:ext cx="8991600" cy="1726088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dirty="0" err="1">
                <a:solidFill>
                  <a:srgbClr val="FFFF00"/>
                </a:solidFill>
              </a:rPr>
              <a:t>Sharmeen</a:t>
            </a:r>
            <a:r>
              <a:rPr lang="en-US" dirty="0">
                <a:solidFill>
                  <a:srgbClr val="FFFF00"/>
                </a:solidFill>
              </a:rPr>
              <a:t> S, et al. The </a:t>
            </a:r>
            <a:r>
              <a:rPr lang="en-US" dirty="0" err="1">
                <a:solidFill>
                  <a:srgbClr val="FFFF00"/>
                </a:solidFill>
              </a:rPr>
              <a:t>antiparasitic</a:t>
            </a:r>
            <a:r>
              <a:rPr lang="en-US" dirty="0">
                <a:solidFill>
                  <a:srgbClr val="FFFF00"/>
                </a:solidFill>
              </a:rPr>
              <a:t> agent </a:t>
            </a:r>
            <a:r>
              <a:rPr lang="en-US" dirty="0" err="1">
                <a:solidFill>
                  <a:srgbClr val="FFFF00"/>
                </a:solidFill>
              </a:rPr>
              <a:t>ivermectin</a:t>
            </a:r>
            <a:r>
              <a:rPr lang="en-US" dirty="0">
                <a:solidFill>
                  <a:srgbClr val="FFFF00"/>
                </a:solidFill>
              </a:rPr>
              <a:t> induces chloride-dependent membrane hyperpolarization and cell death in leukemia cells. Blood. 2010;116(18):3593–3603. </a:t>
            </a:r>
            <a:r>
              <a:rPr lang="en-US" dirty="0" err="1">
                <a:solidFill>
                  <a:srgbClr val="FFFF00"/>
                </a:solidFill>
              </a:rPr>
              <a:t>doi</a:t>
            </a:r>
            <a:r>
              <a:rPr lang="en-US" dirty="0">
                <a:solidFill>
                  <a:srgbClr val="FFFF00"/>
                </a:solidFill>
              </a:rPr>
              <a:t>: 10.1182/blood-2010-01-262675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dirty="0" err="1" smtClean="0">
                <a:solidFill>
                  <a:srgbClr val="FFFF00"/>
                </a:solidFill>
              </a:rPr>
              <a:t>Sukhai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Mahadeo</a:t>
            </a:r>
            <a:r>
              <a:rPr lang="en-US" dirty="0">
                <a:solidFill>
                  <a:srgbClr val="FFFF00"/>
                </a:solidFill>
              </a:rPr>
              <a:t> A., et al. “Lysosomal disruption preferentially targets acute myeloid leukemia cells and progenitors.” The Journal of clinical investigation </a:t>
            </a:r>
            <a:r>
              <a:rPr lang="en-US" sz="1600" dirty="0">
                <a:solidFill>
                  <a:srgbClr val="FFFF00"/>
                </a:solidFill>
              </a:rPr>
              <a:t>123.1 (2013): 315-328.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2" y="894985"/>
            <a:ext cx="7745896" cy="42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0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Ivermectin</a:t>
            </a:r>
            <a:r>
              <a:rPr lang="en-US" dirty="0" smtClean="0">
                <a:solidFill>
                  <a:srgbClr val="FFFF00"/>
                </a:solidFill>
              </a:rPr>
              <a:t> Inhibits WNT Pathway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894985"/>
            <a:ext cx="8077200" cy="5734415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600" dirty="0" err="1" smtClean="0">
                <a:solidFill>
                  <a:srgbClr val="FFFF00"/>
                </a:solidFill>
              </a:rPr>
              <a:t>Ivermectin</a:t>
            </a:r>
            <a:r>
              <a:rPr lang="en-US" sz="3600" dirty="0" smtClean="0">
                <a:solidFill>
                  <a:srgbClr val="FFFF00"/>
                </a:solidFill>
              </a:rPr>
              <a:t> (FDA-approved</a:t>
            </a:r>
            <a:r>
              <a:rPr lang="en-US" sz="3600" dirty="0">
                <a:solidFill>
                  <a:srgbClr val="FFFF00"/>
                </a:solidFill>
              </a:rPr>
              <a:t>) is a specific WNT-TCF response blocker </a:t>
            </a:r>
            <a:r>
              <a:rPr lang="en-US" sz="3600" dirty="0" smtClean="0">
                <a:solidFill>
                  <a:srgbClr val="FFFF00"/>
                </a:solidFill>
              </a:rPr>
              <a:t>in cancer cells at </a:t>
            </a:r>
            <a:r>
              <a:rPr lang="en-US" sz="3600" dirty="0">
                <a:solidFill>
                  <a:srgbClr val="FFFF00"/>
                </a:solidFill>
              </a:rPr>
              <a:t>low </a:t>
            </a:r>
            <a:r>
              <a:rPr lang="en-US" sz="3600" dirty="0" err="1">
                <a:solidFill>
                  <a:srgbClr val="FFFF00"/>
                </a:solidFill>
              </a:rPr>
              <a:t>micromolar</a:t>
            </a:r>
            <a:r>
              <a:rPr lang="en-US" sz="3600" dirty="0">
                <a:solidFill>
                  <a:srgbClr val="FFFF00"/>
                </a:solidFill>
              </a:rPr>
              <a:t> concentrations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Melotti</a:t>
            </a:r>
            <a:r>
              <a:rPr lang="en-US" sz="2800" dirty="0">
                <a:solidFill>
                  <a:srgbClr val="FFFF00"/>
                </a:solidFill>
              </a:rPr>
              <a:t>, Alice, et al. “The river blindness drug </a:t>
            </a:r>
            <a:r>
              <a:rPr lang="en-US" sz="2800" dirty="0" err="1">
                <a:solidFill>
                  <a:srgbClr val="FFFF00"/>
                </a:solidFill>
              </a:rPr>
              <a:t>Ivermectin</a:t>
            </a:r>
            <a:r>
              <a:rPr lang="en-US" sz="2800" dirty="0">
                <a:solidFill>
                  <a:srgbClr val="FFFF00"/>
                </a:solidFill>
              </a:rPr>
              <a:t> and related macrocyclic lactones inhibit WNT‐TCF pathway responses in human cancer.” EMBO molecular medicine (2014): e201404084.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55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Vitamin K2 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err="1" smtClean="0">
                <a:solidFill>
                  <a:srgbClr val="FFFF00"/>
                </a:solidFill>
              </a:rPr>
              <a:t>menaquinone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5181600"/>
            <a:ext cx="8153400" cy="11624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Karasawa, </a:t>
            </a:r>
            <a:r>
              <a:rPr lang="en-US" sz="3200" dirty="0" err="1" smtClean="0">
                <a:solidFill>
                  <a:srgbClr val="FFFF00"/>
                </a:solidFill>
              </a:rPr>
              <a:t>Satoki</a:t>
            </a:r>
            <a:r>
              <a:rPr lang="en-US" sz="3200" dirty="0" smtClean="0">
                <a:solidFill>
                  <a:srgbClr val="FFFF00"/>
                </a:solidFill>
              </a:rPr>
              <a:t>, et al. 2013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46" y="1447800"/>
            <a:ext cx="786384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11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Vitamin K2 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n-US" dirty="0" err="1" smtClean="0">
                <a:solidFill>
                  <a:srgbClr val="FFFF00"/>
                </a:solidFill>
              </a:rPr>
              <a:t>menaquinone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1371600"/>
            <a:ext cx="8534400" cy="49724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Vitamin K2 induces “Apoptosis” in Glioblastoma, Hepatocellular Cancer, Lung Cancer, Prostate Cancer, etc.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Vitamin K2 (45mg per day)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VK2 </a:t>
            </a:r>
            <a:r>
              <a:rPr lang="en-US" sz="3200" dirty="0">
                <a:solidFill>
                  <a:srgbClr val="FFFF00"/>
                </a:solidFill>
              </a:rPr>
              <a:t>directly interacts with </a:t>
            </a:r>
            <a:r>
              <a:rPr lang="en-US" sz="3200" dirty="0" err="1" smtClean="0">
                <a:solidFill>
                  <a:srgbClr val="FFFF00"/>
                </a:solidFill>
              </a:rPr>
              <a:t>Bak</a:t>
            </a:r>
            <a:r>
              <a:rPr lang="en-US" sz="3200" dirty="0" smtClean="0">
                <a:solidFill>
                  <a:srgbClr val="FFFF00"/>
                </a:solidFill>
              </a:rPr>
              <a:t> (Bcl-2 </a:t>
            </a:r>
            <a:r>
              <a:rPr lang="en-US" sz="3200" dirty="0">
                <a:solidFill>
                  <a:srgbClr val="FFFF00"/>
                </a:solidFill>
              </a:rPr>
              <a:t>antagonist </a:t>
            </a:r>
            <a:r>
              <a:rPr lang="en-US" sz="3200" dirty="0" smtClean="0">
                <a:solidFill>
                  <a:srgbClr val="FFFF00"/>
                </a:solidFill>
              </a:rPr>
              <a:t>killer) </a:t>
            </a:r>
            <a:r>
              <a:rPr lang="en-US" sz="3200" dirty="0">
                <a:solidFill>
                  <a:srgbClr val="FFFF00"/>
                </a:solidFill>
              </a:rPr>
              <a:t>and induces mitochondrial-mediated apoptosis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Karasawa, </a:t>
            </a:r>
            <a:r>
              <a:rPr lang="en-US" sz="3200" dirty="0" err="1" smtClean="0">
                <a:solidFill>
                  <a:srgbClr val="FFFF00"/>
                </a:solidFill>
              </a:rPr>
              <a:t>Satoki</a:t>
            </a:r>
            <a:r>
              <a:rPr lang="en-US" sz="3200" dirty="0" smtClean="0">
                <a:solidFill>
                  <a:srgbClr val="FFFF00"/>
                </a:solidFill>
              </a:rPr>
              <a:t>, et al. 2013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65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Melatonin 20 mg QHS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Inhibits Cancer Stem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1981200"/>
            <a:ext cx="8534400" cy="43628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inhibitory effect of melatonin in cancer stem cells.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treatment </a:t>
            </a:r>
            <a:r>
              <a:rPr lang="en-US" sz="3200" dirty="0">
                <a:solidFill>
                  <a:srgbClr val="FFFF00"/>
                </a:solidFill>
              </a:rPr>
              <a:t>with melatonin </a:t>
            </a:r>
            <a:r>
              <a:rPr lang="en-US" sz="3200" dirty="0" smtClean="0">
                <a:solidFill>
                  <a:srgbClr val="FFFF00"/>
                </a:solidFill>
              </a:rPr>
              <a:t>decrease </a:t>
            </a:r>
            <a:r>
              <a:rPr lang="en-US" sz="3200" dirty="0">
                <a:solidFill>
                  <a:srgbClr val="FFFF00"/>
                </a:solidFill>
              </a:rPr>
              <a:t>the cell proliferation </a:t>
            </a:r>
            <a:r>
              <a:rPr lang="en-US" sz="3200" dirty="0" smtClean="0">
                <a:solidFill>
                  <a:srgbClr val="FFFF00"/>
                </a:solidFill>
              </a:rPr>
              <a:t>and </a:t>
            </a:r>
            <a:r>
              <a:rPr lang="en-US" sz="3200" dirty="0">
                <a:solidFill>
                  <a:srgbClr val="FFFF00"/>
                </a:solidFill>
              </a:rPr>
              <a:t>induced the cell death by apoptosis and autophagy of colorectal and glioma </a:t>
            </a:r>
            <a:r>
              <a:rPr lang="en-US" sz="3200" dirty="0" smtClean="0">
                <a:solidFill>
                  <a:srgbClr val="FFFF00"/>
                </a:solidFill>
              </a:rPr>
              <a:t>Cancer stem cells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Crosses BBB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84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Retinoids</a:t>
            </a:r>
            <a:r>
              <a:rPr lang="en-US" dirty="0" smtClean="0">
                <a:solidFill>
                  <a:srgbClr val="FFFF00"/>
                </a:solidFill>
              </a:rPr>
              <a:t>, Vitamin A Derivatives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1447800"/>
            <a:ext cx="8534400" cy="49724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Beta Carotene, Accutane etc.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Induces Cellular Differentiation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ATRA approved for Pro-</a:t>
            </a:r>
            <a:r>
              <a:rPr lang="en-US" sz="3200" dirty="0" err="1" smtClean="0">
                <a:solidFill>
                  <a:srgbClr val="FFFF00"/>
                </a:solidFill>
              </a:rPr>
              <a:t>Myelocytic</a:t>
            </a:r>
            <a:r>
              <a:rPr lang="en-US" sz="3200" dirty="0" smtClean="0">
                <a:solidFill>
                  <a:srgbClr val="FFFF00"/>
                </a:solidFill>
              </a:rPr>
              <a:t> Leukemia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>
                <a:solidFill>
                  <a:srgbClr val="FFFF00"/>
                </a:solidFill>
              </a:rPr>
              <a:t>Bexarotene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Approved Cutaneous </a:t>
            </a:r>
            <a:r>
              <a:rPr lang="en-US" sz="3200" dirty="0">
                <a:solidFill>
                  <a:srgbClr val="FFFF00"/>
                </a:solidFill>
              </a:rPr>
              <a:t>T-Cell </a:t>
            </a:r>
            <a:r>
              <a:rPr lang="en-US" sz="3200" dirty="0" smtClean="0">
                <a:solidFill>
                  <a:srgbClr val="FFFF00"/>
                </a:solidFill>
              </a:rPr>
              <a:t>Lymphoma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Useful in the post menopausal age group.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Avoid in Younger ages - Teratogenic effects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Birth Defects in Women of Child Bearing Age.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42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132959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Mefloquin</a:t>
            </a:r>
            <a:r>
              <a:rPr lang="en-US" dirty="0" smtClean="0">
                <a:solidFill>
                  <a:srgbClr val="FFFF00"/>
                </a:solidFill>
              </a:rPr>
              <a:t> Synergy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With Artemisinin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589600"/>
            <a:ext cx="8534400" cy="49724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Combined Therapy Established Treatment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Pharmacokinetics Thoroughly Studied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Dosing Established for Malaria Treatment.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Retinal and Neurotoxicity an Issue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Replaced by </a:t>
            </a:r>
            <a:r>
              <a:rPr lang="en-US" sz="3200" dirty="0" err="1" smtClean="0">
                <a:solidFill>
                  <a:srgbClr val="FFFF00"/>
                </a:solidFill>
              </a:rPr>
              <a:t>Hydroxychloroquin</a:t>
            </a:r>
            <a:r>
              <a:rPr lang="en-US" sz="3200" dirty="0" smtClean="0">
                <a:solidFill>
                  <a:srgbClr val="FFFF00"/>
                </a:solidFill>
              </a:rPr>
              <a:t> – eight clinical trials . (</a:t>
            </a:r>
            <a:r>
              <a:rPr lang="en-US" sz="3200" dirty="0" err="1" smtClean="0">
                <a:solidFill>
                  <a:srgbClr val="FFFF00"/>
                </a:solidFill>
              </a:rPr>
              <a:t>Solitro</a:t>
            </a:r>
            <a:r>
              <a:rPr lang="en-US" sz="3200" dirty="0" smtClean="0">
                <a:solidFill>
                  <a:srgbClr val="FFFF00"/>
                </a:solidFill>
              </a:rPr>
              <a:t> 2016)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Ivermectin</a:t>
            </a:r>
            <a:r>
              <a:rPr lang="en-US" sz="3200" dirty="0" smtClean="0">
                <a:solidFill>
                  <a:srgbClr val="FFFF00"/>
                </a:solidFill>
              </a:rPr>
              <a:t> More effective and safer.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1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Antibiotics are Anti-Cancer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589600"/>
            <a:ext cx="8534400" cy="4972416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Ciprofloxin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Doxycyline</a:t>
            </a:r>
            <a:r>
              <a:rPr lang="en-US" sz="3200" dirty="0" smtClean="0">
                <a:solidFill>
                  <a:srgbClr val="FFFF00"/>
                </a:solidFill>
              </a:rPr>
              <a:t> and other commonly used antibiotics inhibit mitochondrial biogenesis in cancer stem cells and may ultimately find their place in routine use as anti-cancer stem cell agents.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>
                <a:solidFill>
                  <a:srgbClr val="FFFF00"/>
                </a:solidFill>
              </a:rPr>
              <a:t>Lamb, Rebecca, et al. “Antibiotics that target mitochondria effectively eradicate cancer stem cells, across multiple tumor types: Treating cancer like an infectious disease.”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44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0188"/>
            <a:ext cx="8534400" cy="6647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There are Many More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589600"/>
            <a:ext cx="8534400" cy="35158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Vitamin D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Thymoquinone</a:t>
            </a:r>
            <a:r>
              <a:rPr lang="en-US" sz="3200" dirty="0" smtClean="0">
                <a:solidFill>
                  <a:srgbClr val="FFFF00"/>
                </a:solidFill>
              </a:rPr>
              <a:t> (Black Seed Cumin Oil)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Bee </a:t>
            </a:r>
            <a:r>
              <a:rPr lang="en-US" sz="3200" dirty="0" err="1" smtClean="0">
                <a:solidFill>
                  <a:srgbClr val="FFFF00"/>
                </a:solidFill>
              </a:rPr>
              <a:t>Propolis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Caffeic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acid </a:t>
            </a:r>
            <a:r>
              <a:rPr lang="en-US" sz="3200" dirty="0" err="1">
                <a:solidFill>
                  <a:srgbClr val="FFFF00"/>
                </a:solidFill>
              </a:rPr>
              <a:t>phenethyl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ester </a:t>
            </a: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Paw </a:t>
            </a:r>
            <a:r>
              <a:rPr lang="en-US" sz="3200" dirty="0" err="1" smtClean="0">
                <a:solidFill>
                  <a:srgbClr val="FFFF00"/>
                </a:solidFill>
              </a:rPr>
              <a:t>Paw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3200" dirty="0" err="1" smtClean="0">
                <a:solidFill>
                  <a:srgbClr val="FFFF00"/>
                </a:solidFill>
              </a:rPr>
              <a:t>Graviola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95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sz="8000" dirty="0" smtClean="0"/>
              <a:t>Conclusion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8382000" cy="4114799"/>
          </a:xfrm>
        </p:spPr>
        <p:txBody>
          <a:bodyPr/>
          <a:lstStyle/>
          <a:p>
            <a:r>
              <a:rPr lang="en-US" sz="4400" dirty="0" smtClean="0"/>
              <a:t>We have presented the case for non- toxic targeted cancer therapies for addressing both tumor mass </a:t>
            </a:r>
            <a:r>
              <a:rPr lang="en-US" sz="4400" dirty="0" err="1" smtClean="0"/>
              <a:t>burder</a:t>
            </a:r>
            <a:r>
              <a:rPr lang="en-US" sz="4400" dirty="0" smtClean="0"/>
              <a:t>, and cancer stem cells which are resistant to conventional chemotherapy.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3782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 You You Artemesinin_China_Daily_2015_Nobel _Pr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5543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68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524000"/>
            <a:ext cx="9476542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Thank You – Any Questions?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971800"/>
            <a:ext cx="868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TrueMedMD</a:t>
            </a:r>
            <a:r>
              <a:rPr lang="en-US" b="1" dirty="0" smtClean="0">
                <a:solidFill>
                  <a:schemeClr val="tx2"/>
                </a:solidFill>
              </a:rPr>
              <a:t> 7450 Griffin Road Suite 180/190 Davie, </a:t>
            </a:r>
            <a:r>
              <a:rPr lang="en-US" b="1" dirty="0" err="1" smtClean="0">
                <a:solidFill>
                  <a:schemeClr val="tx2"/>
                </a:solidFill>
              </a:rPr>
              <a:t>Fl</a:t>
            </a:r>
            <a:r>
              <a:rPr lang="en-US" b="1" dirty="0" smtClean="0">
                <a:solidFill>
                  <a:schemeClr val="tx2"/>
                </a:solidFill>
              </a:rPr>
              <a:t> 33314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954-792-4663                                       </a:t>
            </a:r>
            <a:r>
              <a:rPr lang="en-US" b="1" dirty="0" smtClean="0">
                <a:solidFill>
                  <a:schemeClr val="tx2"/>
                </a:solidFill>
                <a:hlinkClick r:id="rId2"/>
              </a:rPr>
              <a:t>www.jeffreydachmd.com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Slides Available at:  http</a:t>
            </a:r>
            <a:r>
              <a:rPr lang="en-US" b="1" dirty="0">
                <a:solidFill>
                  <a:schemeClr val="tx2"/>
                </a:solidFill>
              </a:rPr>
              <a:t>://</a:t>
            </a:r>
            <a:r>
              <a:rPr lang="en-US" b="1" dirty="0" smtClean="0">
                <a:solidFill>
                  <a:schemeClr val="tx2"/>
                </a:solidFill>
              </a:rPr>
              <a:t>jeffreydachmd.com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1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Berberine Effects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5213428"/>
            <a:ext cx="1820837" cy="985947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Heart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253552" y="1017774"/>
            <a:ext cx="4720988" cy="15267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Blocks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Toll Receptors in LPS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Treated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mice.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Chu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2014 (80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) </a:t>
            </a: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67200" y="2780009"/>
            <a:ext cx="4760933" cy="18288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Effective for Acute Diarrhea.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Inhibits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Bio-Film Formation.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Active Against Chlamydia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, MERSA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etc.(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88)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Chu 2014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67200" y="4900682"/>
            <a:ext cx="4720988" cy="18288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Inhibits Atherosclerosis</a:t>
            </a: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Anti-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Arrythmia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marL="285750" indent="-28575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Useful in CHF - Increases Ejection Fraction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(89-91)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895600" y="5197506"/>
            <a:ext cx="1331654" cy="1183374"/>
          </a:xfrm>
          <a:prstGeom prst="right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6996" y="1305138"/>
            <a:ext cx="3046579" cy="95197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Anti-Endotoxin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95" y="1162254"/>
            <a:ext cx="1023091" cy="134123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 bwMode="auto">
          <a:xfrm>
            <a:off x="146997" y="3308958"/>
            <a:ext cx="2971800" cy="95197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Anti- Microbial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95" y="3140358"/>
            <a:ext cx="993734" cy="1341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224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7" grpId="0" animBg="1"/>
      <p:bldP spid="1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r>
              <a:rPr lang="en-US" sz="5400" dirty="0" smtClean="0"/>
              <a:t>Artemisinin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3352800"/>
            <a:ext cx="8610600" cy="3200876"/>
          </a:xfrm>
        </p:spPr>
        <p:txBody>
          <a:bodyPr/>
          <a:lstStyle/>
          <a:p>
            <a:r>
              <a:rPr lang="en-US" sz="3200" dirty="0" smtClean="0"/>
              <a:t>Pancreatic </a:t>
            </a:r>
            <a:r>
              <a:rPr lang="en-US" sz="3200" dirty="0"/>
              <a:t>cancer, osteosarcoma, lung cancer, colon, melanoma, breast, ovarian, prostate, central nervous system, lymphoma, leukemia and renal cancer cells. (1</a:t>
            </a:r>
            <a:r>
              <a:rPr lang="en-US" sz="3200" dirty="0" smtClean="0"/>
              <a:t>)</a:t>
            </a:r>
          </a:p>
          <a:p>
            <a:r>
              <a:rPr lang="en-US" sz="3200" dirty="0"/>
              <a:t>Das A K. Anticancer effect of antimalarial artemisinin compounds. Ann Med Health </a:t>
            </a:r>
            <a:r>
              <a:rPr lang="en-US" sz="3200" dirty="0" err="1"/>
              <a:t>Sci</a:t>
            </a:r>
            <a:r>
              <a:rPr lang="en-US" sz="3200" dirty="0"/>
              <a:t> Res [serial online] 2015 [cited 2016 Feb 13];5:93-102.</a:t>
            </a:r>
            <a:endParaRPr lang="en-US" sz="3200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1118536"/>
            <a:ext cx="8839200" cy="19812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Artemisinin </a:t>
            </a: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(or derivatives) are effective against 55 cancer cell </a:t>
            </a:r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lines</a:t>
            </a:r>
            <a:endParaRPr lang="en-US" sz="36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|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7.7"/>
</p:tagLst>
</file>

<file path=ppt/theme/theme1.xml><?xml version="1.0" encoding="utf-8"?>
<a:theme xmlns:a="http://schemas.openxmlformats.org/drawingml/2006/main" name="Master JD_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2D6B15-4AC3-40F7-A6B0-7952FD27E1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(Bright blue design)</Template>
  <TotalTime>68081</TotalTime>
  <Words>6037</Words>
  <Application>Microsoft Office PowerPoint</Application>
  <PresentationFormat>On-screen Show (4:3)</PresentationFormat>
  <Paragraphs>519</Paragraphs>
  <Slides>81</Slides>
  <Notes>74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Segoe</vt:lpstr>
      <vt:lpstr>Master JD_1</vt:lpstr>
      <vt:lpstr>Best Answer For Cancer Artemisinin and  Non-Toxic Targeted Cancer Therapies </vt:lpstr>
      <vt:lpstr> Most of the Drugs  Mentioned  In This Talk  Are OFF-Label Use   </vt:lpstr>
      <vt:lpstr>The Myth -  NO Cure for Cancer</vt:lpstr>
      <vt:lpstr>Anti- Malaria Drugs Serve  As Anti-Cancer Drugs</vt:lpstr>
      <vt:lpstr>Anti-Malarials are Anti-Cancer</vt:lpstr>
      <vt:lpstr>More</vt:lpstr>
      <vt:lpstr>2015 Nobel Prize in Medicne </vt:lpstr>
      <vt:lpstr>PowerPoint Presentation</vt:lpstr>
      <vt:lpstr>Artemisinin</vt:lpstr>
      <vt:lpstr>Artemisinin Molecular Structure</vt:lpstr>
      <vt:lpstr>Artemisinin Reacting With Iron </vt:lpstr>
      <vt:lpstr>Artemisinin Reacting With Fe</vt:lpstr>
      <vt:lpstr>High Iron Content of Neoplastic Cells</vt:lpstr>
      <vt:lpstr>Cancer Cells Have Increased Iron and Transferrin Receptors</vt:lpstr>
      <vt:lpstr>Cancer Cells Contain Massive Amounts of Iron in Lysosomes</vt:lpstr>
      <vt:lpstr>Mode of Action Cancer Cell Death</vt:lpstr>
      <vt:lpstr>Artemisinin Reacting With Iron </vt:lpstr>
      <vt:lpstr>Lysosomal Inhibitors  and Iron Chelators Block Effect of Artemisinin </vt:lpstr>
      <vt:lpstr>Lysosomal Clustering at Nucleus</vt:lpstr>
      <vt:lpstr>Lysosomal Clustering at Nucleus</vt:lpstr>
      <vt:lpstr>Artemisinin Randomized Trial</vt:lpstr>
      <vt:lpstr>How to Increase Effect of Artemisinin?</vt:lpstr>
      <vt:lpstr>Downregulate Glutathione with Sulfasalazine</vt:lpstr>
      <vt:lpstr>Sulfasalazine Blocks Upregulated  Cystine Transport in Cancer Stem Cells</vt:lpstr>
      <vt:lpstr>Effect of Sulfasalazine on Cancer Stem Cells </vt:lpstr>
      <vt:lpstr>Sulfasalazine  Induces Ferroptosis-  Fibro Sarcoma  Cell Line</vt:lpstr>
      <vt:lpstr>Sulfasalazine inhibits Lymphoma</vt:lpstr>
      <vt:lpstr>Artemisinin Synergies  </vt:lpstr>
      <vt:lpstr>Artemisinin plus Allicin (Garlic) Osteosarcoma Cell Line</vt:lpstr>
      <vt:lpstr>Artemisinin plus Resveratrol Hepatoma , Cervical Ca Cell lines. </vt:lpstr>
      <vt:lpstr> Dihydroartimisin and Butyrate lymphoblastic leukemia cell line</vt:lpstr>
      <vt:lpstr>Targeting  Cancer Stem Cells with  Non-Toxic Therapies</vt:lpstr>
      <vt:lpstr>(Progenitor) Cancer Stem Cells (CSCs)</vt:lpstr>
      <vt:lpstr>(Progenitor)  Cancer Stem Cells (CSCs)</vt:lpstr>
      <vt:lpstr>PowerPoint Presentation</vt:lpstr>
      <vt:lpstr>PowerPoint Presentation</vt:lpstr>
      <vt:lpstr>WNT / Beta Catenin Signaling</vt:lpstr>
      <vt:lpstr>WNT Up-regulated in  Cancer Stem Cells 100 Fold</vt:lpstr>
      <vt:lpstr>(Progenitor)  Cancer Stem Cells (CSCs)</vt:lpstr>
      <vt:lpstr>Targeting  (Progenitor) Cancer Stem Cells</vt:lpstr>
      <vt:lpstr>Pterostilbene-Resveratrol Derivative</vt:lpstr>
      <vt:lpstr>Pterostilbene – Prostate CA</vt:lpstr>
      <vt:lpstr>Pterostilbene – CA Stem Cells</vt:lpstr>
      <vt:lpstr>Feverfew-Parthenolide</vt:lpstr>
      <vt:lpstr>Feverfew-Parthenolide</vt:lpstr>
      <vt:lpstr>HDAC Inhibition</vt:lpstr>
      <vt:lpstr>HDAC Inhibition</vt:lpstr>
      <vt:lpstr>Natural HDAC  Inhibitors</vt:lpstr>
      <vt:lpstr>Natural HDAC  Inhibitors</vt:lpstr>
      <vt:lpstr>Butyrate   </vt:lpstr>
      <vt:lpstr>Butyrate made by  Probiotic from Japan</vt:lpstr>
      <vt:lpstr>Curcumin</vt:lpstr>
      <vt:lpstr>Curcumin – GlioBlastoma Model</vt:lpstr>
      <vt:lpstr>Curcumin Down Regulates Cyclin D1</vt:lpstr>
      <vt:lpstr>Curcumin </vt:lpstr>
      <vt:lpstr>Sulphoraphane Broccoli) </vt:lpstr>
      <vt:lpstr>Berberine – Oregon Grape</vt:lpstr>
      <vt:lpstr>Berberine Chemical Structure</vt:lpstr>
      <vt:lpstr>Berberine – Bioluminescence HCC Xenograft</vt:lpstr>
      <vt:lpstr>Berberine –HCC Xenograft</vt:lpstr>
      <vt:lpstr>Berberine – Epiphany Against Cancer</vt:lpstr>
      <vt:lpstr>Berberine – WNT Inhibitor</vt:lpstr>
      <vt:lpstr>Milk Thistle Psylibin Phytosome</vt:lpstr>
      <vt:lpstr>Ivermectin</vt:lpstr>
      <vt:lpstr>Ivermectin Chemical Structure</vt:lpstr>
      <vt:lpstr>Ivermectin</vt:lpstr>
      <vt:lpstr>Ivermectin Treatment  in Humans</vt:lpstr>
      <vt:lpstr>Ivermectin Safety</vt:lpstr>
      <vt:lpstr>Ivermectin  Leukemia Cells </vt:lpstr>
      <vt:lpstr>Ivermectin – Leukemia Cells </vt:lpstr>
      <vt:lpstr>Ivermectin Inhibits WNT Pathway</vt:lpstr>
      <vt:lpstr>Vitamin K2 - menaquinone</vt:lpstr>
      <vt:lpstr>Vitamin K2 - menaquinone</vt:lpstr>
      <vt:lpstr>Melatonin 20 mg QHS Inhibits Cancer Stem Cells</vt:lpstr>
      <vt:lpstr>Retinoids, Vitamin A Derivatives</vt:lpstr>
      <vt:lpstr>Mefloquin Synergy  With Artemisinin</vt:lpstr>
      <vt:lpstr>Antibiotics are Anti-Cancer</vt:lpstr>
      <vt:lpstr>There are Many More</vt:lpstr>
      <vt:lpstr>Conclusion</vt:lpstr>
      <vt:lpstr>Thank You – Any Questions?</vt:lpstr>
      <vt:lpstr>Berberine Effects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Jeffrey Dach</dc:creator>
  <cp:keywords/>
  <cp:lastModifiedBy>jeffrey dach</cp:lastModifiedBy>
  <cp:revision>617</cp:revision>
  <dcterms:created xsi:type="dcterms:W3CDTF">2015-07-23T11:18:16Z</dcterms:created>
  <dcterms:modified xsi:type="dcterms:W3CDTF">2016-04-15T13:34:12Z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TC102867199990</vt:lpwstr>
  </property>
  <property fmtid="{D5CDD505-2E9C-101B-9397-08002B2CF9AE}" pid="3" name="_MarkAsFinal">
    <vt:bool>true</vt:bool>
  </property>
</Properties>
</file>